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7" r:id="rId1"/>
    <p:sldMasterId id="2147483692" r:id="rId2"/>
    <p:sldMasterId id="2147483698" r:id="rId3"/>
    <p:sldMasterId id="2147483655" r:id="rId4"/>
  </p:sldMasterIdLst>
  <p:notesMasterIdLst>
    <p:notesMasterId r:id="rId43"/>
  </p:notesMasterIdLst>
  <p:handoutMasterIdLst>
    <p:handoutMasterId r:id="rId44"/>
  </p:handoutMasterIdLst>
  <p:sldIdLst>
    <p:sldId id="476" r:id="rId5"/>
    <p:sldId id="481" r:id="rId6"/>
    <p:sldId id="482" r:id="rId7"/>
    <p:sldId id="447" r:id="rId8"/>
    <p:sldId id="510" r:id="rId9"/>
    <p:sldId id="487" r:id="rId10"/>
    <p:sldId id="492" r:id="rId11"/>
    <p:sldId id="493" r:id="rId12"/>
    <p:sldId id="494" r:id="rId13"/>
    <p:sldId id="495" r:id="rId14"/>
    <p:sldId id="496" r:id="rId15"/>
    <p:sldId id="497" r:id="rId16"/>
    <p:sldId id="511" r:id="rId17"/>
    <p:sldId id="490" r:id="rId18"/>
    <p:sldId id="498" r:id="rId19"/>
    <p:sldId id="499" r:id="rId20"/>
    <p:sldId id="501" r:id="rId21"/>
    <p:sldId id="502" r:id="rId22"/>
    <p:sldId id="520" r:id="rId23"/>
    <p:sldId id="500" r:id="rId24"/>
    <p:sldId id="503" r:id="rId25"/>
    <p:sldId id="521" r:id="rId26"/>
    <p:sldId id="504" r:id="rId27"/>
    <p:sldId id="523" r:id="rId28"/>
    <p:sldId id="522" r:id="rId29"/>
    <p:sldId id="506" r:id="rId30"/>
    <p:sldId id="507" r:id="rId31"/>
    <p:sldId id="512" r:id="rId32"/>
    <p:sldId id="491" r:id="rId33"/>
    <p:sldId id="516" r:id="rId34"/>
    <p:sldId id="517" r:id="rId35"/>
    <p:sldId id="524" r:id="rId36"/>
    <p:sldId id="514" r:id="rId37"/>
    <p:sldId id="526" r:id="rId38"/>
    <p:sldId id="527" r:id="rId39"/>
    <p:sldId id="513" r:id="rId40"/>
    <p:sldId id="518" r:id="rId41"/>
    <p:sldId id="519" r:id="rId42"/>
  </p:sldIdLst>
  <p:sldSz cx="12190413" cy="6859588"/>
  <p:notesSz cx="7104063" cy="10234613"/>
  <p:embeddedFontLst>
    <p:embeddedFont>
      <p:font typeface="KoPub돋움체 Bold" pitchFamily="18" charset="-127"/>
      <p:regular r:id="rId45"/>
    </p:embeddedFont>
    <p:embeddedFont>
      <p:font typeface="KoPub돋움체 Light" pitchFamily="18" charset="-127"/>
      <p:regular r:id="rId46"/>
    </p:embeddedFont>
    <p:embeddedFont>
      <p:font typeface="맑은 고딕" pitchFamily="50" charset="-127"/>
      <p:regular r:id="rId47"/>
      <p:bold r:id="rId48"/>
    </p:embeddedFont>
    <p:embeddedFont>
      <p:font typeface="KoPub돋움체 Medium" pitchFamily="18" charset="-127"/>
      <p:regular r:id="rId49"/>
    </p:embeddedFont>
    <p:embeddedFont>
      <p:font typeface="KoPubWorld돋움체 Light" pitchFamily="2" charset="-127"/>
      <p:regular r:id="rId5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34" charset="-127"/>
        <a:ea typeface="굴림" panose="020B0600000101010101" pitchFamily="34" charset="-127"/>
        <a:cs typeface="+mn-cs"/>
      </a:defRPr>
    </a:lvl1pPr>
    <a:lvl2pPr marL="536923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34" charset="-127"/>
        <a:ea typeface="굴림" panose="020B0600000101010101" pitchFamily="34" charset="-127"/>
        <a:cs typeface="+mn-cs"/>
      </a:defRPr>
    </a:lvl2pPr>
    <a:lvl3pPr marL="1073845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34" charset="-127"/>
        <a:ea typeface="굴림" panose="020B0600000101010101" pitchFamily="34" charset="-127"/>
        <a:cs typeface="+mn-cs"/>
      </a:defRPr>
    </a:lvl3pPr>
    <a:lvl4pPr marL="161076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34" charset="-127"/>
        <a:ea typeface="굴림" panose="020B0600000101010101" pitchFamily="34" charset="-127"/>
        <a:cs typeface="+mn-cs"/>
      </a:defRPr>
    </a:lvl4pPr>
    <a:lvl5pPr marL="2147689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34" charset="-127"/>
        <a:ea typeface="굴림" panose="020B0600000101010101" pitchFamily="34" charset="-127"/>
        <a:cs typeface="+mn-cs"/>
      </a:defRPr>
    </a:lvl5pPr>
    <a:lvl6pPr marL="2684612" algn="l" defTabSz="1073845" rtl="0" eaLnBrk="1" latinLnBrk="0" hangingPunct="1">
      <a:defRPr kumimoji="1" kern="1200">
        <a:solidFill>
          <a:schemeClr val="tx1"/>
        </a:solidFill>
        <a:latin typeface="맑은 고딕" panose="020B0503020000020004" pitchFamily="34" charset="-127"/>
        <a:ea typeface="굴림" panose="020B0600000101010101" pitchFamily="34" charset="-127"/>
        <a:cs typeface="+mn-cs"/>
      </a:defRPr>
    </a:lvl6pPr>
    <a:lvl7pPr marL="3221534" algn="l" defTabSz="1073845" rtl="0" eaLnBrk="1" latinLnBrk="0" hangingPunct="1">
      <a:defRPr kumimoji="1" kern="1200">
        <a:solidFill>
          <a:schemeClr val="tx1"/>
        </a:solidFill>
        <a:latin typeface="맑은 고딕" panose="020B0503020000020004" pitchFamily="34" charset="-127"/>
        <a:ea typeface="굴림" panose="020B0600000101010101" pitchFamily="34" charset="-127"/>
        <a:cs typeface="+mn-cs"/>
      </a:defRPr>
    </a:lvl7pPr>
    <a:lvl8pPr marL="3758455" algn="l" defTabSz="1073845" rtl="0" eaLnBrk="1" latinLnBrk="0" hangingPunct="1">
      <a:defRPr kumimoji="1" kern="1200">
        <a:solidFill>
          <a:schemeClr val="tx1"/>
        </a:solidFill>
        <a:latin typeface="맑은 고딕" panose="020B0503020000020004" pitchFamily="34" charset="-127"/>
        <a:ea typeface="굴림" panose="020B0600000101010101" pitchFamily="34" charset="-127"/>
        <a:cs typeface="+mn-cs"/>
      </a:defRPr>
    </a:lvl8pPr>
    <a:lvl9pPr marL="4295378" algn="l" defTabSz="1073845" rtl="0" eaLnBrk="1" latinLnBrk="0" hangingPunct="1">
      <a:defRPr kumimoji="1" kern="1200">
        <a:solidFill>
          <a:schemeClr val="tx1"/>
        </a:solidFill>
        <a:latin typeface="맑은 고딕" panose="020B0503020000020004" pitchFamily="34" charset="-127"/>
        <a:ea typeface="굴림" panose="020B0600000101010101" pitchFamily="34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00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61690" autoAdjust="0"/>
  </p:normalViewPr>
  <p:slideViewPr>
    <p:cSldViewPr snapToGrid="0">
      <p:cViewPr>
        <p:scale>
          <a:sx n="75" d="100"/>
          <a:sy n="75" d="100"/>
        </p:scale>
        <p:origin x="-883" y="-45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560"/>
    </p:cViewPr>
  </p:sorterViewPr>
  <p:notesViewPr>
    <p:cSldViewPr snapToGrid="0">
      <p:cViewPr varScale="1">
        <p:scale>
          <a:sx n="62" d="100"/>
          <a:sy n="62" d="100"/>
        </p:scale>
        <p:origin x="-3182" y="-101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FD5C6-BE7C-4CFA-A08E-A95CB99430EC}" type="datetimeFigureOut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2020-12-08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88D2D-3501-47B4-81B4-0067F714BC1C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‹#›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404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9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7094736" cy="399326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1049100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0" y="4585447"/>
            <a:ext cx="7104063" cy="564916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309343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KoPub돋움체 Light" pitchFamily="18" charset="-127"/>
        <a:ea typeface="KoPub돋움체 Light" pitchFamily="18" charset="-127"/>
        <a:cs typeface="+mn-cs"/>
      </a:defRPr>
    </a:lvl1pPr>
    <a:lvl2pPr marL="536923" algn="l" rtl="0" eaLnBrk="0" fontAlgn="base" latinLnBrk="1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KoPub돋움체 Light" pitchFamily="18" charset="-127"/>
        <a:ea typeface="KoPub돋움체 Light" pitchFamily="18" charset="-127"/>
        <a:cs typeface="+mn-cs"/>
      </a:defRPr>
    </a:lvl2pPr>
    <a:lvl3pPr marL="1073845" algn="l" rtl="0" eaLnBrk="0" fontAlgn="base" latinLnBrk="1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KoPub돋움체 Light" pitchFamily="18" charset="-127"/>
        <a:ea typeface="KoPub돋움체 Light" pitchFamily="18" charset="-127"/>
        <a:cs typeface="+mn-cs"/>
      </a:defRPr>
    </a:lvl3pPr>
    <a:lvl4pPr marL="1610766" algn="l" rtl="0" eaLnBrk="0" fontAlgn="base" latinLnBrk="1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KoPub돋움체 Light" pitchFamily="18" charset="-127"/>
        <a:ea typeface="KoPub돋움체 Light" pitchFamily="18" charset="-127"/>
        <a:cs typeface="+mn-cs"/>
      </a:defRPr>
    </a:lvl4pPr>
    <a:lvl5pPr marL="2147689" algn="l" rtl="0" eaLnBrk="0" fontAlgn="base" latinLnBrk="1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KoPub돋움체 Light" pitchFamily="18" charset="-127"/>
        <a:ea typeface="KoPub돋움체 Light" pitchFamily="18" charset="-127"/>
        <a:cs typeface="+mn-cs"/>
      </a:defRPr>
    </a:lvl5pPr>
    <a:lvl6pPr marL="2684612" algn="l" defTabSz="1073845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221534" algn="l" defTabSz="1073845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758455" algn="l" defTabSz="1073845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295378" algn="l" defTabSz="1073845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21487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58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/>
              <a:t>인터넷 커뮤니티 </a:t>
            </a:r>
            <a:r>
              <a:rPr lang="ko-KR" altLang="en-US" dirty="0" err="1"/>
              <a:t>감정분석을</a:t>
            </a:r>
            <a:r>
              <a:rPr lang="ko-KR" altLang="en-US" dirty="0"/>
              <a:t> 통한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개인 </a:t>
            </a:r>
            <a:r>
              <a:rPr lang="ko-KR" altLang="en-US" dirty="0" err="1"/>
              <a:t>심리지수의</a:t>
            </a:r>
            <a:r>
              <a:rPr lang="ko-KR" altLang="en-US" dirty="0"/>
              <a:t> 개발입니다</a:t>
            </a:r>
          </a:p>
        </p:txBody>
      </p:sp>
      <p:sp>
        <p:nvSpPr>
          <p:cNvPr id="104858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xfrm>
            <a:off x="4023993" y="9721107"/>
            <a:ext cx="3078427" cy="51173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04986" indent="-30961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238441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733817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229193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724569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219945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715322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210698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80F9C728-F6AF-4854-B6BE-7D9AEA38DC8E}" type="slidenum">
              <a:rPr kumimoji="0" lang="ko-KR" altLang="en-US">
                <a:latin typeface="KoPub돋움체 Light" pitchFamily="18" charset="-127"/>
                <a:ea typeface="KoPub돋움체 Light" pitchFamily="18" charset="-127"/>
              </a:rPr>
              <a:pPr eaLnBrk="1" hangingPunct="1"/>
              <a:t>1</a:t>
            </a:fld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개인들이 자유롭게 주식에 관한 얘기를 주고받는 </a:t>
            </a:r>
          </a:p>
          <a:p>
            <a:r>
              <a:rPr lang="ko-KR" altLang="en-US" dirty="0"/>
              <a:t>많은 커뮤니티들이 있습니다 </a:t>
            </a:r>
          </a:p>
          <a:p>
            <a:r>
              <a:rPr lang="ko-KR" altLang="en-US" dirty="0"/>
              <a:t>바다처럼 광대하고 대부분은 영양가가 없는 </a:t>
            </a:r>
          </a:p>
          <a:p>
            <a:r>
              <a:rPr lang="ko-KR" altLang="en-US" dirty="0"/>
              <a:t>글 들이라 무시됩니다 </a:t>
            </a:r>
            <a:r>
              <a:rPr lang="en-US" altLang="ko-KR" dirty="0"/>
              <a:t>99%</a:t>
            </a:r>
            <a:r>
              <a:rPr lang="ko-KR" altLang="en-US" dirty="0"/>
              <a:t>는 쓸모가 없습니다</a:t>
            </a:r>
          </a:p>
          <a:p>
            <a:r>
              <a:rPr lang="ko-KR" altLang="en-US" dirty="0"/>
              <a:t>하지만 자동화된 </a:t>
            </a:r>
            <a:r>
              <a:rPr lang="ko-KR" altLang="en-US" dirty="0" err="1"/>
              <a:t>스크래핑</a:t>
            </a:r>
            <a:r>
              <a:rPr lang="ko-KR" altLang="en-US" dirty="0"/>
              <a:t> 기술과 </a:t>
            </a:r>
            <a:r>
              <a:rPr lang="ko-KR" altLang="en-US" dirty="0" err="1"/>
              <a:t>감정분석으로</a:t>
            </a:r>
            <a:endParaRPr lang="ko-KR" altLang="en-US" dirty="0"/>
          </a:p>
          <a:p>
            <a:r>
              <a:rPr lang="ko-KR" altLang="en-US" dirty="0"/>
              <a:t>그 속에 </a:t>
            </a:r>
            <a:r>
              <a:rPr lang="ko-KR" altLang="en-US" dirty="0" err="1"/>
              <a:t>녹아있는</a:t>
            </a:r>
            <a:r>
              <a:rPr lang="ko-KR" altLang="en-US" dirty="0"/>
              <a:t> 개인들의 심리를 파악할 수 있다면</a:t>
            </a:r>
          </a:p>
          <a:p>
            <a:r>
              <a:rPr lang="ko-KR" altLang="en-US" dirty="0"/>
              <a:t>바닷물에서 소금을 만들어 내듯이 </a:t>
            </a:r>
          </a:p>
          <a:p>
            <a:r>
              <a:rPr lang="ko-KR" altLang="en-US" dirty="0"/>
              <a:t>가치를 만들어 낼 수 있지 않을까요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10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521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 프로젝트를 통해서 </a:t>
            </a:r>
          </a:p>
          <a:p>
            <a:r>
              <a:rPr lang="ko-KR" altLang="en-US" dirty="0"/>
              <a:t>인터넷 커뮤니티를 </a:t>
            </a:r>
            <a:r>
              <a:rPr lang="ko-KR" altLang="en-US" dirty="0" err="1"/>
              <a:t>감정분석하여</a:t>
            </a:r>
            <a:endParaRPr lang="ko-KR" altLang="en-US" dirty="0"/>
          </a:p>
          <a:p>
            <a:r>
              <a:rPr lang="ko-KR" altLang="en-US" dirty="0"/>
              <a:t>개인들의 매일매일의 </a:t>
            </a:r>
            <a:r>
              <a:rPr lang="ko-KR" altLang="en-US" dirty="0" err="1"/>
              <a:t>투자심리를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나타내는 지표를 </a:t>
            </a:r>
            <a:r>
              <a:rPr lang="ko-KR" altLang="en-US" dirty="0" err="1"/>
              <a:t>만드려고</a:t>
            </a:r>
            <a:r>
              <a:rPr lang="ko-KR" altLang="en-US" dirty="0"/>
              <a:t> 합니다 </a:t>
            </a:r>
          </a:p>
          <a:p>
            <a:r>
              <a:rPr lang="ko-KR" altLang="en-US" dirty="0"/>
              <a:t>그렇게 </a:t>
            </a:r>
            <a:r>
              <a:rPr lang="ko-KR" altLang="en-US" dirty="0" err="1"/>
              <a:t>만들어진</a:t>
            </a:r>
            <a:r>
              <a:rPr lang="ko-KR" altLang="en-US" dirty="0"/>
              <a:t> 지표를 다음날의 주가와 </a:t>
            </a:r>
          </a:p>
          <a:p>
            <a:r>
              <a:rPr lang="ko-KR" altLang="en-US" dirty="0"/>
              <a:t>상관관계 분석까지 해보려고 하고요</a:t>
            </a:r>
          </a:p>
          <a:p>
            <a:r>
              <a:rPr lang="ko-KR" altLang="en-US" dirty="0" err="1"/>
              <a:t>선행관계가</a:t>
            </a:r>
            <a:r>
              <a:rPr lang="ko-KR" altLang="en-US" dirty="0"/>
              <a:t> 나타나면 </a:t>
            </a:r>
            <a:r>
              <a:rPr lang="ko-KR" altLang="en-US" dirty="0" err="1"/>
              <a:t>대박이고</a:t>
            </a:r>
            <a:endParaRPr lang="ko-KR" altLang="en-US" dirty="0"/>
          </a:p>
          <a:p>
            <a:r>
              <a:rPr lang="ko-KR" altLang="en-US" dirty="0" err="1"/>
              <a:t>후행관계가</a:t>
            </a:r>
            <a:r>
              <a:rPr lang="ko-KR" altLang="en-US" dirty="0"/>
              <a:t> 발견되더라도</a:t>
            </a:r>
          </a:p>
          <a:p>
            <a:r>
              <a:rPr lang="ko-KR" altLang="en-US" dirty="0"/>
              <a:t>갭 차이가 벌어지면 매수</a:t>
            </a:r>
            <a:r>
              <a:rPr lang="en-US" altLang="ko-KR" dirty="0"/>
              <a:t>/</a:t>
            </a:r>
            <a:r>
              <a:rPr lang="ko-KR" altLang="en-US" dirty="0"/>
              <a:t>매도 신호로 활용할 수 있습니다</a:t>
            </a:r>
          </a:p>
          <a:p>
            <a:r>
              <a:rPr lang="ko-KR" altLang="en-US" dirty="0"/>
              <a:t>상관관계 분석에 </a:t>
            </a:r>
            <a:r>
              <a:rPr lang="en-US" altLang="ko-KR" dirty="0"/>
              <a:t>1</a:t>
            </a:r>
            <a:r>
              <a:rPr lang="ko-KR" altLang="en-US" dirty="0"/>
              <a:t>차 실패 하더라도</a:t>
            </a:r>
          </a:p>
          <a:p>
            <a:r>
              <a:rPr lang="ko-KR" altLang="en-US" dirty="0"/>
              <a:t>다음날의 개인 수급 및 </a:t>
            </a:r>
            <a:r>
              <a:rPr lang="ko-KR" altLang="en-US" dirty="0" err="1"/>
              <a:t>개인주도주의</a:t>
            </a:r>
            <a:r>
              <a:rPr lang="ko-KR" altLang="en-US" dirty="0"/>
              <a:t> </a:t>
            </a:r>
            <a:r>
              <a:rPr lang="ko-KR" altLang="en-US" dirty="0" err="1"/>
              <a:t>주가예측에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유용한 지표로 고객 제공이 가능할 것입니다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11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146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첫번째</a:t>
            </a:r>
            <a:r>
              <a:rPr lang="ko-KR" altLang="en-US" dirty="0"/>
              <a:t> 과제는 기본적으로 </a:t>
            </a:r>
            <a:r>
              <a:rPr lang="ko-KR" altLang="en-US" dirty="0" err="1"/>
              <a:t>스크래핑된</a:t>
            </a:r>
            <a:r>
              <a:rPr lang="ko-KR" altLang="en-US" dirty="0"/>
              <a:t> 커뮤니티 데이터로 </a:t>
            </a:r>
          </a:p>
          <a:p>
            <a:r>
              <a:rPr lang="ko-KR" altLang="en-US" dirty="0" err="1"/>
              <a:t>감정분석</a:t>
            </a:r>
            <a:r>
              <a:rPr lang="en-US" altLang="ko-KR" dirty="0"/>
              <a:t>, </a:t>
            </a:r>
            <a:r>
              <a:rPr lang="ko-KR" altLang="en-US" dirty="0"/>
              <a:t>상관관계를 수행하기 때문에</a:t>
            </a:r>
          </a:p>
          <a:p>
            <a:r>
              <a:rPr lang="ko-KR" altLang="en-US" dirty="0"/>
              <a:t>데이터 입수와 기술적 구현상에서 </a:t>
            </a:r>
          </a:p>
          <a:p>
            <a:r>
              <a:rPr lang="ko-KR" altLang="en-US" dirty="0"/>
              <a:t>장애물이 상당히 적은 편이며</a:t>
            </a:r>
          </a:p>
          <a:p>
            <a:r>
              <a:rPr lang="ko-KR" altLang="en-US" dirty="0"/>
              <a:t>그만큼 프로젝트의 최종 </a:t>
            </a:r>
            <a:r>
              <a:rPr lang="ko-KR" altLang="en-US" dirty="0" err="1"/>
              <a:t>구현성공</a:t>
            </a:r>
            <a:r>
              <a:rPr lang="ko-KR" altLang="en-US" dirty="0"/>
              <a:t> 가능성도 </a:t>
            </a:r>
          </a:p>
          <a:p>
            <a:r>
              <a:rPr lang="ko-KR" altLang="en-US" dirty="0"/>
              <a:t>높은 편입니다</a:t>
            </a:r>
          </a:p>
          <a:p>
            <a:endParaRPr lang="ko-KR" altLang="en-US" dirty="0"/>
          </a:p>
          <a:p>
            <a:r>
              <a:rPr lang="en-US" altLang="ko-KR" dirty="0"/>
              <a:t>10</a:t>
            </a:r>
            <a:r>
              <a:rPr lang="ko-KR" altLang="en-US" dirty="0"/>
              <a:t>년 전만 해도 주식 종목 코드를 많이 </a:t>
            </a:r>
            <a:r>
              <a:rPr lang="ko-KR" altLang="en-US" dirty="0" err="1"/>
              <a:t>외우는게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브로커의 굉장한 덕목이자</a:t>
            </a:r>
          </a:p>
          <a:p>
            <a:r>
              <a:rPr lang="ko-KR" altLang="en-US" dirty="0"/>
              <a:t>재능으로 취급 받았다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마이데이터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, API </a:t>
            </a:r>
            <a:r>
              <a:rPr lang="ko-KR" altLang="en-US" dirty="0" smtClean="0"/>
              <a:t>를 팔 수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사업자 허가 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인덱스로 지표 매매하는 개인들이 늘어남 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/>
              <a:t>좋은 인덱스를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형태로 판매하는 사업도 유망함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dirty="0" smtClean="0"/>
              <a:t>(ex. </a:t>
            </a:r>
            <a:r>
              <a:rPr lang="en-US" altLang="ko-KR" dirty="0" err="1" smtClean="0"/>
              <a:t>FinanceData.kr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라이브러리도 </a:t>
            </a:r>
            <a:r>
              <a:rPr lang="ko-KR" altLang="en-US" dirty="0" err="1" smtClean="0"/>
              <a:t>금융데이터</a:t>
            </a:r>
            <a:r>
              <a:rPr lang="ko-KR" altLang="en-US" dirty="0" smtClean="0"/>
              <a:t> 제공</a:t>
            </a:r>
            <a:r>
              <a:rPr lang="en-US" altLang="ko-KR" dirty="0" smtClean="0"/>
              <a:t>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12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256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21487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59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/>
          </a:p>
        </p:txBody>
      </p:sp>
      <p:sp>
        <p:nvSpPr>
          <p:cNvPr id="104859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xfrm>
            <a:off x="4023993" y="9721107"/>
            <a:ext cx="3078427" cy="51173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04986" indent="-30961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238441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733817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229193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724569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219945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715322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210698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07C8EEA8-2752-4D0E-A8FE-F0E323400071}" type="slidenum">
              <a:rPr kumimoji="0" lang="ko-KR" altLang="en-US">
                <a:latin typeface="KoPub돋움체 Light" pitchFamily="18" charset="-127"/>
                <a:ea typeface="KoPub돋움체 Light" pitchFamily="18" charset="-127"/>
              </a:rPr>
              <a:pPr eaLnBrk="1" hangingPunct="1"/>
              <a:t>13</a:t>
            </a:fld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14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249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15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875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16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584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DB </a:t>
            </a:r>
            <a:r>
              <a:rPr lang="ko-KR" altLang="en-US" dirty="0"/>
              <a:t>에 쌓은 모습 </a:t>
            </a:r>
          </a:p>
          <a:p>
            <a:r>
              <a:rPr lang="ko-KR" altLang="en-US" dirty="0"/>
              <a:t>단 </a:t>
            </a:r>
            <a:r>
              <a:rPr lang="ko-KR" altLang="en-US" dirty="0" err="1"/>
              <a:t>네이버</a:t>
            </a:r>
            <a:r>
              <a:rPr lang="ko-KR" altLang="en-US" dirty="0"/>
              <a:t> 영화평으로 한글은 익혔지만 </a:t>
            </a:r>
          </a:p>
          <a:p>
            <a:r>
              <a:rPr lang="ko-KR" altLang="en-US" dirty="0"/>
              <a:t>“</a:t>
            </a:r>
            <a:r>
              <a:rPr lang="ko-KR" altLang="en-US" dirty="0" err="1"/>
              <a:t>머선</a:t>
            </a:r>
            <a:r>
              <a:rPr lang="en-US" altLang="ko-KR" dirty="0" err="1"/>
              <a:t>12go</a:t>
            </a:r>
            <a:r>
              <a:rPr lang="en-US" altLang="ko-KR" dirty="0"/>
              <a:t>?!”  “</a:t>
            </a:r>
            <a:r>
              <a:rPr lang="ko-KR" altLang="en-US" dirty="0" err="1"/>
              <a:t>가즈아</a:t>
            </a:r>
            <a:r>
              <a:rPr lang="en-US" altLang="ko-KR" dirty="0"/>
              <a:t>!”  “</a:t>
            </a:r>
            <a:r>
              <a:rPr lang="ko-KR" altLang="en-US" dirty="0" err="1"/>
              <a:t>전강후약</a:t>
            </a:r>
            <a:r>
              <a:rPr lang="ko-KR" altLang="en-US" dirty="0"/>
              <a:t>” “상한가</a:t>
            </a:r>
            <a:r>
              <a:rPr lang="en-US" altLang="ko-KR" dirty="0"/>
              <a:t>10</a:t>
            </a:r>
            <a:r>
              <a:rPr lang="ko-KR" altLang="en-US" dirty="0"/>
              <a:t>방” </a:t>
            </a:r>
          </a:p>
          <a:p>
            <a:r>
              <a:rPr lang="ko-KR" altLang="en-US" dirty="0"/>
              <a:t>등 주식에 특화된 한글은 아직 잘 </a:t>
            </a:r>
            <a:r>
              <a:rPr lang="ko-KR" altLang="en-US" dirty="0" err="1"/>
              <a:t>이해못함</a:t>
            </a:r>
            <a:endParaRPr lang="ko-KR" altLang="en-US" dirty="0"/>
          </a:p>
          <a:p>
            <a:r>
              <a:rPr lang="ko-KR" altLang="en-US" dirty="0"/>
              <a:t>추가 데이터를 손으로 만들어서 </a:t>
            </a:r>
            <a:r>
              <a:rPr lang="ko-KR" altLang="en-US" dirty="0" err="1"/>
              <a:t>전이학습</a:t>
            </a:r>
            <a:r>
              <a:rPr lang="ko-KR" altLang="en-US" dirty="0"/>
              <a:t> 필요</a:t>
            </a:r>
          </a:p>
          <a:p>
            <a:r>
              <a:rPr lang="ko-KR" altLang="en-US" dirty="0"/>
              <a:t>그리고 인터넷의 글은 </a:t>
            </a:r>
            <a:r>
              <a:rPr lang="ko-KR" altLang="en-US" dirty="0" err="1"/>
              <a:t>노이즈가</a:t>
            </a:r>
            <a:r>
              <a:rPr lang="ko-KR" altLang="en-US" dirty="0"/>
              <a:t> 굉장히 많음</a:t>
            </a:r>
          </a:p>
          <a:p>
            <a:r>
              <a:rPr lang="ko-KR" altLang="en-US" dirty="0" err="1"/>
              <a:t>추천수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err="1"/>
              <a:t>이상인것</a:t>
            </a:r>
            <a:r>
              <a:rPr lang="ko-KR" altLang="en-US" dirty="0"/>
              <a:t> 만 따로 모아서 인덱스 </a:t>
            </a:r>
            <a:r>
              <a:rPr lang="ko-KR" altLang="en-US" dirty="0" err="1"/>
              <a:t>만들어볼</a:t>
            </a:r>
            <a:r>
              <a:rPr lang="ko-KR" altLang="en-US" dirty="0"/>
              <a:t> </a:t>
            </a:r>
            <a:r>
              <a:rPr lang="ko-KR" altLang="en-US" dirty="0" smtClean="0"/>
              <a:t>예정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“</a:t>
            </a:r>
            <a:r>
              <a:rPr lang="en-US" altLang="ko-KR" dirty="0"/>
              <a:t>3</a:t>
            </a:r>
            <a:r>
              <a:rPr lang="ko-KR" altLang="en-US" dirty="0"/>
              <a:t>상 통과” </a:t>
            </a:r>
            <a:r>
              <a:rPr lang="en-US" altLang="ko-KR" dirty="0"/>
              <a:t>, “FDA </a:t>
            </a:r>
            <a:r>
              <a:rPr lang="ko-KR" altLang="en-US" dirty="0"/>
              <a:t>승인 허가” 같이 종목별로 긍정 부정이 다르다 </a:t>
            </a:r>
          </a:p>
          <a:p>
            <a:endParaRPr lang="ko-KR" altLang="en-US" dirty="0"/>
          </a:p>
          <a:p>
            <a:r>
              <a:rPr lang="ko-KR" altLang="en-US" dirty="0"/>
              <a:t>만약에 </a:t>
            </a:r>
            <a:r>
              <a:rPr lang="ko-KR" altLang="en-US" dirty="0" err="1"/>
              <a:t>몇개</a:t>
            </a:r>
            <a:r>
              <a:rPr lang="ko-KR" altLang="en-US" dirty="0"/>
              <a:t> 종목만 집중한다면 종목별로  </a:t>
            </a:r>
            <a:r>
              <a:rPr lang="ko-KR" altLang="en-US" dirty="0" err="1"/>
              <a:t>언어모델</a:t>
            </a:r>
            <a:r>
              <a:rPr lang="ko-KR" altLang="en-US" dirty="0"/>
              <a:t> 학습도 다르게 </a:t>
            </a:r>
            <a:r>
              <a:rPr lang="ko-KR" altLang="en-US" dirty="0" err="1"/>
              <a:t>하는것이</a:t>
            </a:r>
            <a:r>
              <a:rPr lang="ko-KR" altLang="en-US" dirty="0"/>
              <a:t> 좋음</a:t>
            </a:r>
            <a:r>
              <a:rPr lang="en-US" altLang="ko-KR" dirty="0"/>
              <a:t>. </a:t>
            </a:r>
            <a:r>
              <a:rPr lang="ko-KR" altLang="en-US" dirty="0"/>
              <a:t>본 프로젝트는 시간상 범용적으로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(ex) “</a:t>
            </a:r>
            <a:r>
              <a:rPr lang="ko-KR" altLang="en-US" dirty="0" err="1"/>
              <a:t>김정일</a:t>
            </a:r>
            <a:r>
              <a:rPr lang="ko-KR" altLang="en-US" dirty="0"/>
              <a:t> 트럼프 만남” “미사일 발사” 등은 </a:t>
            </a:r>
            <a:r>
              <a:rPr lang="ko-KR" altLang="en-US" dirty="0" err="1"/>
              <a:t>방산주와</a:t>
            </a:r>
            <a:r>
              <a:rPr lang="ko-KR" altLang="en-US" dirty="0"/>
              <a:t> </a:t>
            </a:r>
            <a:r>
              <a:rPr lang="ko-KR" altLang="en-US" dirty="0" err="1"/>
              <a:t>남북경협주에</a:t>
            </a:r>
            <a:r>
              <a:rPr lang="ko-KR" altLang="en-US" dirty="0"/>
              <a:t> 전혀 </a:t>
            </a:r>
            <a:r>
              <a:rPr lang="ko-KR" altLang="en-US" dirty="0" err="1"/>
              <a:t>반대되는긍정</a:t>
            </a:r>
            <a:r>
              <a:rPr lang="en-US" altLang="ko-KR" dirty="0"/>
              <a:t>/</a:t>
            </a:r>
            <a:r>
              <a:rPr lang="ko-KR" altLang="en-US" dirty="0"/>
              <a:t>부정의 의미를 가짐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17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496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좋아요는</a:t>
            </a:r>
            <a:r>
              <a:rPr lang="ko-KR" altLang="en-US" dirty="0"/>
              <a:t> </a:t>
            </a:r>
            <a:r>
              <a:rPr lang="ko-KR" altLang="en-US" dirty="0" err="1"/>
              <a:t>의미있는</a:t>
            </a:r>
            <a:r>
              <a:rPr lang="ko-KR" altLang="en-US" dirty="0"/>
              <a:t> 것 거르는 </a:t>
            </a:r>
            <a:r>
              <a:rPr lang="ko-KR" altLang="en-US" dirty="0" err="1"/>
              <a:t>노이즈</a:t>
            </a:r>
            <a:r>
              <a:rPr lang="ko-KR" altLang="en-US" dirty="0"/>
              <a:t> 제거용으로만</a:t>
            </a:r>
            <a:r>
              <a:rPr lang="en-US" altLang="ko-KR" dirty="0"/>
              <a:t>.. </a:t>
            </a:r>
            <a:r>
              <a:rPr lang="ko-KR" altLang="en-US" dirty="0" err="1"/>
              <a:t>감성분석은</a:t>
            </a:r>
            <a:r>
              <a:rPr lang="ko-KR" altLang="en-US" dirty="0"/>
              <a:t> </a:t>
            </a:r>
            <a:r>
              <a:rPr lang="en-US" altLang="ko-KR" dirty="0"/>
              <a:t>BERT </a:t>
            </a:r>
            <a:r>
              <a:rPr lang="ko-KR" altLang="en-US" dirty="0"/>
              <a:t>로만 </a:t>
            </a:r>
            <a:r>
              <a:rPr lang="ko-KR" altLang="en-US" dirty="0" smtClean="0"/>
              <a:t>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18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052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저장된 모델을 불러와서 </a:t>
            </a:r>
          </a:p>
          <a:p>
            <a:r>
              <a:rPr lang="en-US" altLang="ko-KR" dirty="0"/>
              <a:t>Classification</a:t>
            </a:r>
            <a:r>
              <a:rPr lang="ko-KR" altLang="en-US" dirty="0"/>
              <a:t>을 수행한 모습</a:t>
            </a:r>
          </a:p>
          <a:p>
            <a:r>
              <a:rPr lang="en-US" altLang="ko-KR" dirty="0"/>
              <a:t>&gt; </a:t>
            </a:r>
            <a:r>
              <a:rPr lang="ko-KR" altLang="en-US" dirty="0" err="1"/>
              <a:t>최종결과는</a:t>
            </a:r>
            <a:r>
              <a:rPr lang="ko-KR" altLang="en-US" dirty="0"/>
              <a:t> 다시 </a:t>
            </a:r>
            <a:r>
              <a:rPr lang="en-US" altLang="ko-KR" dirty="0"/>
              <a:t>DB </a:t>
            </a:r>
            <a:r>
              <a:rPr lang="ko-KR" altLang="en-US" dirty="0"/>
              <a:t>에 저장</a:t>
            </a:r>
          </a:p>
          <a:p>
            <a:endParaRPr lang="ko-KR" altLang="en-US" dirty="0"/>
          </a:p>
          <a:p>
            <a:r>
              <a:rPr lang="en-US" altLang="ko-KR" dirty="0"/>
              <a:t>&gt;&gt;&gt; </a:t>
            </a:r>
            <a:r>
              <a:rPr lang="ko-KR" altLang="en-US" dirty="0"/>
              <a:t>본 프로젝트에서 나온 인덱스로 개인들의 </a:t>
            </a:r>
            <a:r>
              <a:rPr lang="ko-KR" altLang="en-US" dirty="0" err="1"/>
              <a:t>심리지수</a:t>
            </a:r>
            <a:r>
              <a:rPr lang="ko-KR" altLang="en-US" dirty="0"/>
              <a:t> </a:t>
            </a:r>
            <a:r>
              <a:rPr lang="ko-KR" altLang="en-US" dirty="0" err="1"/>
              <a:t>파악가능</a:t>
            </a:r>
            <a:endParaRPr lang="ko-KR" altLang="en-US" dirty="0"/>
          </a:p>
          <a:p>
            <a:r>
              <a:rPr lang="en-US" altLang="ko-KR" dirty="0"/>
              <a:t>&gt;&gt;&gt; </a:t>
            </a:r>
            <a:r>
              <a:rPr lang="ko-KR" altLang="en-US" dirty="0"/>
              <a:t>그것도 종목별로</a:t>
            </a:r>
            <a:r>
              <a:rPr lang="en-US" altLang="ko-KR" dirty="0"/>
              <a:t>. </a:t>
            </a:r>
            <a:r>
              <a:rPr lang="ko-KR" altLang="en-US" dirty="0" err="1"/>
              <a:t>학습데이터를</a:t>
            </a:r>
            <a:r>
              <a:rPr lang="ko-KR" altLang="en-US" dirty="0"/>
              <a:t> 만들어서 계속 학습 시키면 </a:t>
            </a:r>
          </a:p>
          <a:p>
            <a:r>
              <a:rPr lang="ko-KR" altLang="en-US" dirty="0"/>
              <a:t>어디에도 없는 개인들의 </a:t>
            </a:r>
            <a:r>
              <a:rPr lang="ko-KR" altLang="en-US" dirty="0" err="1"/>
              <a:t>주식심리</a:t>
            </a:r>
            <a:r>
              <a:rPr lang="ko-KR" altLang="en-US" dirty="0"/>
              <a:t> 분석에 특화된 </a:t>
            </a:r>
            <a:r>
              <a:rPr lang="ko-KR" altLang="en-US" dirty="0" err="1"/>
              <a:t>언어모델을</a:t>
            </a:r>
            <a:r>
              <a:rPr lang="ko-KR" altLang="en-US" dirty="0"/>
              <a:t> 만들 수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19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636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2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054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자연어처리</a:t>
            </a:r>
            <a:r>
              <a:rPr lang="ko-KR" altLang="en-US" dirty="0"/>
              <a:t> 과목 프로젝트에서 </a:t>
            </a:r>
            <a:r>
              <a:rPr lang="en-US" altLang="ko-KR" dirty="0"/>
              <a:t>89%</a:t>
            </a:r>
            <a:r>
              <a:rPr lang="ko-KR" altLang="en-US" dirty="0"/>
              <a:t>의 정확도를</a:t>
            </a:r>
          </a:p>
          <a:p>
            <a:r>
              <a:rPr lang="ko-KR" altLang="en-US" dirty="0"/>
              <a:t>보인 </a:t>
            </a:r>
            <a:r>
              <a:rPr lang="en-US" altLang="ko-KR" dirty="0"/>
              <a:t>Bert </a:t>
            </a:r>
            <a:r>
              <a:rPr lang="ko-KR" altLang="en-US" dirty="0"/>
              <a:t>모델을 활용함</a:t>
            </a:r>
          </a:p>
          <a:p>
            <a:r>
              <a:rPr lang="en-US" altLang="ko-KR" dirty="0"/>
              <a:t>(Bert </a:t>
            </a:r>
            <a:r>
              <a:rPr lang="ko-KR" altLang="en-US" dirty="0" err="1"/>
              <a:t>멀티랭귀지</a:t>
            </a:r>
            <a:r>
              <a:rPr lang="ko-KR" altLang="en-US" dirty="0"/>
              <a:t> 모델은 어마어마한 양의 텍스트 학습을 기반으로 자연어 전반에 대한 이해 </a:t>
            </a:r>
            <a:br>
              <a:rPr lang="ko-KR" altLang="en-US" dirty="0"/>
            </a:br>
            <a:r>
              <a:rPr lang="en-US" altLang="ko-KR" dirty="0"/>
              <a:t>+ </a:t>
            </a:r>
            <a:r>
              <a:rPr lang="ko-KR" altLang="en-US" dirty="0" err="1"/>
              <a:t>한글학습은</a:t>
            </a:r>
            <a:r>
              <a:rPr lang="ko-KR" altLang="en-US" dirty="0"/>
              <a:t> </a:t>
            </a:r>
            <a:r>
              <a:rPr lang="ko-KR" altLang="en-US" dirty="0" err="1"/>
              <a:t>네이버</a:t>
            </a:r>
            <a:r>
              <a:rPr lang="ko-KR" altLang="en-US" dirty="0"/>
              <a:t> 영화평으로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전이학습했음</a:t>
            </a:r>
            <a:endParaRPr lang="ko-KR" alt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한글 전용 </a:t>
            </a:r>
            <a:r>
              <a:rPr lang="en-US" altLang="ko-KR" dirty="0" err="1"/>
              <a:t>bert</a:t>
            </a:r>
            <a:r>
              <a:rPr lang="en-US" altLang="ko-KR" dirty="0"/>
              <a:t> </a:t>
            </a:r>
            <a:r>
              <a:rPr lang="ko-KR" altLang="en-US" dirty="0"/>
              <a:t>모델을 쓰면 더 나을 수도 있지만 프로젝트 시간상 익숙한 걸로</a:t>
            </a:r>
            <a:r>
              <a:rPr lang="en-US" altLang="ko-KR" dirty="0"/>
              <a:t>... </a:t>
            </a:r>
            <a:r>
              <a:rPr lang="ko-KR" altLang="en-US" dirty="0" err="1"/>
              <a:t>제너럴한</a:t>
            </a:r>
            <a:r>
              <a:rPr lang="ko-KR" altLang="en-US" dirty="0"/>
              <a:t> 한글 </a:t>
            </a:r>
            <a:r>
              <a:rPr lang="en-US" altLang="ko-KR" dirty="0"/>
              <a:t>Bert </a:t>
            </a:r>
            <a:r>
              <a:rPr lang="ko-KR" altLang="en-US" dirty="0" err="1"/>
              <a:t>성능표</a:t>
            </a:r>
            <a:r>
              <a:rPr lang="ko-KR" altLang="en-US" dirty="0"/>
              <a:t> 참조</a:t>
            </a:r>
            <a:r>
              <a:rPr lang="en-US" altLang="ko-KR" dirty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20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739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21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445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22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205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23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036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24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099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25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881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26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281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커뮤니티 글로 일별 </a:t>
            </a:r>
            <a:r>
              <a:rPr lang="ko-KR" altLang="en-US" dirty="0" err="1"/>
              <a:t>심리지수</a:t>
            </a:r>
            <a:r>
              <a:rPr lang="ko-KR" altLang="en-US" dirty="0"/>
              <a:t> 인덱스 생성시 날짜 끊는 기준 </a:t>
            </a:r>
          </a:p>
          <a:p>
            <a:endParaRPr lang="ko-KR" altLang="en-US" dirty="0"/>
          </a:p>
          <a:p>
            <a:r>
              <a:rPr lang="en-US" altLang="ko-KR" dirty="0"/>
              <a:t>: </a:t>
            </a:r>
            <a:r>
              <a:rPr lang="ko-KR" altLang="en-US" dirty="0"/>
              <a:t>아침 </a:t>
            </a:r>
            <a:r>
              <a:rPr lang="en-US" altLang="ko-KR" dirty="0"/>
              <a:t>08:30 </a:t>
            </a:r>
            <a:r>
              <a:rPr lang="ko-KR" altLang="en-US" dirty="0"/>
              <a:t>이전까지 </a:t>
            </a:r>
            <a:r>
              <a:rPr lang="ko-KR" altLang="en-US" dirty="0" err="1"/>
              <a:t>전일자에</a:t>
            </a:r>
            <a:r>
              <a:rPr lang="ko-KR" altLang="en-US" dirty="0"/>
              <a:t> 포함 시킴</a:t>
            </a:r>
          </a:p>
          <a:p>
            <a:r>
              <a:rPr lang="en-US" altLang="ko-KR" dirty="0"/>
              <a:t>(</a:t>
            </a:r>
            <a:r>
              <a:rPr lang="ko-KR" altLang="en-US" dirty="0" err="1"/>
              <a:t>동시호가</a:t>
            </a:r>
            <a:r>
              <a:rPr lang="ko-KR" altLang="en-US" dirty="0"/>
              <a:t> </a:t>
            </a:r>
            <a:r>
              <a:rPr lang="en-US" altLang="ko-KR" dirty="0"/>
              <a:t>08:30~09:00)</a:t>
            </a:r>
          </a:p>
          <a:p>
            <a:endParaRPr lang="en-US" altLang="ko-KR" dirty="0"/>
          </a:p>
          <a:p>
            <a:r>
              <a:rPr lang="ko-KR" altLang="en-US" dirty="0"/>
              <a:t>실제 주식 </a:t>
            </a:r>
            <a:r>
              <a:rPr lang="ko-KR" altLang="en-US" dirty="0" err="1"/>
              <a:t>매매시</a:t>
            </a:r>
            <a:r>
              <a:rPr lang="ko-KR" altLang="en-US" dirty="0"/>
              <a:t> 실시간 인프라가 잘 되어 있다는 가정하에 </a:t>
            </a:r>
          </a:p>
          <a:p>
            <a:r>
              <a:rPr lang="en-US" altLang="ko-KR" dirty="0"/>
              <a:t>08:30 </a:t>
            </a:r>
            <a:r>
              <a:rPr lang="ko-KR" altLang="en-US" dirty="0"/>
              <a:t>데이터 까지 전일의 데이터로 보고</a:t>
            </a:r>
          </a:p>
          <a:p>
            <a:r>
              <a:rPr lang="ko-KR" altLang="en-US" dirty="0"/>
              <a:t>당일의 주가 예측에 활용 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27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253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21487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59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dirty="0"/>
              <a:t># </a:t>
            </a:r>
            <a:r>
              <a:rPr lang="ko-KR" altLang="en-US" dirty="0"/>
              <a:t>카지노의 딜러 승률이 </a:t>
            </a:r>
            <a:r>
              <a:rPr lang="en-US" altLang="ko-KR" dirty="0"/>
              <a:t>51</a:t>
            </a:r>
            <a:r>
              <a:rPr lang="ko-KR" altLang="en-US" dirty="0"/>
              <a:t>프로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작은차이가</a:t>
            </a:r>
            <a:r>
              <a:rPr lang="ko-KR" altLang="en-US" dirty="0"/>
              <a:t> 반복된 시행에서 큰 차이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51% </a:t>
            </a:r>
            <a:r>
              <a:rPr lang="ko-KR" altLang="en-US" dirty="0"/>
              <a:t>승률만 나와도 </a:t>
            </a:r>
            <a:r>
              <a:rPr lang="ko-KR" altLang="en-US" dirty="0" err="1"/>
              <a:t>돈버는</a:t>
            </a:r>
            <a:r>
              <a:rPr lang="ko-KR" altLang="en-US" dirty="0"/>
              <a:t> 모델이 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활용안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구독 서비스 </a:t>
            </a:r>
            <a:r>
              <a:rPr lang="ko-KR" altLang="en-US" dirty="0" err="1"/>
              <a:t>마이데이터</a:t>
            </a:r>
            <a:r>
              <a:rPr lang="en-US" altLang="ko-KR" dirty="0"/>
              <a:t>... </a:t>
            </a:r>
            <a:r>
              <a:rPr lang="ko-KR" altLang="en-US" dirty="0" err="1"/>
              <a:t>자산관리</a:t>
            </a:r>
            <a:r>
              <a:rPr lang="ko-KR" altLang="en-US" dirty="0"/>
              <a:t> 서비스 판매</a:t>
            </a:r>
            <a:r>
              <a:rPr lang="en-US" altLang="ko-KR" dirty="0"/>
              <a:t>.. (</a:t>
            </a:r>
            <a:r>
              <a:rPr lang="ko-KR" altLang="en-US" dirty="0"/>
              <a:t>해외 국내 사례 수수료</a:t>
            </a:r>
            <a:r>
              <a:rPr lang="en-US" altLang="ko-KR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구독서비스로</a:t>
            </a:r>
            <a:r>
              <a:rPr lang="ko-KR" altLang="en-US" dirty="0"/>
              <a:t> 인덱스 데이터 판매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(</a:t>
            </a:r>
            <a:r>
              <a:rPr lang="ko-KR" altLang="en-US" dirty="0" err="1"/>
              <a:t>개인매매용</a:t>
            </a:r>
            <a:r>
              <a:rPr lang="ko-KR" altLang="en-US" dirty="0"/>
              <a:t> 데이터를 오픈</a:t>
            </a:r>
            <a:r>
              <a:rPr lang="en-US" altLang="ko-KR" dirty="0"/>
              <a:t>API </a:t>
            </a:r>
            <a:r>
              <a:rPr lang="ko-KR" altLang="en-US" dirty="0"/>
              <a:t>형태로 제공</a:t>
            </a:r>
            <a:r>
              <a:rPr lang="en-US" altLang="ko-KR" dirty="0"/>
              <a:t>)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ko-KR" altLang="en-US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이렇게 심리가 중요한데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게시판은 심리 그 자체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그런데 심리에 올라탈 것인가</a:t>
            </a:r>
            <a:r>
              <a:rPr lang="en-US" altLang="ko-KR" dirty="0"/>
              <a:t>? </a:t>
            </a:r>
            <a:r>
              <a:rPr lang="ko-KR" altLang="en-US" dirty="0"/>
              <a:t>심리를 역이용해서 </a:t>
            </a:r>
            <a:r>
              <a:rPr lang="ko-KR" altLang="en-US" dirty="0" err="1"/>
              <a:t>오버슈팅된</a:t>
            </a:r>
            <a:r>
              <a:rPr lang="ko-KR" altLang="en-US" dirty="0"/>
              <a:t> 만큼을 빼고 가치를 </a:t>
            </a:r>
            <a:r>
              <a:rPr lang="ko-KR" altLang="en-US" dirty="0" err="1"/>
              <a:t>볼것인가</a:t>
            </a:r>
            <a:r>
              <a:rPr lang="en-US" altLang="ko-KR" dirty="0"/>
              <a:t>?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&gt;&gt;&gt; </a:t>
            </a:r>
            <a:r>
              <a:rPr lang="ko-KR" altLang="en-US" dirty="0"/>
              <a:t>과거 추이를 기반으로 </a:t>
            </a:r>
            <a:r>
              <a:rPr lang="ko-KR" altLang="en-US" dirty="0" err="1"/>
              <a:t>딥러닝이</a:t>
            </a:r>
            <a:r>
              <a:rPr lang="ko-KR" altLang="en-US" dirty="0"/>
              <a:t> 결정하게 하라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&gt;&gt;&gt; </a:t>
            </a:r>
            <a:r>
              <a:rPr lang="ko-KR" altLang="en-US" dirty="0"/>
              <a:t>인간은 데이터만 </a:t>
            </a:r>
            <a:r>
              <a:rPr lang="ko-KR" altLang="en-US" dirty="0" err="1"/>
              <a:t>모아주고</a:t>
            </a:r>
            <a:r>
              <a:rPr lang="ko-KR" altLang="en-US" dirty="0"/>
              <a:t> 판단은 </a:t>
            </a:r>
            <a:r>
              <a:rPr lang="en-US" altLang="ko-KR" dirty="0"/>
              <a:t>AI</a:t>
            </a:r>
            <a:r>
              <a:rPr lang="ko-KR" altLang="en-US" dirty="0"/>
              <a:t>가 </a:t>
            </a:r>
            <a:r>
              <a:rPr lang="ko-KR" altLang="en-US" dirty="0" err="1"/>
              <a:t>딥러닝으로</a:t>
            </a:r>
            <a:r>
              <a:rPr lang="ko-KR" altLang="en-US" dirty="0"/>
              <a:t> 한다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(</a:t>
            </a:r>
            <a:r>
              <a:rPr lang="ko-KR" altLang="en-US" dirty="0" err="1"/>
              <a:t>딥러닝</a:t>
            </a:r>
            <a:r>
              <a:rPr lang="ko-KR" altLang="en-US" dirty="0"/>
              <a:t> 특징 </a:t>
            </a:r>
            <a:r>
              <a:rPr lang="en-US" altLang="ko-KR" dirty="0"/>
              <a:t>: </a:t>
            </a:r>
            <a:r>
              <a:rPr lang="ko-KR" altLang="en-US" dirty="0" err="1"/>
              <a:t>블랙박스</a:t>
            </a:r>
            <a:r>
              <a:rPr lang="en-US" altLang="ko-KR" dirty="0"/>
              <a:t>)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</p:txBody>
      </p:sp>
      <p:sp>
        <p:nvSpPr>
          <p:cNvPr id="104859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xfrm>
            <a:off x="4023993" y="9721107"/>
            <a:ext cx="3078427" cy="51173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04986" indent="-30961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238441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733817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229193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724569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219945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715322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210698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07C8EEA8-2752-4D0E-A8FE-F0E323400071}" type="slidenum">
              <a:rPr kumimoji="0" lang="ko-KR" altLang="en-US">
                <a:latin typeface="KoPub돋움체 Light" pitchFamily="18" charset="-127"/>
                <a:ea typeface="KoPub돋움체 Light" pitchFamily="18" charset="-127"/>
              </a:rPr>
              <a:pPr eaLnBrk="1" hangingPunct="1"/>
              <a:t>28</a:t>
            </a:fld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한국은행이 뉴스 </a:t>
            </a:r>
            <a:r>
              <a:rPr lang="ko-KR" altLang="en-US" dirty="0" err="1"/>
              <a:t>심리지수</a:t>
            </a:r>
            <a:r>
              <a:rPr lang="ko-KR" altLang="en-US" dirty="0"/>
              <a:t> </a:t>
            </a:r>
            <a:r>
              <a:rPr lang="ko-KR" altLang="en-US" dirty="0" err="1"/>
              <a:t>만든것처럼</a:t>
            </a:r>
            <a:r>
              <a:rPr lang="ko-KR" altLang="en-US" dirty="0"/>
              <a:t> </a:t>
            </a:r>
            <a:r>
              <a:rPr lang="ko-KR" altLang="en-US" dirty="0" err="1"/>
              <a:t>개인커뮤니티심리지수를</a:t>
            </a:r>
            <a:r>
              <a:rPr lang="ko-KR" altLang="en-US" dirty="0"/>
              <a:t> </a:t>
            </a:r>
            <a:r>
              <a:rPr lang="ko-KR" altLang="en-US" dirty="0" err="1"/>
              <a:t>만드는것</a:t>
            </a:r>
            <a:r>
              <a:rPr lang="ko-KR" altLang="en-US" dirty="0"/>
              <a:t> 까지가 본 프로젝트의 </a:t>
            </a:r>
            <a:r>
              <a:rPr lang="en-US" altLang="ko-KR" dirty="0"/>
              <a:t>1</a:t>
            </a:r>
            <a:r>
              <a:rPr lang="ko-KR" altLang="en-US" dirty="0"/>
              <a:t>차 목표이고 </a:t>
            </a:r>
          </a:p>
          <a:p>
            <a:r>
              <a:rPr lang="ko-KR" altLang="en-US" dirty="0"/>
              <a:t>이렇게 생성된 인덱스를 </a:t>
            </a:r>
            <a:r>
              <a:rPr lang="ko-KR" altLang="en-US" dirty="0" err="1"/>
              <a:t>개인고객이나</a:t>
            </a:r>
            <a:r>
              <a:rPr lang="ko-KR" altLang="en-US" dirty="0"/>
              <a:t> 사내 </a:t>
            </a:r>
            <a:r>
              <a:rPr lang="ko-KR" altLang="en-US" dirty="0" err="1"/>
              <a:t>트레이딩부서에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제공하는 것까지만 </a:t>
            </a:r>
            <a:r>
              <a:rPr lang="en-US" altLang="ko-KR" dirty="0"/>
              <a:t>1</a:t>
            </a:r>
            <a:r>
              <a:rPr lang="ko-KR" altLang="en-US" dirty="0"/>
              <a:t>차 목표지만 </a:t>
            </a:r>
          </a:p>
          <a:p>
            <a:r>
              <a:rPr lang="ko-KR" altLang="en-US" dirty="0"/>
              <a:t>지속적 개선을 위해 품질 판단 기준이 필요하고</a:t>
            </a:r>
          </a:p>
          <a:p>
            <a:endParaRPr lang="ko-KR" altLang="en-US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개인심리지표가</a:t>
            </a:r>
            <a:r>
              <a:rPr lang="ko-KR" altLang="en-US" dirty="0"/>
              <a:t> 얼마나 중요한지 </a:t>
            </a:r>
            <a:r>
              <a:rPr lang="ko-KR" altLang="en-US" dirty="0" err="1"/>
              <a:t>와닫지</a:t>
            </a:r>
            <a:r>
              <a:rPr lang="ko-KR" altLang="en-US" dirty="0"/>
              <a:t> 않으니까 상관관계 분석이나 주가 예측 모델까지 해보겠음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 err="1"/>
              <a:t>의미있는</a:t>
            </a:r>
            <a:r>
              <a:rPr lang="ko-KR" altLang="en-US" dirty="0"/>
              <a:t> 수준으로 하려면 </a:t>
            </a:r>
            <a:r>
              <a:rPr lang="ko-KR" altLang="en-US" dirty="0" err="1"/>
              <a:t>주식커뮤니티</a:t>
            </a:r>
            <a:r>
              <a:rPr lang="ko-KR" altLang="en-US" dirty="0"/>
              <a:t> 글에 특화된 </a:t>
            </a:r>
            <a:r>
              <a:rPr lang="ko-KR" altLang="en-US" dirty="0" err="1"/>
              <a:t>학습데이터를</a:t>
            </a:r>
            <a:r>
              <a:rPr lang="ko-KR" altLang="en-US" dirty="0"/>
              <a:t> 지속적으로 만들면서 성능을 개선해야 함</a:t>
            </a:r>
            <a:r>
              <a:rPr lang="en-US" altLang="ko-KR" dirty="0"/>
              <a:t>. </a:t>
            </a:r>
            <a:r>
              <a:rPr lang="ko-KR" altLang="en-US" dirty="0"/>
              <a:t>본 프로젝트에서는 </a:t>
            </a:r>
            <a:r>
              <a:rPr lang="ko-KR" altLang="en-US" dirty="0" err="1"/>
              <a:t>주가예측모델은</a:t>
            </a:r>
            <a:r>
              <a:rPr lang="ko-KR" altLang="en-US" dirty="0"/>
              <a:t> </a:t>
            </a:r>
            <a:r>
              <a:rPr lang="ko-KR" altLang="en-US" dirty="0" err="1"/>
              <a:t>프로토타입</a:t>
            </a:r>
            <a:r>
              <a:rPr lang="ko-KR" altLang="en-US" dirty="0"/>
              <a:t> 수준에서 진행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29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46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3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1794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BERT </a:t>
            </a:r>
            <a:r>
              <a:rPr lang="ko-KR" altLang="en-US" dirty="0"/>
              <a:t>가 긍정적인 </a:t>
            </a:r>
            <a:r>
              <a:rPr lang="ko-KR" altLang="en-US" dirty="0" err="1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부정적인 </a:t>
            </a:r>
            <a:r>
              <a:rPr lang="ko-KR" altLang="en-US" dirty="0" err="1"/>
              <a:t>댓글</a:t>
            </a:r>
            <a:r>
              <a:rPr lang="ko-KR" altLang="en-US" dirty="0"/>
              <a:t> 잘 </a:t>
            </a:r>
            <a:r>
              <a:rPr lang="ko-KR" altLang="en-US" dirty="0" err="1"/>
              <a:t>분류해주는</a:t>
            </a:r>
            <a:r>
              <a:rPr lang="ko-KR" altLang="en-US" dirty="0"/>
              <a:t> 것 샘플로 </a:t>
            </a:r>
            <a:r>
              <a:rPr lang="ko-KR" altLang="en-US" dirty="0" err="1"/>
              <a:t>보여줌</a:t>
            </a:r>
            <a:endParaRPr lang="ko-KR" altLang="en-US" dirty="0"/>
          </a:p>
          <a:p>
            <a:r>
              <a:rPr lang="en-US" altLang="ko-KR" dirty="0"/>
              <a:t>- BERT</a:t>
            </a:r>
            <a:r>
              <a:rPr lang="ko-KR" altLang="en-US" dirty="0"/>
              <a:t>로 </a:t>
            </a:r>
            <a:r>
              <a:rPr lang="ko-KR" altLang="en-US" dirty="0" err="1"/>
              <a:t>만들어낸</a:t>
            </a:r>
            <a:r>
              <a:rPr lang="ko-KR" altLang="en-US" dirty="0"/>
              <a:t> </a:t>
            </a:r>
            <a:r>
              <a:rPr lang="ko-KR" altLang="en-US" dirty="0" err="1"/>
              <a:t>소문지수가</a:t>
            </a:r>
            <a:r>
              <a:rPr lang="ko-KR" altLang="en-US" dirty="0"/>
              <a:t> 주가에 선행하는 것을 </a:t>
            </a:r>
            <a:r>
              <a:rPr lang="ko-KR" altLang="en-US" dirty="0" err="1"/>
              <a:t>보여줌</a:t>
            </a:r>
            <a:r>
              <a:rPr lang="ko-KR" altLang="en-US" dirty="0"/>
              <a:t> 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통계적인 글의 양이 거래량에 선행하는 것을 </a:t>
            </a:r>
            <a:r>
              <a:rPr lang="ko-KR" altLang="en-US" dirty="0" err="1"/>
              <a:t>보여줌</a:t>
            </a:r>
            <a:r>
              <a:rPr lang="ko-KR" altLang="en-US" dirty="0"/>
              <a:t> 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주가예측에</a:t>
            </a:r>
            <a:r>
              <a:rPr lang="ko-KR" altLang="en-US" dirty="0"/>
              <a:t> 유용한 지표로 </a:t>
            </a:r>
            <a:r>
              <a:rPr lang="ko-KR" altLang="en-US" dirty="0" err="1"/>
              <a:t>심리지수</a:t>
            </a:r>
            <a:r>
              <a:rPr lang="ko-KR" altLang="en-US" dirty="0"/>
              <a:t> 인덱스가 사용된 것 </a:t>
            </a:r>
            <a:r>
              <a:rPr lang="ko-KR" altLang="en-US" dirty="0" err="1"/>
              <a:t>보여줌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30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876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31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408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ko-KR" altLang="en-US" dirty="0" err="1"/>
              <a:t>급상승기를</a:t>
            </a:r>
            <a:r>
              <a:rPr lang="ko-KR" altLang="en-US" dirty="0"/>
              <a:t> </a:t>
            </a:r>
            <a:r>
              <a:rPr lang="ko-KR" altLang="en-US" dirty="0" err="1"/>
              <a:t>학습데이터로</a:t>
            </a:r>
            <a:r>
              <a:rPr lang="ko-KR" altLang="en-US" dirty="0"/>
              <a:t> 써서</a:t>
            </a:r>
          </a:p>
          <a:p>
            <a:r>
              <a:rPr lang="ko-KR" altLang="en-US" dirty="0"/>
              <a:t>테스트 시에도 </a:t>
            </a:r>
            <a:r>
              <a:rPr lang="ko-KR" altLang="en-US" dirty="0" err="1"/>
              <a:t>주가예측이</a:t>
            </a:r>
            <a:r>
              <a:rPr lang="ko-KR" altLang="en-US" dirty="0"/>
              <a:t> 정확하지 못했으므로 크게 </a:t>
            </a:r>
            <a:r>
              <a:rPr lang="ko-KR" altLang="en-US" dirty="0" err="1"/>
              <a:t>의미있다고</a:t>
            </a:r>
            <a:r>
              <a:rPr lang="ko-KR" altLang="en-US" dirty="0"/>
              <a:t> 보기 어려움 </a:t>
            </a:r>
          </a:p>
          <a:p>
            <a:r>
              <a:rPr lang="ko-KR" altLang="en-US" dirty="0"/>
              <a:t>이유는 우리가 앞선 그래프 </a:t>
            </a:r>
            <a:r>
              <a:rPr lang="ko-KR" altLang="en-US" dirty="0" err="1"/>
              <a:t>분석시에</a:t>
            </a:r>
            <a:r>
              <a:rPr lang="ko-KR" altLang="en-US" dirty="0"/>
              <a:t> 발견한 가설인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심리 인덱스의 급격한 개선 이벤트 발생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시간차를 두고 거래량 급상승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거래량 상승 이후 주가 급상승</a:t>
            </a:r>
          </a:p>
          <a:p>
            <a:r>
              <a:rPr lang="ko-KR" altLang="en-US" dirty="0"/>
              <a:t>의 선 순환은 </a:t>
            </a:r>
            <a:r>
              <a:rPr lang="ko-KR" altLang="en-US" dirty="0" err="1"/>
              <a:t>학습기간동안</a:t>
            </a:r>
            <a:r>
              <a:rPr lang="ko-KR" altLang="en-US" dirty="0"/>
              <a:t> 단 한번 발생한 이벤트로</a:t>
            </a:r>
          </a:p>
          <a:p>
            <a:endParaRPr lang="ko-KR" altLang="en-US" dirty="0"/>
          </a:p>
          <a:p>
            <a:r>
              <a:rPr lang="ko-KR" altLang="en-US" dirty="0"/>
              <a:t>소문에 사서 뉴스에 파는 모델을 제대로 학습하려면</a:t>
            </a:r>
          </a:p>
          <a:p>
            <a:r>
              <a:rPr lang="ko-KR" altLang="en-US" dirty="0"/>
              <a:t>한 종목을 </a:t>
            </a:r>
            <a:r>
              <a:rPr lang="ko-KR" altLang="en-US" dirty="0" err="1"/>
              <a:t>시계열로</a:t>
            </a:r>
            <a:r>
              <a:rPr lang="ko-KR" altLang="en-US" dirty="0"/>
              <a:t> 학습할게 아니라</a:t>
            </a:r>
          </a:p>
          <a:p>
            <a:r>
              <a:rPr lang="ko-KR" altLang="en-US" dirty="0"/>
              <a:t>가능하면 많은 종목의 </a:t>
            </a:r>
            <a:r>
              <a:rPr lang="ko-KR" altLang="en-US" dirty="0" err="1"/>
              <a:t>주가흐름과</a:t>
            </a:r>
            <a:r>
              <a:rPr lang="ko-KR" altLang="en-US" dirty="0"/>
              <a:t> </a:t>
            </a:r>
            <a:r>
              <a:rPr lang="ko-KR" altLang="en-US" dirty="0" err="1"/>
              <a:t>감정인덱스</a:t>
            </a:r>
            <a:r>
              <a:rPr lang="ko-KR" altLang="en-US" dirty="0"/>
              <a:t> 흐름을 </a:t>
            </a:r>
          </a:p>
          <a:p>
            <a:r>
              <a:rPr lang="ko-KR" altLang="en-US" dirty="0"/>
              <a:t>귀납적으로 학습해야 </a:t>
            </a:r>
            <a:r>
              <a:rPr lang="ko-KR" altLang="en-US" dirty="0" err="1"/>
              <a:t>하기때문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본 프로젝트에서는 그래프로 </a:t>
            </a:r>
            <a:r>
              <a:rPr lang="ko-KR" altLang="en-US" dirty="0" err="1"/>
              <a:t>감정인덱스의</a:t>
            </a:r>
            <a:r>
              <a:rPr lang="ko-KR" altLang="en-US" dirty="0"/>
              <a:t> 중요성을 발견하는 선에서 </a:t>
            </a:r>
            <a:r>
              <a:rPr lang="ko-KR" altLang="en-US" dirty="0" err="1"/>
              <a:t>목표달성하고</a:t>
            </a:r>
            <a:r>
              <a:rPr lang="ko-KR" altLang="en-US" dirty="0"/>
              <a:t> 마무리</a:t>
            </a:r>
          </a:p>
          <a:p>
            <a:r>
              <a:rPr lang="ko-KR" altLang="en-US" dirty="0" err="1"/>
              <a:t>마이데이터</a:t>
            </a:r>
            <a:r>
              <a:rPr lang="ko-KR" altLang="en-US" dirty="0"/>
              <a:t> 시대를 맞아 인덱스 판매</a:t>
            </a:r>
            <a:r>
              <a:rPr lang="en-US" altLang="ko-KR" dirty="0"/>
              <a:t>, </a:t>
            </a:r>
            <a:r>
              <a:rPr lang="ko-KR" altLang="en-US" dirty="0"/>
              <a:t>실시간 제공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32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563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/>
              <a:t>심리지수</a:t>
            </a:r>
            <a:r>
              <a:rPr lang="ko-KR" altLang="en-US" dirty="0"/>
              <a:t> </a:t>
            </a:r>
            <a:r>
              <a:rPr lang="ko-KR" altLang="en-US" dirty="0" err="1"/>
              <a:t>넣기전</a:t>
            </a:r>
            <a:r>
              <a:rPr lang="ko-KR" altLang="en-US" dirty="0"/>
              <a:t> </a:t>
            </a:r>
            <a:r>
              <a:rPr lang="ko-KR" altLang="en-US" dirty="0" err="1"/>
              <a:t>주가예측</a:t>
            </a:r>
            <a:r>
              <a:rPr lang="ko-KR" altLang="en-US" dirty="0"/>
              <a:t> 성능과</a:t>
            </a:r>
          </a:p>
          <a:p>
            <a:r>
              <a:rPr lang="ko-KR" altLang="en-US" dirty="0" err="1"/>
              <a:t>심리지수</a:t>
            </a:r>
            <a:r>
              <a:rPr lang="ko-KR" altLang="en-US" dirty="0"/>
              <a:t> 인덱스 넣은 후 </a:t>
            </a:r>
            <a:r>
              <a:rPr lang="ko-KR" altLang="en-US" dirty="0" err="1"/>
              <a:t>주가예측</a:t>
            </a:r>
            <a:r>
              <a:rPr lang="ko-KR" altLang="en-US" dirty="0"/>
              <a:t> 성능 개선 정도 </a:t>
            </a:r>
            <a:r>
              <a:rPr lang="ko-KR" altLang="en-US" dirty="0" err="1"/>
              <a:t>보여주려고</a:t>
            </a:r>
            <a:r>
              <a:rPr lang="ko-KR" altLang="en-US" dirty="0"/>
              <a:t> 시도함 </a:t>
            </a:r>
            <a:r>
              <a:rPr lang="en-US" altLang="ko-KR" dirty="0"/>
              <a:t>(</a:t>
            </a:r>
            <a:r>
              <a:rPr lang="ko-KR" altLang="en-US" dirty="0"/>
              <a:t>인덱스의 가치</a:t>
            </a:r>
            <a:r>
              <a:rPr lang="en-US" altLang="ko-KR" dirty="0"/>
              <a:t>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lstm</a:t>
            </a:r>
            <a:r>
              <a:rPr lang="en-US" altLang="ko-KR" dirty="0" smtClean="0"/>
              <a:t> </a:t>
            </a:r>
            <a:r>
              <a:rPr lang="ko-KR" altLang="en-US" dirty="0"/>
              <a:t>한 </a:t>
            </a:r>
            <a:r>
              <a:rPr lang="ko-KR" altLang="en-US" dirty="0" err="1"/>
              <a:t>종목내</a:t>
            </a:r>
            <a:r>
              <a:rPr lang="ko-KR" altLang="en-US" dirty="0"/>
              <a:t> 패턴의 역사적인 </a:t>
            </a:r>
            <a:r>
              <a:rPr lang="ko-KR" altLang="en-US" dirty="0" err="1"/>
              <a:t>재발생을</a:t>
            </a:r>
            <a:r>
              <a:rPr lang="ko-KR" altLang="en-US" dirty="0"/>
              <a:t> 보기 위한 모델</a:t>
            </a:r>
            <a:r>
              <a:rPr lang="en-US" altLang="ko-KR" dirty="0"/>
              <a:t>. 130</a:t>
            </a:r>
            <a:r>
              <a:rPr lang="ko-KR" altLang="en-US" dirty="0"/>
              <a:t>일 내에 패턴의 </a:t>
            </a:r>
            <a:r>
              <a:rPr lang="ko-KR" altLang="en-US" dirty="0" err="1"/>
              <a:t>재발생이</a:t>
            </a:r>
            <a:r>
              <a:rPr lang="en-US" altLang="ko-KR" dirty="0"/>
              <a:t>.</a:t>
            </a:r>
            <a:r>
              <a:rPr lang="ko-KR" altLang="en-US" dirty="0"/>
              <a:t>없었다</a:t>
            </a:r>
          </a:p>
          <a:p>
            <a:r>
              <a:rPr lang="ko-KR" altLang="en-US" dirty="0"/>
              <a:t>한 </a:t>
            </a:r>
            <a:r>
              <a:rPr lang="ko-KR" altLang="en-US" dirty="0" err="1"/>
              <a:t>종목내에서의</a:t>
            </a:r>
            <a:r>
              <a:rPr lang="ko-KR" altLang="en-US" dirty="0"/>
              <a:t> </a:t>
            </a:r>
            <a:r>
              <a:rPr lang="ko-KR" altLang="en-US" dirty="0" err="1"/>
              <a:t>감정인덱스와</a:t>
            </a:r>
            <a:r>
              <a:rPr lang="ko-KR" altLang="en-US" dirty="0"/>
              <a:t> 패턴을 </a:t>
            </a:r>
            <a:r>
              <a:rPr lang="ko-KR" altLang="en-US" dirty="0" err="1"/>
              <a:t>빌견하기네</a:t>
            </a:r>
            <a:r>
              <a:rPr lang="ko-KR" altLang="en-US" dirty="0"/>
              <a:t> 너무 짧은 기간</a:t>
            </a:r>
          </a:p>
          <a:p>
            <a:endParaRPr lang="ko-KR" altLang="en-US" dirty="0"/>
          </a:p>
          <a:p>
            <a:r>
              <a:rPr lang="ko-KR" altLang="en-US" dirty="0" err="1"/>
              <a:t>감정인덱스</a:t>
            </a:r>
            <a:r>
              <a:rPr lang="en-US" altLang="ko-KR" dirty="0"/>
              <a:t>- </a:t>
            </a:r>
            <a:r>
              <a:rPr lang="ko-KR" altLang="en-US" dirty="0"/>
              <a:t>생각보다 장기적인 추이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종목 발굴 </a:t>
            </a:r>
            <a:r>
              <a:rPr lang="ko-KR" altLang="en-US" dirty="0" err="1"/>
              <a:t>매수매도</a:t>
            </a:r>
            <a:r>
              <a:rPr lang="ko-KR" altLang="en-US" dirty="0"/>
              <a:t> 시점 시그널 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장기적으로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단기적인 매일매일의 </a:t>
            </a:r>
            <a:r>
              <a:rPr lang="ko-KR" altLang="en-US" dirty="0" err="1"/>
              <a:t>데이트레이딩용은</a:t>
            </a:r>
            <a:r>
              <a:rPr lang="ko-KR" altLang="en-US" dirty="0"/>
              <a:t> 아님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33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563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그리고 한 </a:t>
            </a:r>
            <a:r>
              <a:rPr lang="ko-KR" altLang="en-US" dirty="0" err="1"/>
              <a:t>종목내</a:t>
            </a:r>
            <a:r>
              <a:rPr lang="ko-KR" altLang="en-US" dirty="0"/>
              <a:t> </a:t>
            </a:r>
            <a:r>
              <a:rPr lang="ko-KR" altLang="en-US" dirty="0" err="1"/>
              <a:t>페턴</a:t>
            </a:r>
            <a:r>
              <a:rPr lang="ko-KR" altLang="en-US" dirty="0"/>
              <a:t> 발견보다 </a:t>
            </a:r>
          </a:p>
          <a:p>
            <a:r>
              <a:rPr lang="ko-KR" altLang="en-US" dirty="0" err="1"/>
              <a:t>감정인덱스의</a:t>
            </a:r>
            <a:r>
              <a:rPr lang="ko-KR" altLang="en-US" dirty="0"/>
              <a:t> 변화는 </a:t>
            </a:r>
            <a:r>
              <a:rPr lang="en-US" altLang="ko-KR" dirty="0"/>
              <a:t>1</a:t>
            </a:r>
            <a:r>
              <a:rPr lang="ko-KR" altLang="en-US" dirty="0"/>
              <a:t>년 이상의 장기적인 패턴에 가깝다</a:t>
            </a:r>
            <a:r>
              <a:rPr lang="en-US" altLang="ko-KR" dirty="0"/>
              <a:t>. 10</a:t>
            </a:r>
            <a:r>
              <a:rPr lang="ko-KR" altLang="en-US" dirty="0"/>
              <a:t>년 정도 데이터가 </a:t>
            </a:r>
            <a:r>
              <a:rPr lang="ko-KR" altLang="en-US" dirty="0" err="1"/>
              <a:t>쌓이먄</a:t>
            </a:r>
            <a:r>
              <a:rPr lang="ko-KR" altLang="en-US" dirty="0"/>
              <a:t> 한 종목에 대해서도 가능하겠지만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LSTM</a:t>
            </a:r>
            <a:r>
              <a:rPr lang="ko-KR" altLang="en-US" dirty="0"/>
              <a:t>은 중요한 정보는 계속 보존되는 모델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여러 종목의 패턴을 귀납적으로 분석해</a:t>
            </a:r>
          </a:p>
          <a:p>
            <a:r>
              <a:rPr lang="ko-KR" altLang="en-US" dirty="0"/>
              <a:t>비슷한 패턴을 </a:t>
            </a:r>
            <a:r>
              <a:rPr lang="ko-KR" altLang="en-US" dirty="0" err="1"/>
              <a:t>찾아내는게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년 기다리는 것보다 실전적으로 </a:t>
            </a:r>
            <a:r>
              <a:rPr lang="ko-KR" altLang="en-US" dirty="0" err="1"/>
              <a:t>돈벌려면</a:t>
            </a:r>
            <a:r>
              <a:rPr lang="ko-KR" altLang="en-US" dirty="0"/>
              <a:t> 도움이 </a:t>
            </a:r>
            <a:r>
              <a:rPr lang="ko-KR" altLang="en-US" dirty="0" err="1"/>
              <a:t>될것이다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ko-KR" altLang="en-US" dirty="0"/>
              <a:t>요즘 개인들 매매 패턴 </a:t>
            </a:r>
            <a:r>
              <a:rPr lang="en-US" altLang="ko-KR" dirty="0"/>
              <a:t>- </a:t>
            </a:r>
            <a:r>
              <a:rPr lang="ko-KR" altLang="en-US" dirty="0" err="1"/>
              <a:t>리딩하는</a:t>
            </a:r>
            <a:r>
              <a:rPr lang="ko-KR" altLang="en-US" dirty="0"/>
              <a:t> 그룹이 있고 </a:t>
            </a:r>
            <a:r>
              <a:rPr lang="ko-KR" altLang="en-US" dirty="0" err="1"/>
              <a:t>따라산다</a:t>
            </a:r>
            <a:r>
              <a:rPr lang="en-US" altLang="ko-KR" dirty="0"/>
              <a:t>. (</a:t>
            </a:r>
            <a:r>
              <a:rPr lang="ko-KR" altLang="en-US" dirty="0" err="1"/>
              <a:t>유투브</a:t>
            </a:r>
            <a:r>
              <a:rPr lang="en-US" altLang="ko-KR" dirty="0"/>
              <a:t>, </a:t>
            </a:r>
            <a:r>
              <a:rPr lang="ko-KR" altLang="en-US" dirty="0"/>
              <a:t>유료 </a:t>
            </a:r>
            <a:r>
              <a:rPr lang="ko-KR" altLang="en-US" dirty="0" err="1"/>
              <a:t>리딩</a:t>
            </a:r>
            <a:r>
              <a:rPr lang="ko-KR" altLang="en-US" dirty="0"/>
              <a:t> 정보 등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물론 바람직하지 않지만 선두 그룹의 패턴을 찾으면 먼저 시작하면 필승이다 </a:t>
            </a:r>
          </a:p>
          <a:p>
            <a:endParaRPr lang="ko-KR" altLang="en-US" dirty="0"/>
          </a:p>
          <a:p>
            <a:r>
              <a:rPr lang="en-US" altLang="ko-KR" dirty="0" err="1"/>
              <a:t>lstm</a:t>
            </a:r>
            <a:r>
              <a:rPr lang="ko-KR" altLang="en-US" dirty="0"/>
              <a:t>은 </a:t>
            </a:r>
            <a:r>
              <a:rPr lang="ko-KR" altLang="en-US" dirty="0" err="1"/>
              <a:t>단일종목</a:t>
            </a:r>
            <a:r>
              <a:rPr lang="ko-KR" altLang="en-US" dirty="0"/>
              <a:t> </a:t>
            </a:r>
            <a:r>
              <a:rPr lang="ko-KR" altLang="en-US" dirty="0" err="1"/>
              <a:t>과거추이</a:t>
            </a:r>
            <a:r>
              <a:rPr lang="ko-KR" altLang="en-US" dirty="0"/>
              <a:t> 보고 </a:t>
            </a:r>
            <a:r>
              <a:rPr lang="en-US" altLang="ko-KR" dirty="0"/>
              <a:t>- </a:t>
            </a:r>
            <a:r>
              <a:rPr lang="ko-KR" altLang="en-US" dirty="0"/>
              <a:t>역사적으로 비슷한 패턴이 나오면 추측 </a:t>
            </a:r>
            <a:r>
              <a:rPr lang="en-US" altLang="ko-KR" dirty="0"/>
              <a:t>(</a:t>
            </a:r>
            <a:r>
              <a:rPr lang="ko-KR" altLang="en-US" dirty="0"/>
              <a:t>아주 </a:t>
            </a:r>
            <a:r>
              <a:rPr lang="ko-KR" altLang="en-US" dirty="0" err="1"/>
              <a:t>오래전의</a:t>
            </a:r>
            <a:r>
              <a:rPr lang="ko-KR" altLang="en-US" dirty="0"/>
              <a:t> 패턴도 기억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여러종목의</a:t>
            </a:r>
            <a:r>
              <a:rPr lang="ko-KR" altLang="en-US" dirty="0"/>
              <a:t> 패턴을 학습시키는 것이 필요 </a:t>
            </a:r>
          </a:p>
          <a:p>
            <a:r>
              <a:rPr lang="ko-KR" altLang="en-US" dirty="0"/>
              <a:t>우리가 알고 </a:t>
            </a:r>
            <a:r>
              <a:rPr lang="ko-KR" altLang="en-US" dirty="0" err="1"/>
              <a:t>싶은건</a:t>
            </a:r>
            <a:r>
              <a:rPr lang="ko-KR" altLang="en-US" dirty="0"/>
              <a:t> 그래프를 보고 심리 인덱스가 뛰고 나면 거래량이 동반하면서 상승하고 곧 이는 </a:t>
            </a:r>
            <a:r>
              <a:rPr lang="ko-KR" altLang="en-US" dirty="0" err="1"/>
              <a:t>주가상승이더라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34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563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인풋에 뭐 아웃풋에 뭐 들어간다 설명 </a:t>
            </a:r>
            <a:r>
              <a:rPr lang="en-US" altLang="ko-KR" dirty="0"/>
              <a:t>(</a:t>
            </a:r>
            <a:r>
              <a:rPr lang="ko-KR" altLang="en-US" dirty="0"/>
              <a:t>제곱 포함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개선 성능 미미</a:t>
            </a:r>
            <a:r>
              <a:rPr lang="en-US" altLang="ko-KR" dirty="0"/>
              <a:t>.. </a:t>
            </a:r>
            <a:r>
              <a:rPr lang="ko-KR" altLang="en-US" dirty="0"/>
              <a:t>또는 모델의 정확도가 낮아서 </a:t>
            </a:r>
            <a:r>
              <a:rPr lang="ko-KR" altLang="en-US" dirty="0" err="1"/>
              <a:t>개선의미가</a:t>
            </a:r>
            <a:r>
              <a:rPr lang="ko-KR" altLang="en-US" dirty="0"/>
              <a:t> 없음</a:t>
            </a:r>
            <a:r>
              <a:rPr lang="en-US" altLang="ko-KR" dirty="0"/>
              <a:t>..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이유 </a:t>
            </a:r>
            <a:r>
              <a:rPr lang="en-US" altLang="ko-KR" dirty="0"/>
              <a:t>-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은 중요한 정보는 잊지 않는다</a:t>
            </a:r>
            <a:r>
              <a:rPr lang="en-US" altLang="ko-KR" dirty="0"/>
              <a:t>. </a:t>
            </a:r>
            <a:r>
              <a:rPr lang="ko-KR" altLang="en-US" dirty="0"/>
              <a:t>하지만 패턴 분석 </a:t>
            </a:r>
            <a:r>
              <a:rPr lang="en-US" altLang="ko-KR" dirty="0"/>
              <a:t>1</a:t>
            </a:r>
            <a:r>
              <a:rPr lang="ko-KR" altLang="en-US" dirty="0"/>
              <a:t>년은 너무 짧다</a:t>
            </a:r>
            <a:r>
              <a:rPr lang="en-US" altLang="ko-KR" dirty="0"/>
              <a:t>... 100</a:t>
            </a:r>
            <a:r>
              <a:rPr lang="ko-KR" altLang="en-US" dirty="0"/>
              <a:t>년도 길지 않다</a:t>
            </a:r>
            <a:r>
              <a:rPr lang="en-US" altLang="ko-KR" dirty="0"/>
              <a:t>. </a:t>
            </a:r>
            <a:r>
              <a:rPr lang="ko-KR" altLang="en-US" dirty="0"/>
              <a:t>그리고 수직적 과거 </a:t>
            </a:r>
            <a:r>
              <a:rPr lang="en-US" altLang="ko-KR" dirty="0"/>
              <a:t>100</a:t>
            </a:r>
            <a:r>
              <a:rPr lang="ko-KR" altLang="en-US" dirty="0"/>
              <a:t>년 전의 패턴과 현재의 패턴은 다를 수 </a:t>
            </a:r>
            <a:r>
              <a:rPr lang="ko-KR" altLang="en-US" dirty="0" err="1"/>
              <a:t>밖에없다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여러종목을</a:t>
            </a:r>
            <a:r>
              <a:rPr lang="ko-KR" altLang="en-US" dirty="0"/>
              <a:t> 통합해서 </a:t>
            </a:r>
            <a:r>
              <a:rPr lang="ko-KR" altLang="en-US" dirty="0" err="1"/>
              <a:t>패턴분석</a:t>
            </a:r>
            <a:r>
              <a:rPr lang="ko-KR" altLang="en-US" dirty="0"/>
              <a:t>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원래 모델인 단일 종목에 대한 수직적 패턴 분석은 </a:t>
            </a:r>
            <a:r>
              <a:rPr lang="en-US" altLang="ko-KR" dirty="0"/>
              <a:t>1~2</a:t>
            </a:r>
            <a:r>
              <a:rPr lang="ko-KR" altLang="en-US" dirty="0"/>
              <a:t>년의 데이터로는 데이터 부족으로 패턴 학습을 못함</a:t>
            </a:r>
            <a:r>
              <a:rPr lang="en-US" altLang="ko-KR" dirty="0"/>
              <a:t>. </a:t>
            </a:r>
            <a:r>
              <a:rPr lang="ko-KR" altLang="en-US" dirty="0"/>
              <a:t>원래 모델 자체의 문제로 </a:t>
            </a:r>
            <a:r>
              <a:rPr lang="ko-KR" altLang="en-US" dirty="0" err="1"/>
              <a:t>개선효과</a:t>
            </a:r>
            <a:r>
              <a:rPr lang="ko-KR" altLang="en-US" dirty="0"/>
              <a:t> 측정이 어려움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이쯤 되면 </a:t>
            </a:r>
            <a:r>
              <a:rPr lang="ko-KR" altLang="en-US" dirty="0" err="1"/>
              <a:t>지표개발에서</a:t>
            </a:r>
            <a:r>
              <a:rPr lang="ko-KR" altLang="en-US" dirty="0"/>
              <a:t> 너무 벗어나서</a:t>
            </a:r>
            <a:r>
              <a:rPr lang="en-US" altLang="ko-KR" dirty="0"/>
              <a:t>..</a:t>
            </a:r>
            <a:r>
              <a:rPr lang="ko-KR" altLang="en-US" dirty="0"/>
              <a:t>결론은 그래프로</a:t>
            </a:r>
            <a:r>
              <a:rPr lang="en-US" altLang="ko-KR" dirty="0"/>
              <a:t>. </a:t>
            </a:r>
            <a:r>
              <a:rPr lang="ko-KR" altLang="en-US" dirty="0"/>
              <a:t>주가 예측이 본 프로젝트의 목표가 아님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인덱스 </a:t>
            </a:r>
            <a:r>
              <a:rPr lang="ko-KR" altLang="en-US" dirty="0"/>
              <a:t>개발이 목표였고 그래프 상으로 의미가 있었으며 </a:t>
            </a:r>
            <a:r>
              <a:rPr lang="ko-KR" altLang="en-US" dirty="0" err="1"/>
              <a:t>주가예측에</a:t>
            </a:r>
            <a:r>
              <a:rPr lang="ko-KR" altLang="en-US" dirty="0"/>
              <a:t> </a:t>
            </a:r>
            <a:r>
              <a:rPr lang="ko-KR" altLang="en-US" dirty="0" err="1"/>
              <a:t>활용시</a:t>
            </a:r>
            <a:r>
              <a:rPr lang="en-US" altLang="ko-KR" dirty="0"/>
              <a:t>. </a:t>
            </a:r>
            <a:r>
              <a:rPr lang="ko-KR" altLang="en-US" dirty="0" err="1"/>
              <a:t>단일종목에</a:t>
            </a:r>
            <a:r>
              <a:rPr lang="ko-KR" altLang="en-US" dirty="0"/>
              <a:t> 대한 수직적 분석보다 전 종목에 대한 수평적 분석이 이루어져야 한다</a:t>
            </a:r>
            <a:r>
              <a:rPr lang="en-US" altLang="ko-KR" dirty="0"/>
              <a:t>.(</a:t>
            </a:r>
            <a:r>
              <a:rPr lang="ko-KR" altLang="en-US" dirty="0" err="1"/>
              <a:t>네이버</a:t>
            </a:r>
            <a:r>
              <a:rPr lang="ko-KR" altLang="en-US" dirty="0"/>
              <a:t> 게시판 활성화는 </a:t>
            </a:r>
            <a:r>
              <a:rPr lang="en-US" altLang="ko-KR" dirty="0"/>
              <a:t>2019</a:t>
            </a:r>
            <a:r>
              <a:rPr lang="ko-KR" altLang="en-US" dirty="0"/>
              <a:t>년 부터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/>
              <a:t>매수</a:t>
            </a:r>
            <a:r>
              <a:rPr lang="en-US" altLang="ko-KR" dirty="0"/>
              <a:t>/</a:t>
            </a:r>
            <a:r>
              <a:rPr lang="ko-KR" altLang="en-US" dirty="0"/>
              <a:t>매도 포지션  롱</a:t>
            </a:r>
            <a:r>
              <a:rPr lang="en-US" altLang="ko-KR" dirty="0"/>
              <a:t>/</a:t>
            </a:r>
            <a:r>
              <a:rPr lang="ko-KR" altLang="en-US" dirty="0" err="1" smtClean="0"/>
              <a:t>숏</a:t>
            </a:r>
            <a:r>
              <a:rPr lang="ko-KR" altLang="en-US" dirty="0" smtClean="0"/>
              <a:t> 전략에 활용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/>
              <a:t>: </a:t>
            </a:r>
            <a:r>
              <a:rPr lang="ko-KR" altLang="en-US" dirty="0" err="1"/>
              <a:t>데이터랩팀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뉴스로 </a:t>
            </a:r>
            <a:r>
              <a:rPr lang="ko-KR" altLang="en-US" dirty="0" err="1"/>
              <a:t>주가예측</a:t>
            </a:r>
            <a:r>
              <a:rPr lang="ko-KR" alt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- </a:t>
            </a:r>
            <a:r>
              <a:rPr lang="ko-KR" altLang="en-US" dirty="0"/>
              <a:t>뉴스와 </a:t>
            </a:r>
            <a:r>
              <a:rPr lang="en-US" altLang="ko-KR" dirty="0"/>
              <a:t>5</a:t>
            </a:r>
            <a:r>
              <a:rPr lang="ko-KR" altLang="en-US" dirty="0" err="1"/>
              <a:t>일뒤</a:t>
            </a:r>
            <a:r>
              <a:rPr lang="ko-KR" altLang="en-US" dirty="0"/>
              <a:t> 주가</a:t>
            </a:r>
            <a:r>
              <a:rPr lang="en-US" altLang="ko-KR" dirty="0"/>
              <a:t>, 20</a:t>
            </a:r>
            <a:r>
              <a:rPr lang="ko-KR" altLang="en-US" dirty="0" err="1"/>
              <a:t>일뒤</a:t>
            </a:r>
            <a:r>
              <a:rPr lang="ko-KR" altLang="en-US" dirty="0"/>
              <a:t> 주가를 </a:t>
            </a:r>
            <a:r>
              <a:rPr lang="en-US" altLang="ko-KR" dirty="0"/>
              <a:t>Y</a:t>
            </a:r>
            <a:r>
              <a:rPr lang="ko-KR" altLang="en-US" dirty="0"/>
              <a:t>로 넣고 </a:t>
            </a:r>
            <a:r>
              <a:rPr lang="en-US" altLang="ko-KR" dirty="0"/>
              <a:t>CNN </a:t>
            </a:r>
            <a:r>
              <a:rPr lang="ko-KR" altLang="en-US" dirty="0"/>
              <a:t>으로 모델을 학습해서 적용하고 있음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35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563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결론 </a:t>
            </a:r>
            <a:r>
              <a:rPr lang="en-US" altLang="ko-KR" dirty="0"/>
              <a:t>: </a:t>
            </a:r>
            <a:r>
              <a:rPr lang="ko-KR" altLang="en-US" dirty="0"/>
              <a:t>일일 주가 예측 보다 </a:t>
            </a:r>
            <a:r>
              <a:rPr lang="ko-KR" altLang="en-US" dirty="0" err="1"/>
              <a:t>종목발굴에</a:t>
            </a:r>
            <a:r>
              <a:rPr lang="ko-KR" altLang="en-US" dirty="0"/>
              <a:t> 맞는 모델이다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( </a:t>
            </a:r>
            <a:r>
              <a:rPr lang="ko-KR" altLang="en-US" dirty="0" smtClean="0"/>
              <a:t>장기적 지표라서 장기적 상승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하락 예측에 사용되기 </a:t>
            </a:r>
            <a:r>
              <a:rPr lang="ko-KR" altLang="en-US" dirty="0" err="1" smtClean="0"/>
              <a:t>떄문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장기적 상승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하락 예측 모델에 활용해야 함 </a:t>
            </a:r>
            <a:endParaRPr lang="en-US" altLang="ko-KR" dirty="0" smtClean="0"/>
          </a:p>
          <a:p>
            <a:r>
              <a:rPr lang="en-US" altLang="ko-KR" dirty="0" smtClean="0"/>
              <a:t>   &gt;&gt;&gt; </a:t>
            </a:r>
            <a:r>
              <a:rPr lang="ko-KR" altLang="en-US" dirty="0" smtClean="0"/>
              <a:t>주가 예측보다 종목 발굴에 가까운 영역 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: </a:t>
            </a:r>
            <a:r>
              <a:rPr lang="ko-KR" altLang="en-US" dirty="0"/>
              <a:t>왜 </a:t>
            </a:r>
            <a:r>
              <a:rPr lang="ko-KR" altLang="en-US" dirty="0" err="1"/>
              <a:t>시계열</a:t>
            </a:r>
            <a:r>
              <a:rPr lang="ko-KR" altLang="en-US" dirty="0"/>
              <a:t> 분석</a:t>
            </a:r>
            <a:r>
              <a:rPr lang="en-US" altLang="ko-KR" dirty="0"/>
              <a:t>(</a:t>
            </a:r>
            <a:r>
              <a:rPr lang="en-US" altLang="ko-KR" dirty="0" err="1"/>
              <a:t>LSTM</a:t>
            </a:r>
            <a:r>
              <a:rPr lang="en-US" altLang="ko-KR" dirty="0"/>
              <a:t>) </a:t>
            </a:r>
            <a:r>
              <a:rPr lang="ko-KR" altLang="en-US" dirty="0"/>
              <a:t>실패하는가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장기적 상승</a:t>
            </a:r>
            <a:r>
              <a:rPr lang="en-US" altLang="ko-KR" dirty="0"/>
              <a:t>/</a:t>
            </a:r>
            <a:r>
              <a:rPr lang="ko-KR" altLang="en-US" dirty="0"/>
              <a:t>하락 패턴은 </a:t>
            </a:r>
            <a:r>
              <a:rPr lang="ko-KR" altLang="en-US" dirty="0" err="1"/>
              <a:t>몇년에</a:t>
            </a:r>
            <a:r>
              <a:rPr lang="ko-KR" altLang="en-US" dirty="0"/>
              <a:t> 한번 발생하는 이벤트 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1</a:t>
            </a:r>
            <a:r>
              <a:rPr lang="ko-KR" altLang="en-US" dirty="0"/>
              <a:t>년치 데이터로 패턴 학습이 불가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10</a:t>
            </a:r>
            <a:r>
              <a:rPr lang="ko-KR" altLang="en-US" dirty="0"/>
              <a:t>년치를 모은다고 해도 </a:t>
            </a:r>
            <a:r>
              <a:rPr lang="en-US" altLang="ko-KR" dirty="0"/>
              <a:t>&gt; </a:t>
            </a:r>
            <a:r>
              <a:rPr lang="ko-KR" altLang="en-US" dirty="0"/>
              <a:t>고작 </a:t>
            </a:r>
            <a:r>
              <a:rPr lang="en-US" altLang="ko-KR" dirty="0"/>
              <a:t>3650 </a:t>
            </a:r>
            <a:r>
              <a:rPr lang="ko-KR" altLang="en-US" dirty="0"/>
              <a:t>개의 데이터 </a:t>
            </a:r>
          </a:p>
          <a:p>
            <a:r>
              <a:rPr lang="ko-KR" altLang="en-US" dirty="0"/>
              <a:t>  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어떻게 해결</a:t>
            </a:r>
            <a:r>
              <a:rPr lang="en-US" altLang="ko-KR" dirty="0"/>
              <a:t>? </a:t>
            </a:r>
            <a:r>
              <a:rPr lang="ko-KR" altLang="en-US" dirty="0"/>
              <a:t>전 종목에 대한 </a:t>
            </a:r>
            <a:r>
              <a:rPr lang="ko-KR" altLang="en-US" dirty="0" err="1"/>
              <a:t>유사패턴</a:t>
            </a:r>
            <a:r>
              <a:rPr lang="ko-KR" altLang="en-US" dirty="0"/>
              <a:t> 학습으로 극복해야 함   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코스피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코스닥 </a:t>
            </a:r>
            <a:r>
              <a:rPr lang="en-US" altLang="ko-KR" dirty="0"/>
              <a:t>2000 </a:t>
            </a:r>
            <a:r>
              <a:rPr lang="ko-KR" altLang="en-US" dirty="0"/>
              <a:t>종목 * </a:t>
            </a:r>
            <a:r>
              <a:rPr lang="en-US" altLang="ko-KR" dirty="0"/>
              <a:t>365 =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36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067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21487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14" name="슬라이드 노트 개체 틀 2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/>
              <a:t>그리고 기술적인 부분을 </a:t>
            </a:r>
            <a:r>
              <a:rPr lang="ko-KR" altLang="en-US" dirty="0" err="1"/>
              <a:t>생각해보면</a:t>
            </a:r>
            <a:endParaRPr lang="ko-KR" altLang="en-US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최근에 </a:t>
            </a:r>
            <a:r>
              <a:rPr lang="en-US" altLang="ko-KR" dirty="0"/>
              <a:t>AI </a:t>
            </a:r>
            <a:r>
              <a:rPr lang="ko-KR" altLang="en-US" dirty="0" err="1"/>
              <a:t>활용측면에서</a:t>
            </a:r>
            <a:r>
              <a:rPr lang="ko-KR" altLang="en-US" dirty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가장 진보가 빠른 영역이 언어 모델일 것입니다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심지어 </a:t>
            </a:r>
            <a:r>
              <a:rPr lang="en-US" altLang="ko-KR" dirty="0" err="1"/>
              <a:t>GPT</a:t>
            </a:r>
            <a:r>
              <a:rPr lang="en-US" altLang="ko-KR" dirty="0"/>
              <a:t>-3 </a:t>
            </a:r>
            <a:r>
              <a:rPr lang="ko-KR" altLang="en-US" dirty="0"/>
              <a:t>같은 경우 너무 강력해서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공개조차 보류될 정도인데요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하지만 기술은 언젠가는 대중화되고 </a:t>
            </a:r>
            <a:r>
              <a:rPr lang="ko-KR" altLang="en-US" dirty="0" err="1"/>
              <a:t>오픈될</a:t>
            </a:r>
            <a:r>
              <a:rPr lang="ko-KR" altLang="en-US" dirty="0"/>
              <a:t> 것입니다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학부생들이</a:t>
            </a:r>
            <a:r>
              <a:rPr lang="ko-KR" altLang="en-US" dirty="0"/>
              <a:t> </a:t>
            </a:r>
            <a:r>
              <a:rPr lang="ko-KR" altLang="en-US" dirty="0" err="1"/>
              <a:t>대학과제로</a:t>
            </a:r>
            <a:r>
              <a:rPr lang="ko-KR" altLang="en-US" dirty="0"/>
              <a:t> </a:t>
            </a:r>
            <a:r>
              <a:rPr lang="en-US" altLang="ko-KR" dirty="0" err="1"/>
              <a:t>GPT</a:t>
            </a:r>
            <a:r>
              <a:rPr lang="en-US" altLang="ko-KR" dirty="0"/>
              <a:t>-3</a:t>
            </a:r>
            <a:r>
              <a:rPr lang="ko-KR" altLang="en-US" dirty="0"/>
              <a:t>를 사용한 개발을 </a:t>
            </a:r>
            <a:r>
              <a:rPr lang="ko-KR" altLang="en-US" dirty="0" err="1"/>
              <a:t>하게될거고</a:t>
            </a:r>
            <a:endParaRPr lang="ko-KR" altLang="en-US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기업에서도 일상적으로 활용하게 될 날이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그렇게 오래 걸리지는 않을 것 </a:t>
            </a:r>
            <a:r>
              <a:rPr lang="ko-KR" altLang="en-US" dirty="0" smtClean="0"/>
              <a:t>같습니다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그리고 기술적인 부분을 </a:t>
            </a:r>
            <a:r>
              <a:rPr lang="ko-KR" altLang="en-US" dirty="0" err="1"/>
              <a:t>생각해보면</a:t>
            </a:r>
            <a:endParaRPr lang="ko-KR" altLang="en-US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최근에 </a:t>
            </a:r>
            <a:r>
              <a:rPr lang="en-US" altLang="ko-KR" dirty="0"/>
              <a:t>AI </a:t>
            </a:r>
            <a:r>
              <a:rPr lang="ko-KR" altLang="en-US" dirty="0" err="1"/>
              <a:t>활용측면에서</a:t>
            </a:r>
            <a:r>
              <a:rPr lang="ko-KR" altLang="en-US" dirty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가장 진보가 빠른 영역이 언어 모델일 것입니다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심지어 </a:t>
            </a:r>
            <a:r>
              <a:rPr lang="en-US" altLang="ko-KR" dirty="0" err="1"/>
              <a:t>GPT</a:t>
            </a:r>
            <a:r>
              <a:rPr lang="en-US" altLang="ko-KR" dirty="0"/>
              <a:t>-3 </a:t>
            </a:r>
            <a:r>
              <a:rPr lang="ko-KR" altLang="en-US" dirty="0"/>
              <a:t>같은 경우 너무 강력해서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공개조차 보류될 정도인데요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하지만 기술은 언젠가는 대중화되고 </a:t>
            </a:r>
            <a:r>
              <a:rPr lang="ko-KR" altLang="en-US" dirty="0" err="1"/>
              <a:t>오픈될</a:t>
            </a:r>
            <a:r>
              <a:rPr lang="ko-KR" altLang="en-US" dirty="0"/>
              <a:t> 것입니다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학부생들이</a:t>
            </a:r>
            <a:r>
              <a:rPr lang="ko-KR" altLang="en-US" dirty="0"/>
              <a:t> </a:t>
            </a:r>
            <a:r>
              <a:rPr lang="ko-KR" altLang="en-US" dirty="0" err="1"/>
              <a:t>대학과제로</a:t>
            </a:r>
            <a:r>
              <a:rPr lang="ko-KR" altLang="en-US" dirty="0"/>
              <a:t> </a:t>
            </a:r>
            <a:r>
              <a:rPr lang="en-US" altLang="ko-KR" dirty="0" err="1"/>
              <a:t>GPT</a:t>
            </a:r>
            <a:r>
              <a:rPr lang="en-US" altLang="ko-KR" dirty="0"/>
              <a:t>-3</a:t>
            </a:r>
            <a:r>
              <a:rPr lang="ko-KR" altLang="en-US" dirty="0"/>
              <a:t>를 사용한 개발을 </a:t>
            </a:r>
            <a:r>
              <a:rPr lang="ko-KR" altLang="en-US" dirty="0" err="1"/>
              <a:t>하게될거고</a:t>
            </a:r>
            <a:endParaRPr lang="ko-KR" altLang="en-US" dirty="0"/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기업에서도 일상적으로 활용하게 될 날이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그렇게 오래 걸리지는 않을 것 </a:t>
            </a:r>
            <a:r>
              <a:rPr lang="ko-KR" altLang="en-US" dirty="0" smtClean="0"/>
              <a:t>같습니다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- </a:t>
            </a:r>
            <a:r>
              <a:rPr lang="ko-KR" altLang="en-US" dirty="0" err="1"/>
              <a:t>전기차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새로운 기술이 아님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- </a:t>
            </a:r>
            <a:r>
              <a:rPr lang="ko-KR" altLang="en-US" dirty="0" err="1" smtClean="0"/>
              <a:t>자연어처</a:t>
            </a:r>
            <a:r>
              <a:rPr lang="ko-KR" altLang="en-US" dirty="0" err="1"/>
              <a:t>리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새로운 기술이 아님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/>
              <a:t>그런데 성능이 어느 기준을 넘기면서 </a:t>
            </a:r>
            <a:r>
              <a:rPr lang="ko-KR" altLang="en-US" dirty="0" err="1"/>
              <a:t>활용용도가</a:t>
            </a:r>
            <a:r>
              <a:rPr lang="ko-KR" altLang="en-US" dirty="0"/>
              <a:t> 폭발함 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일론머스크하면</a:t>
            </a:r>
            <a:r>
              <a:rPr lang="ko-KR" altLang="en-US" dirty="0"/>
              <a:t> 생각나는 것</a:t>
            </a:r>
            <a:r>
              <a:rPr lang="en-US" altLang="ko-KR" dirty="0"/>
              <a:t>: </a:t>
            </a:r>
            <a:r>
              <a:rPr lang="ko-KR" altLang="en-US" dirty="0" err="1"/>
              <a:t>테슬라</a:t>
            </a:r>
            <a:r>
              <a:rPr lang="en-US" altLang="ko-KR" dirty="0"/>
              <a:t>? </a:t>
            </a:r>
            <a:r>
              <a:rPr lang="ko-KR" altLang="en-US" dirty="0" err="1"/>
              <a:t>스페이스엑스</a:t>
            </a:r>
            <a:r>
              <a:rPr lang="en-US" altLang="ko-KR" dirty="0"/>
              <a:t>? </a:t>
            </a:r>
            <a:r>
              <a:rPr lang="en-US" altLang="ko-KR" dirty="0" err="1"/>
              <a:t>GPT</a:t>
            </a:r>
            <a:r>
              <a:rPr lang="en-US" altLang="ko-KR" dirty="0"/>
              <a:t>!!! (</a:t>
            </a:r>
            <a:r>
              <a:rPr lang="en-US" altLang="ko-KR" dirty="0" err="1"/>
              <a:t>OpenAI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48615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xfrm>
            <a:off x="4023993" y="9721107"/>
            <a:ext cx="3078427" cy="51173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04986" indent="-30961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238441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733817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229193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724569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219945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715322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210698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EDE380D0-D733-4C26-9529-BFD1D7570A85}" type="slidenum">
              <a:rPr kumimoji="0" lang="ko-KR" altLang="en-US">
                <a:latin typeface="KoPub돋움체 Light" pitchFamily="18" charset="-127"/>
                <a:ea typeface="KoPub돋움체 Light" pitchFamily="18" charset="-127"/>
              </a:rPr>
              <a:pPr eaLnBrk="1" hangingPunct="1"/>
              <a:t>37</a:t>
            </a:fld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ko-KR" altLang="en-US" dirty="0" err="1"/>
              <a:t>일론머스크</a:t>
            </a:r>
            <a:r>
              <a:rPr lang="ko-KR" altLang="en-US" dirty="0"/>
              <a:t> </a:t>
            </a:r>
            <a:r>
              <a:rPr lang="en-US" altLang="ko-KR" dirty="0" err="1"/>
              <a:t>GPT</a:t>
            </a:r>
            <a:r>
              <a:rPr lang="en-US" altLang="ko-KR" dirty="0"/>
              <a:t> -3 </a:t>
            </a:r>
          </a:p>
          <a:p>
            <a:r>
              <a:rPr lang="en-US" altLang="ko-KR" dirty="0"/>
              <a:t>: BERT </a:t>
            </a:r>
            <a:r>
              <a:rPr lang="ko-KR" altLang="en-US" dirty="0"/>
              <a:t>라는 거인의 어깨에 올라선 것 만으로 </a:t>
            </a:r>
            <a:r>
              <a:rPr lang="ko-KR" altLang="en-US" dirty="0" err="1"/>
              <a:t>의미있는</a:t>
            </a:r>
            <a:r>
              <a:rPr lang="ko-KR" altLang="en-US" dirty="0"/>
              <a:t> 결과물을 만들어 낼 수 있었다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GPT</a:t>
            </a:r>
            <a:r>
              <a:rPr lang="en-US" altLang="ko-KR" dirty="0"/>
              <a:t>-3 </a:t>
            </a:r>
            <a:r>
              <a:rPr lang="ko-KR" altLang="en-US" dirty="0"/>
              <a:t>라는 거인의 어깨에 올라설 수 있게 되면 어떤 결과물을 </a:t>
            </a:r>
            <a:r>
              <a:rPr lang="ko-KR" altLang="en-US" dirty="0" err="1"/>
              <a:t>만들수</a:t>
            </a:r>
            <a:r>
              <a:rPr lang="ko-KR" altLang="en-US" dirty="0"/>
              <a:t> 있을지 기대되지 </a:t>
            </a:r>
            <a:r>
              <a:rPr lang="ko-KR" altLang="en-US" dirty="0" smtClean="0"/>
              <a:t>않으십니까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EOD</a:t>
            </a:r>
            <a:r>
              <a:rPr lang="en-US" altLang="ko-KR" dirty="0"/>
              <a:t> </a:t>
            </a:r>
            <a:r>
              <a:rPr lang="ko-KR" altLang="en-US" dirty="0"/>
              <a:t>맺음말 </a:t>
            </a:r>
            <a:r>
              <a:rPr lang="en-US" altLang="ko-KR" dirty="0"/>
              <a:t>- </a:t>
            </a:r>
            <a:r>
              <a:rPr lang="ko-KR" altLang="en-US" dirty="0"/>
              <a:t>케네디 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케네디가 </a:t>
            </a:r>
            <a:r>
              <a:rPr lang="en-US" altLang="ko-KR" dirty="0"/>
              <a:t>1962</a:t>
            </a:r>
            <a:r>
              <a:rPr lang="ko-KR" altLang="en-US" dirty="0"/>
              <a:t>년에 이 연설을 하고 우주공학에 엄청난 투자를 합니다 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1969</a:t>
            </a:r>
            <a:r>
              <a:rPr lang="ko-KR" altLang="en-US" dirty="0"/>
              <a:t>년에 달나라에 사람을 보냅니다 </a:t>
            </a:r>
          </a:p>
          <a:p>
            <a:endParaRPr lang="ko-KR" altLang="en-US" dirty="0"/>
          </a:p>
          <a:p>
            <a:r>
              <a:rPr lang="en-US" altLang="ko-KR" dirty="0"/>
              <a:t>: </a:t>
            </a:r>
            <a:r>
              <a:rPr lang="ko-KR" altLang="en-US" dirty="0"/>
              <a:t>지금이 </a:t>
            </a:r>
            <a:r>
              <a:rPr lang="ko-KR" altLang="en-US" dirty="0" err="1"/>
              <a:t>인공지능</a:t>
            </a:r>
            <a:r>
              <a:rPr lang="ko-KR" altLang="en-US" dirty="0"/>
              <a:t> 분야로 치면 달나라에 사람을 보내기 </a:t>
            </a:r>
            <a:r>
              <a:rPr lang="ko-KR" altLang="en-US" dirty="0" err="1"/>
              <a:t>직전인듯</a:t>
            </a:r>
            <a:r>
              <a:rPr lang="ko-KR" altLang="en-US" dirty="0"/>
              <a:t> 합니다 </a:t>
            </a:r>
          </a:p>
          <a:p>
            <a:r>
              <a:rPr lang="ko-KR" altLang="en-US" dirty="0" err="1"/>
              <a:t>인공지능의</a:t>
            </a:r>
            <a:r>
              <a:rPr lang="ko-KR" altLang="en-US" dirty="0"/>
              <a:t> 발전이 폭발 직전입니다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저희가 </a:t>
            </a:r>
            <a:r>
              <a:rPr lang="en-US" altLang="ko-KR" dirty="0"/>
              <a:t>2</a:t>
            </a:r>
            <a:r>
              <a:rPr lang="ko-KR" altLang="en-US" dirty="0" err="1"/>
              <a:t>년동안</a:t>
            </a:r>
            <a:r>
              <a:rPr lang="ko-KR" altLang="en-US" dirty="0"/>
              <a:t> 쉽지 않았지만 </a:t>
            </a:r>
            <a:r>
              <a:rPr lang="ko-KR" altLang="en-US" dirty="0" err="1"/>
              <a:t>배운걸로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언젠가는 회사도 달나라 보내고 </a:t>
            </a:r>
          </a:p>
          <a:p>
            <a:r>
              <a:rPr lang="ko-KR" altLang="en-US" dirty="0"/>
              <a:t>한가지 더 </a:t>
            </a:r>
            <a:r>
              <a:rPr lang="ko-KR" altLang="en-US" dirty="0" err="1"/>
              <a:t>희망사항이</a:t>
            </a:r>
            <a:r>
              <a:rPr lang="ko-KR" altLang="en-US" dirty="0"/>
              <a:t> 있다면 제 계좌도 달나라 갔으면 좋겠습니다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38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698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21487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59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/>
          </a:p>
        </p:txBody>
      </p:sp>
      <p:sp>
        <p:nvSpPr>
          <p:cNvPr id="104859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xfrm>
            <a:off x="4023993" y="9721107"/>
            <a:ext cx="3078427" cy="51173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04986" indent="-30961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238441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733817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229193" indent="-247688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724569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219945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715322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210698" indent="-247688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07C8EEA8-2752-4D0E-A8FE-F0E323400071}" type="slidenum">
              <a:rPr kumimoji="0" lang="ko-KR" altLang="en-US">
                <a:latin typeface="KoPub돋움체 Light" pitchFamily="18" charset="-127"/>
                <a:ea typeface="KoPub돋움체 Light" pitchFamily="18" charset="-127"/>
              </a:rPr>
              <a:pPr eaLnBrk="1" hangingPunct="1"/>
              <a:t>4</a:t>
            </a:fld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5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343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올해</a:t>
            </a:r>
            <a:r>
              <a:rPr lang="en-US" altLang="ko-KR" dirty="0"/>
              <a:t>, </a:t>
            </a:r>
            <a:r>
              <a:rPr lang="ko-KR" altLang="en-US" dirty="0"/>
              <a:t>코로나는 많은 변화를 가져왔습니다 </a:t>
            </a:r>
          </a:p>
          <a:p>
            <a:r>
              <a:rPr lang="ko-KR" altLang="en-US" dirty="0"/>
              <a:t>주식시장도 크게 변했는데요</a:t>
            </a:r>
          </a:p>
          <a:p>
            <a:r>
              <a:rPr lang="ko-KR" altLang="en-US" dirty="0"/>
              <a:t>과거에는 개인이 외인</a:t>
            </a:r>
            <a:r>
              <a:rPr lang="en-US" altLang="ko-KR" dirty="0"/>
              <a:t>, </a:t>
            </a:r>
            <a:r>
              <a:rPr lang="ko-KR" altLang="en-US" dirty="0"/>
              <a:t>기관을 단순히 추종했다면</a:t>
            </a:r>
          </a:p>
          <a:p>
            <a:r>
              <a:rPr lang="ko-KR" altLang="en-US" dirty="0"/>
              <a:t>코로나 이후에는</a:t>
            </a:r>
          </a:p>
          <a:p>
            <a:r>
              <a:rPr lang="ko-KR" altLang="en-US" dirty="0" err="1"/>
              <a:t>동학개미</a:t>
            </a:r>
            <a:r>
              <a:rPr lang="en-US" altLang="ko-KR" dirty="0"/>
              <a:t>, </a:t>
            </a:r>
            <a:r>
              <a:rPr lang="ko-KR" altLang="en-US" dirty="0" err="1"/>
              <a:t>로빈후드로</a:t>
            </a:r>
            <a:r>
              <a:rPr lang="ko-KR" altLang="en-US" dirty="0"/>
              <a:t> 불리며 </a:t>
            </a:r>
          </a:p>
          <a:p>
            <a:r>
              <a:rPr lang="ko-KR" altLang="en-US" dirty="0"/>
              <a:t>오히려 시장을 개인이 주도하는 </a:t>
            </a:r>
            <a:r>
              <a:rPr lang="ko-KR" altLang="en-US" dirty="0" err="1"/>
              <a:t>역전현상이</a:t>
            </a:r>
            <a:r>
              <a:rPr lang="ko-KR" altLang="en-US" dirty="0"/>
              <a:t> 일어났습니다</a:t>
            </a:r>
          </a:p>
          <a:p>
            <a:r>
              <a:rPr lang="ko-KR" altLang="en-US" dirty="0" err="1"/>
              <a:t>기술주를</a:t>
            </a:r>
            <a:r>
              <a:rPr lang="ko-KR" altLang="en-US" dirty="0"/>
              <a:t> 중심으로 스스로 분석하고 </a:t>
            </a:r>
          </a:p>
          <a:p>
            <a:r>
              <a:rPr lang="ko-KR" altLang="en-US" dirty="0"/>
              <a:t>인터넷을 통해 의견을 공유하기 시작했습니다  </a:t>
            </a:r>
          </a:p>
          <a:p>
            <a:r>
              <a:rPr lang="ko-KR" altLang="en-US" dirty="0"/>
              <a:t>그에 따라서 개인의 동향을 예측하고 대응하는 것이 </a:t>
            </a:r>
          </a:p>
          <a:p>
            <a:r>
              <a:rPr lang="ko-KR" altLang="en-US" dirty="0" err="1"/>
              <a:t>중요해졌는데요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과거의 분석은 가치나 기관 외인의 </a:t>
            </a:r>
            <a:r>
              <a:rPr lang="ko-KR" altLang="en-US" dirty="0" err="1"/>
              <a:t>수급분석</a:t>
            </a:r>
            <a:r>
              <a:rPr lang="ko-KR" altLang="en-US" dirty="0"/>
              <a:t> 위주로 </a:t>
            </a:r>
          </a:p>
          <a:p>
            <a:r>
              <a:rPr lang="ko-KR" altLang="en-US" dirty="0"/>
              <a:t>진행되었기 때문에 </a:t>
            </a:r>
          </a:p>
          <a:p>
            <a:r>
              <a:rPr lang="ko-KR" altLang="en-US" dirty="0"/>
              <a:t>개인의 동향에 대한 지표는 후행적인 지표인</a:t>
            </a:r>
          </a:p>
          <a:p>
            <a:r>
              <a:rPr lang="ko-KR" altLang="en-US" dirty="0" err="1"/>
              <a:t>개인신용잔고</a:t>
            </a:r>
            <a:r>
              <a:rPr lang="ko-KR" altLang="en-US" dirty="0"/>
              <a:t> 정도 밖에  잘 활용되지 못하는 실정입니다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6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270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ko-KR" altLang="en-US" dirty="0"/>
              <a:t>코로나 </a:t>
            </a:r>
            <a:r>
              <a:rPr lang="ko-KR" altLang="en-US" dirty="0" err="1"/>
              <a:t>언택트</a:t>
            </a:r>
            <a:r>
              <a:rPr lang="ko-KR" altLang="en-US" dirty="0"/>
              <a:t> 시대 </a:t>
            </a:r>
          </a:p>
          <a:p>
            <a:r>
              <a:rPr lang="ko-KR" altLang="en-US" dirty="0" err="1"/>
              <a:t>컨택트</a:t>
            </a:r>
            <a:r>
              <a:rPr lang="ko-KR" altLang="en-US" dirty="0"/>
              <a:t> 소수가 아닌 </a:t>
            </a:r>
            <a:r>
              <a:rPr lang="en-US" altLang="ko-KR" dirty="0"/>
              <a:t>&gt;&gt;&gt; </a:t>
            </a:r>
            <a:r>
              <a:rPr lang="ko-KR" altLang="en-US" dirty="0"/>
              <a:t>스마트 </a:t>
            </a:r>
            <a:r>
              <a:rPr lang="ko-KR" altLang="en-US" dirty="0" err="1"/>
              <a:t>머니가</a:t>
            </a:r>
            <a:r>
              <a:rPr lang="ko-KR" altLang="en-US" dirty="0"/>
              <a:t> 소문을 움직였다면</a:t>
            </a:r>
          </a:p>
          <a:p>
            <a:r>
              <a:rPr lang="ko-KR" altLang="en-US" dirty="0" err="1"/>
              <a:t>언택트</a:t>
            </a:r>
            <a:r>
              <a:rPr lang="ko-KR" altLang="en-US" dirty="0"/>
              <a:t> 다수가 소문을 주도하는 시대가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&gt;&gt;&gt; </a:t>
            </a:r>
            <a:r>
              <a:rPr lang="ko-KR" altLang="en-US" dirty="0"/>
              <a:t>파도에 주동자가 있는가</a:t>
            </a:r>
            <a:r>
              <a:rPr lang="en-US" altLang="ko-KR" dirty="0"/>
              <a:t>? </a:t>
            </a:r>
            <a:r>
              <a:rPr lang="ko-KR" altLang="en-US" dirty="0"/>
              <a:t>파도는 </a:t>
            </a:r>
            <a:r>
              <a:rPr lang="ko-KR" altLang="en-US" dirty="0" err="1"/>
              <a:t>흐름일뿐</a:t>
            </a:r>
            <a:r>
              <a:rPr lang="ko-KR" altLang="en-US" dirty="0"/>
              <a:t> 어느 </a:t>
            </a:r>
            <a:r>
              <a:rPr lang="ko-KR" altLang="en-US" dirty="0" err="1"/>
              <a:t>물분자가</a:t>
            </a:r>
            <a:r>
              <a:rPr lang="ko-KR" altLang="en-US" dirty="0"/>
              <a:t> 주도하지 않는다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&gt;&gt;&gt; </a:t>
            </a:r>
            <a:r>
              <a:rPr lang="ko-KR" altLang="en-US" dirty="0"/>
              <a:t>세력도 이와 같다</a:t>
            </a:r>
            <a:r>
              <a:rPr lang="en-US" altLang="ko-KR" dirty="0"/>
              <a:t>. </a:t>
            </a:r>
            <a:r>
              <a:rPr lang="ko-KR" altLang="en-US" dirty="0"/>
              <a:t>큰형님 주동자가 있는 경우도 있지만 파도와 같이 흐름으로 나타나는 </a:t>
            </a:r>
            <a:r>
              <a:rPr lang="ko-KR" altLang="en-US" dirty="0" err="1"/>
              <a:t>것일뿐인</a:t>
            </a:r>
            <a:r>
              <a:rPr lang="ko-KR" altLang="en-US" dirty="0"/>
              <a:t> 경우도 있다</a:t>
            </a:r>
          </a:p>
          <a:p>
            <a:endParaRPr lang="ko-KR" altLang="en-US" dirty="0"/>
          </a:p>
          <a:p>
            <a:r>
              <a:rPr lang="en-US" altLang="ko-KR" dirty="0"/>
              <a:t># </a:t>
            </a:r>
            <a:r>
              <a:rPr lang="ko-KR" altLang="en-US" dirty="0"/>
              <a:t>소문에 사서 뉴스에 판다</a:t>
            </a:r>
          </a:p>
          <a:p>
            <a:r>
              <a:rPr lang="ko-KR" altLang="en-US" dirty="0"/>
              <a:t>매수는 </a:t>
            </a:r>
            <a:r>
              <a:rPr lang="ko-KR" altLang="en-US" dirty="0" err="1"/>
              <a:t>소문인덱스</a:t>
            </a:r>
            <a:r>
              <a:rPr lang="ko-KR" altLang="en-US" dirty="0"/>
              <a:t> 갑자기 </a:t>
            </a:r>
            <a:r>
              <a:rPr lang="ko-KR" altLang="en-US" dirty="0" err="1"/>
              <a:t>올라갔을때</a:t>
            </a:r>
            <a:endParaRPr lang="ko-KR" altLang="en-US" dirty="0"/>
          </a:p>
          <a:p>
            <a:r>
              <a:rPr lang="ko-KR" altLang="en-US" dirty="0"/>
              <a:t>매도는 </a:t>
            </a:r>
            <a:r>
              <a:rPr lang="ko-KR" altLang="en-US" dirty="0" err="1"/>
              <a:t>뉴스인덱스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뉴스개수</a:t>
            </a:r>
            <a:r>
              <a:rPr lang="en-US" altLang="ko-KR" dirty="0"/>
              <a:t>. </a:t>
            </a:r>
            <a:r>
              <a:rPr lang="ko-KR" altLang="en-US" dirty="0"/>
              <a:t>평균 </a:t>
            </a:r>
            <a:r>
              <a:rPr lang="ko-KR" altLang="en-US" dirty="0" err="1"/>
              <a:t>일주일치</a:t>
            </a:r>
            <a:r>
              <a:rPr lang="ko-KR" altLang="en-US" dirty="0"/>
              <a:t> </a:t>
            </a:r>
            <a:r>
              <a:rPr lang="ko-KR" altLang="en-US" dirty="0" err="1"/>
              <a:t>갯수가</a:t>
            </a:r>
            <a:r>
              <a:rPr lang="ko-KR" altLang="en-US" dirty="0"/>
              <a:t> 하루에 </a:t>
            </a:r>
            <a:r>
              <a:rPr lang="ko-KR" altLang="en-US" dirty="0" err="1"/>
              <a:t>나온날</a:t>
            </a:r>
            <a:r>
              <a:rPr lang="ko-KR" altLang="en-US" dirty="0"/>
              <a:t> 또는 </a:t>
            </a:r>
            <a:r>
              <a:rPr lang="ko-KR" altLang="en-US" dirty="0" err="1"/>
              <a:t>한달치</a:t>
            </a:r>
            <a:r>
              <a:rPr lang="ko-KR" altLang="en-US" dirty="0"/>
              <a:t> </a:t>
            </a:r>
            <a:r>
              <a:rPr lang="ko-KR" altLang="en-US" dirty="0" err="1"/>
              <a:t>갯수가</a:t>
            </a:r>
            <a:r>
              <a:rPr lang="ko-KR" altLang="en-US" dirty="0"/>
              <a:t> 일주일새 </a:t>
            </a:r>
            <a:r>
              <a:rPr lang="ko-KR" altLang="en-US" dirty="0" err="1"/>
              <a:t>나온날</a:t>
            </a:r>
            <a:r>
              <a:rPr lang="en-US" altLang="ko-KR" dirty="0"/>
              <a:t>) </a:t>
            </a:r>
            <a:r>
              <a:rPr lang="ko-KR" altLang="en-US" dirty="0"/>
              <a:t>많이 나온 당일</a:t>
            </a:r>
          </a:p>
          <a:p>
            <a:r>
              <a:rPr lang="ko-KR" altLang="en-US" dirty="0"/>
              <a:t>또는 매수 시점의 목표가</a:t>
            </a:r>
          </a:p>
          <a:p>
            <a:endParaRPr lang="ko-KR" altLang="en-US" dirty="0"/>
          </a:p>
          <a:p>
            <a:r>
              <a:rPr lang="en-US" altLang="ko-KR" dirty="0"/>
              <a:t># </a:t>
            </a:r>
            <a:r>
              <a:rPr lang="ko-KR" altLang="en-US" dirty="0"/>
              <a:t>또는 </a:t>
            </a:r>
            <a:r>
              <a:rPr lang="ko-KR" altLang="en-US" dirty="0" err="1"/>
              <a:t>소문인덱스가</a:t>
            </a:r>
            <a:r>
              <a:rPr lang="ko-KR" altLang="en-US" dirty="0"/>
              <a:t> 갑자기 </a:t>
            </a:r>
            <a:r>
              <a:rPr lang="ko-KR" altLang="en-US" dirty="0" err="1"/>
              <a:t>꺾였을때도</a:t>
            </a:r>
            <a:r>
              <a:rPr lang="ko-KR" altLang="en-US" dirty="0"/>
              <a:t> 매도 시점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7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10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8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148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 조에서 어떤 것을 할 </a:t>
            </a:r>
            <a:r>
              <a:rPr lang="ko-KR" altLang="en-US" dirty="0" err="1"/>
              <a:t>것이냐면</a:t>
            </a:r>
            <a:endParaRPr lang="ko-KR" altLang="en-US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뉴스 하나를 </a:t>
            </a:r>
            <a:r>
              <a:rPr lang="ko-KR" altLang="en-US" dirty="0" err="1"/>
              <a:t>보여드리겠습니다</a:t>
            </a:r>
            <a:endParaRPr lang="ko-KR" altLang="en-US" dirty="0"/>
          </a:p>
          <a:p>
            <a:r>
              <a:rPr lang="ko-KR" altLang="en-US" dirty="0"/>
              <a:t>한국은행에서 뉴스를 분석한 </a:t>
            </a:r>
            <a:r>
              <a:rPr lang="ko-KR" altLang="en-US" dirty="0" err="1"/>
              <a:t>심리지수를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만든다는 기사인데요</a:t>
            </a:r>
          </a:p>
          <a:p>
            <a:r>
              <a:rPr lang="ko-KR" altLang="en-US" dirty="0"/>
              <a:t>미국 샌프란시스코 </a:t>
            </a:r>
            <a:r>
              <a:rPr lang="ko-KR" altLang="en-US" dirty="0" err="1"/>
              <a:t>연방준비은행이</a:t>
            </a:r>
            <a:r>
              <a:rPr lang="ko-KR" altLang="en-US" dirty="0"/>
              <a:t> 개발한</a:t>
            </a:r>
          </a:p>
          <a:p>
            <a:r>
              <a:rPr lang="ko-KR" altLang="en-US" dirty="0" err="1"/>
              <a:t>뉴스심리지수를</a:t>
            </a:r>
            <a:r>
              <a:rPr lang="ko-KR" altLang="en-US" dirty="0"/>
              <a:t> 본뜬 것이라고 합니다</a:t>
            </a:r>
          </a:p>
          <a:p>
            <a:r>
              <a:rPr lang="ko-KR" altLang="en-US" dirty="0"/>
              <a:t>미국의 </a:t>
            </a:r>
            <a:r>
              <a:rPr lang="ko-KR" altLang="en-US" dirty="0" err="1"/>
              <a:t>뉴스심리지수와</a:t>
            </a:r>
            <a:r>
              <a:rPr lang="ko-KR" altLang="en-US" dirty="0"/>
              <a:t> </a:t>
            </a:r>
            <a:r>
              <a:rPr lang="ko-KR" altLang="en-US" dirty="0" err="1"/>
              <a:t>소비자심리지수를</a:t>
            </a:r>
            <a:endParaRPr lang="ko-KR" altLang="en-US" dirty="0"/>
          </a:p>
          <a:p>
            <a:r>
              <a:rPr lang="ko-KR" altLang="en-US" dirty="0"/>
              <a:t>비교한 표인데요</a:t>
            </a:r>
          </a:p>
          <a:p>
            <a:r>
              <a:rPr lang="ko-KR" altLang="en-US" dirty="0"/>
              <a:t>상당한 상관관계를 가지는 것을 볼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23993" y="9721107"/>
            <a:ext cx="3078427" cy="511730"/>
          </a:xfrm>
          <a:prstGeom prst="rect">
            <a:avLst/>
          </a:prstGeom>
        </p:spPr>
        <p:txBody>
          <a:bodyPr/>
          <a:lstStyle/>
          <a:p>
            <a:fld id="{92E7FCB4-2732-479F-A5E1-7AC7E55A892E}" type="slidenum">
              <a:rPr lang="ko-KR" altLang="en-US" smtClean="0">
                <a:latin typeface="KoPub돋움체 Light" pitchFamily="18" charset="-127"/>
                <a:ea typeface="KoPub돋움체 Light" pitchFamily="18" charset="-127"/>
              </a:rPr>
              <a:t>9</a:t>
            </a:fld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18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423649"/>
            <a:ext cx="12190413" cy="1435941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8" name="직사각형 1"/>
          <p:cNvSpPr/>
          <p:nvPr userDrawn="1"/>
        </p:nvSpPr>
        <p:spPr>
          <a:xfrm>
            <a:off x="4134" y="0"/>
            <a:ext cx="12182146" cy="6260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  <a:prstGeom prst="rect">
            <a:avLst/>
          </a:prstGeom>
          <a:noFill/>
        </p:spPr>
        <p:txBody>
          <a:bodyPr vert="horz" wrap="square" lIns="107384" tIns="53692" rIns="107384" bIns="53692" numCol="1" anchor="ctr" anchorCtr="0" compatLnSpc="1">
            <a:prstTxWarp prst="textNoShape">
              <a:avLst/>
            </a:prstTxWarp>
          </a:bodyPr>
          <a:lstStyle>
            <a:lvl1pPr algn="r">
              <a:defRPr kumimoji="0" sz="150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fld id="{C45C05C0-078D-4148-B42E-31F451E8CE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제목 7"/>
          <p:cNvSpPr>
            <a:spLocks noGrp="1"/>
          </p:cNvSpPr>
          <p:nvPr>
            <p:ph type="title"/>
          </p:nvPr>
        </p:nvSpPr>
        <p:spPr>
          <a:xfrm>
            <a:off x="126041" y="6363843"/>
            <a:ext cx="8004949" cy="442909"/>
          </a:xfrm>
          <a:prstGeom prst="rect">
            <a:avLst/>
          </a:prstGeom>
        </p:spPr>
        <p:txBody>
          <a:bodyPr lIns="121917" tIns="60958" rIns="121917" bIns="60958" anchor="ctr" anchorCtr="0"/>
          <a:lstStyle>
            <a:lvl1pPr>
              <a:defRPr sz="230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6804213" y="6369489"/>
            <a:ext cx="4706470" cy="431612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pPr lvl="0"/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12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12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423649"/>
            <a:ext cx="12190413" cy="1435941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8" name="직사각형 1"/>
          <p:cNvSpPr/>
          <p:nvPr userDrawn="1"/>
        </p:nvSpPr>
        <p:spPr>
          <a:xfrm>
            <a:off x="4134" y="0"/>
            <a:ext cx="12182146" cy="6260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  <a:prstGeom prst="rect">
            <a:avLst/>
          </a:prstGeom>
          <a:noFill/>
        </p:spPr>
        <p:txBody>
          <a:bodyPr vert="horz" wrap="square" lIns="107384" tIns="53692" rIns="107384" bIns="53692" numCol="1" anchor="ctr" anchorCtr="0" compatLnSpc="1">
            <a:prstTxWarp prst="textNoShape">
              <a:avLst/>
            </a:prstTxWarp>
          </a:bodyPr>
          <a:lstStyle>
            <a:lvl1pPr algn="r">
              <a:defRPr kumimoji="0" sz="150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fld id="{C45C05C0-078D-4148-B42E-31F451E8CE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제목 7"/>
          <p:cNvSpPr>
            <a:spLocks noGrp="1"/>
          </p:cNvSpPr>
          <p:nvPr>
            <p:ph type="title"/>
          </p:nvPr>
        </p:nvSpPr>
        <p:spPr>
          <a:xfrm>
            <a:off x="126041" y="6363843"/>
            <a:ext cx="8004949" cy="442909"/>
          </a:xfrm>
          <a:prstGeom prst="rect">
            <a:avLst/>
          </a:prstGeom>
        </p:spPr>
        <p:txBody>
          <a:bodyPr lIns="121917" tIns="60958" rIns="121917" bIns="60958" anchor="ctr" anchorCtr="0"/>
          <a:lstStyle>
            <a:lvl1pPr>
              <a:defRPr sz="230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6804213" y="6369489"/>
            <a:ext cx="4706470" cy="431612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pPr lvl="0"/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341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 userDrawn="1"/>
        </p:nvSpPr>
        <p:spPr>
          <a:xfrm>
            <a:off x="2494003" y="0"/>
            <a:ext cx="6766238" cy="6859588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70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4"/>
          <p:cNvSpPr/>
          <p:nvPr userDrawn="1"/>
        </p:nvSpPr>
        <p:spPr>
          <a:xfrm>
            <a:off x="1" y="4606933"/>
            <a:ext cx="12190415" cy="2252655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727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561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-1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 userDrawn="1"/>
        </p:nvSpPr>
        <p:spPr>
          <a:xfrm>
            <a:off x="4134" y="0"/>
            <a:ext cx="12182146" cy="6260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  <a:prstGeom prst="rect">
            <a:avLst/>
          </a:prstGeom>
          <a:noFill/>
        </p:spPr>
        <p:txBody>
          <a:bodyPr vert="horz" wrap="square" lIns="107384" tIns="53692" rIns="107384" bIns="53692" numCol="1" anchor="ctr" anchorCtr="0" compatLnSpc="1">
            <a:prstTxWarp prst="textNoShape">
              <a:avLst/>
            </a:prstTxWarp>
          </a:bodyPr>
          <a:lstStyle>
            <a:lvl1pPr algn="r">
              <a:defRPr kumimoji="0" sz="150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fld id="{C45C05C0-078D-4148-B42E-31F451E8CE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26041" y="6363843"/>
            <a:ext cx="8004949" cy="442909"/>
          </a:xfrm>
          <a:prstGeom prst="rect">
            <a:avLst/>
          </a:prstGeom>
        </p:spPr>
        <p:txBody>
          <a:bodyPr lIns="121917" tIns="60958" rIns="121917" bIns="60958" anchor="ctr" anchorCtr="0"/>
          <a:lstStyle>
            <a:lvl1pPr>
              <a:defRPr sz="230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6804213" y="6369489"/>
            <a:ext cx="4706470" cy="431612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pPr lvl="0"/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419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1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 userDrawn="1"/>
        </p:nvSpPr>
        <p:spPr>
          <a:xfrm>
            <a:off x="4134" y="0"/>
            <a:ext cx="12182146" cy="6260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  <a:prstGeom prst="rect">
            <a:avLst/>
          </a:prstGeom>
          <a:noFill/>
        </p:spPr>
        <p:txBody>
          <a:bodyPr vert="horz" wrap="square" lIns="107384" tIns="53692" rIns="107384" bIns="53692" numCol="1" anchor="ctr" anchorCtr="0" compatLnSpc="1">
            <a:prstTxWarp prst="textNoShape">
              <a:avLst/>
            </a:prstTxWarp>
          </a:bodyPr>
          <a:lstStyle>
            <a:lvl1pPr algn="r">
              <a:defRPr kumimoji="0" sz="150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fld id="{C45C05C0-078D-4148-B42E-31F451E8CE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26041" y="6363843"/>
            <a:ext cx="8004949" cy="442909"/>
          </a:xfrm>
          <a:prstGeom prst="rect">
            <a:avLst/>
          </a:prstGeom>
        </p:spPr>
        <p:txBody>
          <a:bodyPr lIns="121917" tIns="60958" rIns="121917" bIns="60958" anchor="ctr" anchorCtr="0"/>
          <a:lstStyle>
            <a:lvl1pPr>
              <a:defRPr sz="230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6804213" y="6369489"/>
            <a:ext cx="4706470" cy="431612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pPr lvl="0"/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16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710137"/>
            <a:ext cx="12380598" cy="3503935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629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-3"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 userDrawn="1"/>
        </p:nvSpPr>
        <p:spPr>
          <a:xfrm>
            <a:off x="4134" y="4"/>
            <a:ext cx="12182146" cy="3789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9345915" y="6859588"/>
            <a:ext cx="2844500" cy="365210"/>
          </a:xfrm>
          <a:prstGeom prst="rect">
            <a:avLst/>
          </a:prstGeom>
        </p:spPr>
        <p:txBody>
          <a:bodyPr vert="horz" wrap="square" lIns="107384" tIns="53692" rIns="107384" bIns="53692" numCol="1" anchor="ctr" anchorCtr="0" compatLnSpc="1">
            <a:prstTxWarp prst="textNoShape">
              <a:avLst/>
            </a:prstTxWarp>
          </a:bodyPr>
          <a:lstStyle>
            <a:lvl1pPr algn="r">
              <a:defRPr kumimoji="0" sz="1500"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fld id="{C45C05C0-078D-4148-B42E-31F451E8CE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516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 userDrawn="1"/>
        </p:nvSpPr>
        <p:spPr>
          <a:xfrm>
            <a:off x="2494003" y="0"/>
            <a:ext cx="6766238" cy="6859588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717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4"/>
          <p:cNvSpPr/>
          <p:nvPr userDrawn="1"/>
        </p:nvSpPr>
        <p:spPr>
          <a:xfrm>
            <a:off x="1" y="4606933"/>
            <a:ext cx="12190415" cy="2252655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62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 userDrawn="1"/>
        </p:nvSpPr>
        <p:spPr>
          <a:xfrm>
            <a:off x="0" y="2488175"/>
            <a:ext cx="12190413" cy="2836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 userDrawn="1"/>
        </p:nvSpPr>
        <p:spPr>
          <a:xfrm>
            <a:off x="10176" y="1461816"/>
            <a:ext cx="12190413" cy="3994586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336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72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423649"/>
            <a:ext cx="12190413" cy="1435941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8" name="직사각형 1"/>
          <p:cNvSpPr/>
          <p:nvPr userDrawn="1"/>
        </p:nvSpPr>
        <p:spPr>
          <a:xfrm>
            <a:off x="4134" y="0"/>
            <a:ext cx="12182146" cy="6260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  <a:prstGeom prst="rect">
            <a:avLst/>
          </a:prstGeom>
          <a:noFill/>
        </p:spPr>
        <p:txBody>
          <a:bodyPr vert="horz" wrap="square" lIns="107384" tIns="53692" rIns="107384" bIns="53692" numCol="1" anchor="ctr" anchorCtr="0" compatLnSpc="1">
            <a:prstTxWarp prst="textNoShape">
              <a:avLst/>
            </a:prstTxWarp>
          </a:bodyPr>
          <a:lstStyle>
            <a:lvl1pPr algn="r">
              <a:defRPr kumimoji="0" sz="150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fld id="{C45C05C0-078D-4148-B42E-31F451E8CE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제목 7"/>
          <p:cNvSpPr>
            <a:spLocks noGrp="1"/>
          </p:cNvSpPr>
          <p:nvPr>
            <p:ph type="title"/>
          </p:nvPr>
        </p:nvSpPr>
        <p:spPr>
          <a:xfrm>
            <a:off x="126041" y="6363843"/>
            <a:ext cx="8004949" cy="442909"/>
          </a:xfrm>
          <a:prstGeom prst="rect">
            <a:avLst/>
          </a:prstGeom>
        </p:spPr>
        <p:txBody>
          <a:bodyPr lIns="121917" tIns="60958" rIns="121917" bIns="60958" anchor="ctr" anchorCtr="0"/>
          <a:lstStyle>
            <a:lvl1pPr>
              <a:defRPr sz="230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6804213" y="6369489"/>
            <a:ext cx="4706470" cy="431612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defRPr>
            </a:lvl1pPr>
          </a:lstStyle>
          <a:p>
            <a:pPr lvl="0"/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09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 userDrawn="1"/>
        </p:nvSpPr>
        <p:spPr>
          <a:xfrm>
            <a:off x="2494003" y="0"/>
            <a:ext cx="6766238" cy="6859588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676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4"/>
          <p:cNvSpPr/>
          <p:nvPr userDrawn="1"/>
        </p:nvSpPr>
        <p:spPr>
          <a:xfrm>
            <a:off x="1" y="4606933"/>
            <a:ext cx="12190415" cy="2252655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384" tIns="53692" rIns="107384" bIns="5369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20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1" r:id="rId2"/>
    <p:sldLayoutId id="2147483682" r:id="rId3"/>
    <p:sldLayoutId id="2147483658" r:id="rId4"/>
    <p:sldLayoutId id="2147483669" r:id="rId5"/>
    <p:sldLayoutId id="214748370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53692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073845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61076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147689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68461" indent="-268461" algn="l" rtl="0" eaLnBrk="0" fontAlgn="base" latinLnBrk="1" hangingPunct="0">
        <a:lnSpc>
          <a:spcPct val="90000"/>
        </a:lnSpc>
        <a:spcBef>
          <a:spcPts val="1175"/>
        </a:spcBef>
        <a:spcAft>
          <a:spcPct val="0"/>
        </a:spcAft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05384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42305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79228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416150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953073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89994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26917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63839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923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3845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10766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7689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4612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21534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8455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5378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75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6" r:id="rId2"/>
    <p:sldLayoutId id="2147483697" r:id="rId3"/>
    <p:sldLayoutId id="2147483703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53692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073845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61076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147689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68461" indent="-268461" algn="l" rtl="0" eaLnBrk="0" fontAlgn="base" latinLnBrk="1" hangingPunct="0">
        <a:lnSpc>
          <a:spcPct val="90000"/>
        </a:lnSpc>
        <a:spcBef>
          <a:spcPts val="1175"/>
        </a:spcBef>
        <a:spcAft>
          <a:spcPct val="0"/>
        </a:spcAft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05384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42305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79228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416150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953073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89994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26917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63839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923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3845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10766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7689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4612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21534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8455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5378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232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4" r:id="rId4"/>
    <p:sldLayoutId id="214748370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53692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073845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61076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147689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68461" indent="-268461" algn="l" rtl="0" eaLnBrk="0" fontAlgn="base" latinLnBrk="1" hangingPunct="0">
        <a:lnSpc>
          <a:spcPct val="90000"/>
        </a:lnSpc>
        <a:spcBef>
          <a:spcPts val="1175"/>
        </a:spcBef>
        <a:spcAft>
          <a:spcPct val="0"/>
        </a:spcAft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05384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42305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79228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416150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953073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89994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26917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63839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923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3845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10766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7689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4612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21534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8455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5378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8" r:id="rId2"/>
    <p:sldLayoutId id="214748368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53692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073845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61076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147689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68461" indent="-268461" algn="l" rtl="0" eaLnBrk="0" fontAlgn="base" latinLnBrk="1" hangingPunct="0">
        <a:lnSpc>
          <a:spcPct val="90000"/>
        </a:lnSpc>
        <a:spcBef>
          <a:spcPts val="1175"/>
        </a:spcBef>
        <a:spcAft>
          <a:spcPct val="0"/>
        </a:spcAft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05384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42305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79228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416150" indent="-268461" algn="l" rtl="0" eaLnBrk="0" fontAlgn="base" latinLnBrk="1" hangingPunct="0">
        <a:lnSpc>
          <a:spcPct val="90000"/>
        </a:lnSpc>
        <a:spcBef>
          <a:spcPts val="587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953073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89994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26917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63839" indent="-268461" algn="l" defTabSz="1073845" rtl="0" eaLnBrk="1" latinLnBrk="1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923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3845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10766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7689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4612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21534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8455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5378" algn="l" defTabSz="1073845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50.jpeg"/><Relationship Id="rId4" Type="http://schemas.openxmlformats.org/officeDocument/2006/relationships/image" Target="../media/image6.svg"/><Relationship Id="rId9" Type="http://schemas.openxmlformats.org/officeDocument/2006/relationships/image" Target="../media/image49.png"/><Relationship Id="rId1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emf"/><Relationship Id="rId5" Type="http://schemas.openxmlformats.org/officeDocument/2006/relationships/image" Target="../media/image54.emf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직선 연결선 3"/>
          <p:cNvCxnSpPr>
            <a:cxnSpLocks/>
          </p:cNvCxnSpPr>
          <p:nvPr/>
        </p:nvCxnSpPr>
        <p:spPr>
          <a:xfrm>
            <a:off x="757312" y="3443096"/>
            <a:ext cx="1072888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77" name="TextBox 5"/>
          <p:cNvSpPr txBox="1"/>
          <p:nvPr/>
        </p:nvSpPr>
        <p:spPr>
          <a:xfrm>
            <a:off x="2542502" y="2692323"/>
            <a:ext cx="7158509" cy="739375"/>
          </a:xfrm>
          <a:prstGeom prst="rect">
            <a:avLst/>
          </a:prstGeom>
          <a:noFill/>
        </p:spPr>
        <p:txBody>
          <a:bodyPr wrap="none" lIns="107384" tIns="53692" rIns="107384" bIns="53692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100" spc="352" dirty="0">
                <a:latin typeface="KoPub돋움체 Bold" pitchFamily="18" charset="-127"/>
                <a:ea typeface="KoPub돋움체 Bold" pitchFamily="18" charset="-127"/>
              </a:rPr>
              <a:t>커뮤니티 </a:t>
            </a:r>
            <a:r>
              <a:rPr kumimoji="0" lang="ko-KR" altLang="en-US" sz="4100" spc="352" dirty="0" err="1">
                <a:latin typeface="KoPub돋움체 Bold" pitchFamily="18" charset="-127"/>
                <a:ea typeface="KoPub돋움체 Bold" pitchFamily="18" charset="-127"/>
              </a:rPr>
              <a:t>심리지수로</a:t>
            </a:r>
            <a:r>
              <a:rPr kumimoji="0" lang="ko-KR" altLang="en-US" sz="4100" spc="352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kumimoji="0" lang="ko-KR" altLang="en-US" sz="4100" spc="352" dirty="0" err="1">
                <a:latin typeface="KoPub돋움체 Bold" pitchFamily="18" charset="-127"/>
                <a:ea typeface="KoPub돋움체 Bold" pitchFamily="18" charset="-127"/>
              </a:rPr>
              <a:t>종목발굴</a:t>
            </a:r>
            <a:endParaRPr kumimoji="0" lang="ko-KR" altLang="en-US" sz="4100" spc="352" dirty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048579" name="TextBox 1"/>
          <p:cNvSpPr txBox="1">
            <a:spLocks noChangeArrowheads="1"/>
          </p:cNvSpPr>
          <p:nvPr/>
        </p:nvSpPr>
        <p:spPr bwMode="auto">
          <a:xfrm>
            <a:off x="4639553" y="3453016"/>
            <a:ext cx="2964412" cy="385432"/>
          </a:xfrm>
          <a:prstGeom prst="rect">
            <a:avLst/>
          </a:prstGeom>
          <a:noFill/>
          <a:ln>
            <a:noFill/>
          </a:ln>
        </p:spPr>
        <p:txBody>
          <a:bodyPr wrap="none" lIns="107384" tIns="53692" rIns="107384" bIns="53692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dirty="0" smtClean="0">
                <a:latin typeface="KoPub돋움체 Medium" pitchFamily="18" charset="-127"/>
                <a:ea typeface="KoPub돋움체 Medium" pitchFamily="18" charset="-127"/>
              </a:rPr>
              <a:t>“ </a:t>
            </a:r>
            <a:r>
              <a:rPr kumimoji="0" lang="ko-KR" altLang="en-US" dirty="0">
                <a:latin typeface="KoPub돋움체 Medium" pitchFamily="18" charset="-127"/>
                <a:ea typeface="KoPub돋움체 Medium" pitchFamily="18" charset="-127"/>
              </a:rPr>
              <a:t>소문에 사서 뉴스에 </a:t>
            </a:r>
            <a:r>
              <a:rPr kumimoji="0" lang="ko-KR" altLang="en-US" dirty="0" smtClean="0">
                <a:latin typeface="KoPub돋움체 Medium" pitchFamily="18" charset="-127"/>
                <a:ea typeface="KoPub돋움체 Medium" pitchFamily="18" charset="-127"/>
              </a:rPr>
              <a:t>팔아라</a:t>
            </a:r>
            <a:r>
              <a:rPr kumimoji="0" lang="en-US" altLang="ko-KR" dirty="0" smtClean="0">
                <a:latin typeface="KoPub돋움체 Medium" pitchFamily="18" charset="-127"/>
                <a:ea typeface="KoPub돋움체 Medium" pitchFamily="18" charset="-127"/>
              </a:rPr>
              <a:t> “</a:t>
            </a:r>
            <a:endParaRPr kumimoji="0"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24241" y="4331635"/>
            <a:ext cx="4795042" cy="662430"/>
          </a:xfrm>
          <a:prstGeom prst="rect">
            <a:avLst/>
          </a:prstGeom>
          <a:noFill/>
          <a:ln>
            <a:noFill/>
          </a:ln>
        </p:spPr>
        <p:txBody>
          <a:bodyPr wrap="none" lIns="107384" tIns="53692" rIns="107384" bIns="53692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ko-KR" altLang="en-US" dirty="0">
                <a:latin typeface="KoPub돋움체 Medium" pitchFamily="18" charset="-127"/>
                <a:ea typeface="KoPub돋움체 Medium" pitchFamily="18" charset="-127"/>
              </a:rPr>
              <a:t>디지털융합금융학과 </a:t>
            </a:r>
            <a:r>
              <a:rPr kumimoji="0" lang="en-US" altLang="ko-KR" dirty="0"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kumimoji="0" lang="ko-KR" altLang="en-US" dirty="0">
                <a:latin typeface="KoPub돋움체 Medium" pitchFamily="18" charset="-127"/>
                <a:ea typeface="KoPub돋움체 Medium" pitchFamily="18" charset="-127"/>
              </a:rPr>
              <a:t>기 </a:t>
            </a:r>
            <a:r>
              <a:rPr kumimoji="0" lang="en-US" altLang="ko-KR" dirty="0" smtClean="0">
                <a:latin typeface="KoPub돋움체 Medium" pitchFamily="18" charset="-127"/>
                <a:ea typeface="KoPub돋움체 Medium" pitchFamily="18" charset="-127"/>
              </a:rPr>
              <a:t>5</a:t>
            </a:r>
            <a:r>
              <a:rPr kumimoji="0" lang="ko-KR" altLang="en-US" dirty="0" smtClean="0">
                <a:latin typeface="KoPub돋움체 Medium" pitchFamily="18" charset="-127"/>
                <a:ea typeface="KoPub돋움체 Medium" pitchFamily="18" charset="-127"/>
              </a:rPr>
              <a:t>조 </a:t>
            </a:r>
            <a:r>
              <a:rPr kumimoji="0" lang="en-US" altLang="ko-KR" dirty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kumimoji="0" lang="ko-KR" altLang="en-US" dirty="0" err="1">
                <a:latin typeface="KoPub돋움체 Medium" pitchFamily="18" charset="-127"/>
                <a:ea typeface="KoPub돋움체 Medium" pitchFamily="18" charset="-127"/>
              </a:rPr>
              <a:t>백승준</a:t>
            </a:r>
            <a:r>
              <a:rPr kumimoji="0" lang="ko-KR" altLang="en-US" dirty="0">
                <a:latin typeface="KoPub돋움체 Medium" pitchFamily="18" charset="-127"/>
                <a:ea typeface="KoPub돋움체 Medium" pitchFamily="18" charset="-127"/>
              </a:rPr>
              <a:t> 교수님 지도</a:t>
            </a:r>
            <a:r>
              <a:rPr kumimoji="0" lang="en-US" altLang="ko-KR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</a:p>
          <a:p>
            <a:pPr algn="ctr" eaLnBrk="1" hangingPunct="1"/>
            <a:r>
              <a:rPr kumimoji="0"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권형우</a:t>
            </a:r>
            <a:r>
              <a:rPr kumimoji="0" lang="en-US" altLang="ko-KR" dirty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kumimoji="0" lang="ko-KR" altLang="en-US" dirty="0" err="1">
                <a:latin typeface="KoPub돋움체 Medium" pitchFamily="18" charset="-127"/>
                <a:ea typeface="KoPub돋움체 Medium" pitchFamily="18" charset="-127"/>
              </a:rPr>
              <a:t>박준하</a:t>
            </a:r>
            <a:r>
              <a:rPr kumimoji="0" lang="en-US" altLang="ko-KR" dirty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kumimoji="0" lang="ko-KR" altLang="en-US" dirty="0" err="1">
                <a:latin typeface="KoPub돋움체 Medium" pitchFamily="18" charset="-127"/>
                <a:ea typeface="KoPub돋움체 Medium" pitchFamily="18" charset="-127"/>
              </a:rPr>
              <a:t>이성준</a:t>
            </a:r>
            <a:r>
              <a:rPr kumimoji="0" lang="en-US" altLang="ko-KR" dirty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kumimoji="0" lang="ko-KR" altLang="en-US" dirty="0" err="1" smtClean="0">
                <a:latin typeface="KoPub돋움체 Medium" pitchFamily="18" charset="-127"/>
                <a:ea typeface="KoPub돋움체 Medium" pitchFamily="18" charset="-127"/>
              </a:rPr>
              <a:t>장성섭</a:t>
            </a:r>
            <a:endParaRPr kumimoji="0"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12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2382" y="1257816"/>
            <a:ext cx="3111779" cy="275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5C05C0-078D-4148-B42E-31F451E8CEC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커뮤니티 </a:t>
            </a:r>
            <a:r>
              <a:rPr lang="ko-KR" altLang="en-US" dirty="0" err="1" smtClean="0"/>
              <a:t>심리지수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개인 </a:t>
            </a:r>
            <a:r>
              <a:rPr lang="ko-KR" altLang="en-US" dirty="0" err="1" smtClean="0"/>
              <a:t>심리지수</a:t>
            </a:r>
            <a:r>
              <a:rPr lang="ko-KR" altLang="en-US" dirty="0" smtClean="0"/>
              <a:t>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91333" y="495303"/>
            <a:ext cx="10657858" cy="57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디지털금융학과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기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5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조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주식 시장의 개인 심리를 파악할 수 있는 커뮤니티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심리지수를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만들다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46926" y="5103430"/>
            <a:ext cx="10657858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주식 커뮤니티 속에 숨어있는 개인 심리 분석   </a:t>
            </a:r>
            <a:endParaRPr lang="en-US" altLang="ko-KR" b="1" dirty="0" smtClean="0">
              <a:solidFill>
                <a:srgbClr val="660033"/>
              </a:solidFill>
              <a:latin typeface="KoPub돋움체 Bold" pitchFamily="18" charset="-127"/>
              <a:ea typeface="KoPub돋움체 Bold" pitchFamily="18" charset="-127"/>
              <a:cs typeface="KoPubWorld돋움체 Light" pitchFamily="2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1524" y="1547011"/>
            <a:ext cx="3425271" cy="311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0615" y="1834162"/>
            <a:ext cx="3260888" cy="326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01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5C05C0-078D-4148-B42E-31F451E8CEC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커뮤니티 </a:t>
            </a:r>
            <a:r>
              <a:rPr lang="ko-KR" altLang="en-US" dirty="0" err="1" smtClean="0"/>
              <a:t>심리지수</a:t>
            </a:r>
            <a:r>
              <a:rPr lang="ko-KR" altLang="en-US" dirty="0" smtClean="0"/>
              <a:t> </a:t>
            </a:r>
            <a:r>
              <a:rPr lang="ko-KR" altLang="en-US" dirty="0"/>
              <a:t>개발 및 진행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 방법 및 </a:t>
            </a:r>
            <a:r>
              <a:rPr lang="ko-KR" altLang="en-US" dirty="0" smtClean="0"/>
              <a:t>목적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13" name="순서도: 다른 페이지 연결선 2"/>
          <p:cNvSpPr/>
          <p:nvPr/>
        </p:nvSpPr>
        <p:spPr>
          <a:xfrm rot="16200000">
            <a:off x="1795696" y="1245846"/>
            <a:ext cx="904837" cy="1956435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1921" y="2058991"/>
            <a:ext cx="138639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KoPub돋움체 Bold" pitchFamily="18" charset="-127"/>
                <a:ea typeface="KoPub돋움체 Bold" pitchFamily="18" charset="-127"/>
              </a:rPr>
              <a:t>데이터 수집</a:t>
            </a:r>
            <a:endParaRPr lang="ko-KR" altLang="en-US" sz="1600" dirty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5" name="순서도: 다른 페이지 연결선 17"/>
          <p:cNvSpPr/>
          <p:nvPr/>
        </p:nvSpPr>
        <p:spPr>
          <a:xfrm rot="16200000">
            <a:off x="4260227" y="1254553"/>
            <a:ext cx="904837" cy="1956435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6" name="순서도: 다른 페이지 연결선 18"/>
          <p:cNvSpPr/>
          <p:nvPr/>
        </p:nvSpPr>
        <p:spPr>
          <a:xfrm rot="16200000">
            <a:off x="6763949" y="1250197"/>
            <a:ext cx="904837" cy="1956435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7" name="순서도: 다른 페이지 연결선 19"/>
          <p:cNvSpPr/>
          <p:nvPr/>
        </p:nvSpPr>
        <p:spPr>
          <a:xfrm rot="16200000">
            <a:off x="9267667" y="1245841"/>
            <a:ext cx="904837" cy="1956435"/>
          </a:xfrm>
          <a:prstGeom prst="flowChartOffpage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51463" y="1950724"/>
            <a:ext cx="1756508" cy="6061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KoPub돋움체 Bold" pitchFamily="18" charset="-127"/>
                <a:ea typeface="KoPub돋움체 Bold" pitchFamily="18" charset="-127"/>
              </a:rPr>
              <a:t>자연어 분석 </a:t>
            </a:r>
            <a:r>
              <a:rPr lang="en-US" altLang="ko-KR" sz="1600" dirty="0" smtClean="0">
                <a:latin typeface="KoPub돋움체 Bold" pitchFamily="18" charset="-127"/>
                <a:ea typeface="KoPub돋움체 Bold" pitchFamily="18" charset="-127"/>
              </a:rPr>
              <a:t>Classification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55185" y="1933773"/>
            <a:ext cx="162429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KoPub돋움체 Bold" pitchFamily="18" charset="-127"/>
                <a:ea typeface="KoPub돋움체 Bold" pitchFamily="18" charset="-127"/>
              </a:rPr>
              <a:t>일별 </a:t>
            </a:r>
            <a:r>
              <a:rPr lang="ko-KR" altLang="en-US" sz="1600" dirty="0" err="1" smtClean="0">
                <a:latin typeface="KoPub돋움체 Bold" pitchFamily="18" charset="-127"/>
                <a:ea typeface="KoPub돋움체 Bold" pitchFamily="18" charset="-127"/>
              </a:rPr>
              <a:t>감정인덱스</a:t>
            </a:r>
            <a:endParaRPr lang="en-US" altLang="ko-KR" sz="16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KoPub돋움체 Bold" pitchFamily="18" charset="-127"/>
                <a:ea typeface="KoPub돋움체 Bold" pitchFamily="18" charset="-127"/>
              </a:rPr>
              <a:t>생성</a:t>
            </a:r>
            <a:endParaRPr lang="en-US" altLang="ko-KR" sz="1600" dirty="0" smtClean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45834" y="1884812"/>
            <a:ext cx="175650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KoPub돋움체 Bold" pitchFamily="18" charset="-127"/>
                <a:ea typeface="KoPub돋움체 Bold" pitchFamily="18" charset="-127"/>
              </a:rPr>
              <a:t>주가 상관관계 분석</a:t>
            </a:r>
            <a:endParaRPr lang="en-US" altLang="ko-KR" sz="16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KoPub돋움체 Bold" pitchFamily="18" charset="-127"/>
                <a:ea typeface="KoPub돋움체 Bold" pitchFamily="18" charset="-127"/>
              </a:rPr>
              <a:t>주가 </a:t>
            </a:r>
            <a:r>
              <a:rPr lang="ko-KR" altLang="en-US" sz="1600" dirty="0" err="1" smtClean="0">
                <a:latin typeface="KoPub돋움체 Bold" pitchFamily="18" charset="-127"/>
                <a:ea typeface="KoPub돋움체 Bold" pitchFamily="18" charset="-127"/>
              </a:rPr>
              <a:t>예측모델</a:t>
            </a:r>
            <a:r>
              <a:rPr lang="ko-KR" altLang="en-US" sz="1600" dirty="0" smtClean="0">
                <a:latin typeface="KoPub돋움체 Bold" pitchFamily="18" charset="-127"/>
                <a:ea typeface="KoPub돋움체 Bold" pitchFamily="18" charset="-127"/>
              </a:rPr>
              <a:t> 생성</a:t>
            </a:r>
            <a:endParaRPr lang="en-US" altLang="ko-KR" sz="1600" dirty="0" smtClean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69892" y="592476"/>
            <a:ext cx="9428408" cy="8438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네이버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 </a:t>
            </a:r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종목토론실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 </a:t>
            </a:r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게시글을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 분석하여 일 단위 투자심리지표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(</a:t>
            </a:r>
            <a:r>
              <a:rPr lang="ko-KR" altLang="en-US" b="1" dirty="0" err="1" smtClean="0">
                <a:solidFill>
                  <a:schemeClr val="accent5">
                    <a:lumMod val="50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감정인덱스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) 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생성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07265" y="2950799"/>
            <a:ext cx="2100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종목별 글 수집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- </a:t>
            </a: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삼성전자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신풍제약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 등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수집기간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 </a:t>
            </a:r>
            <a:endParaRPr lang="en-US" altLang="ko-KR" sz="1200" dirty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- 2020.01.01 ~ 10.09</a:t>
            </a:r>
          </a:p>
          <a:p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수집 데이터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DB </a:t>
            </a:r>
            <a:r>
              <a:rPr lang="ko-KR" altLang="en-US" sz="1200" dirty="0">
                <a:latin typeface="KoPub돋움체 Bold" pitchFamily="18" charset="-127"/>
                <a:ea typeface="KoPub돋움체 Bold" pitchFamily="18" charset="-127"/>
              </a:rPr>
              <a:t>저장</a:t>
            </a:r>
            <a:endParaRPr lang="en-US" altLang="ko-KR" sz="1200" dirty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  - </a:t>
            </a:r>
            <a:r>
              <a:rPr lang="en-US" altLang="ko-KR" sz="1200" dirty="0" err="1">
                <a:latin typeface="KoPub돋움체 Bold" pitchFamily="18" charset="-127"/>
                <a:ea typeface="KoPub돋움체 Bold" pitchFamily="18" charset="-127"/>
              </a:rPr>
              <a:t>MariaDB</a:t>
            </a:r>
            <a:r>
              <a:rPr lang="ko-KR" altLang="en-US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endParaRPr lang="en-US" altLang="ko-KR" sz="1200" dirty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9395" y="2952887"/>
            <a:ext cx="22318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자연어처리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BERT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모델 적용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- 2020.1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학기 프로젝트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/>
            </a:r>
            <a:b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</a:b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  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정확도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89%</a:t>
            </a:r>
            <a:endParaRPr lang="en-US" altLang="ko-KR" sz="1200" dirty="0">
              <a:latin typeface="KoPub돋움체 Bold" pitchFamily="18" charset="-127"/>
              <a:ea typeface="KoPub돋움체 Bold" pitchFamily="18" charset="-127"/>
            </a:endParaRPr>
          </a:p>
          <a:p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전이학습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-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네이버 영화평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1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차 학습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-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주식시장에 적합한 추가 학습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-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종목에 부합하는 추가 학습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endParaRPr lang="en-US" altLang="ko-KR" sz="1200" dirty="0">
              <a:latin typeface="KoPub돋움체 Bold" pitchFamily="18" charset="-127"/>
              <a:ea typeface="KoPub돋움체 Bold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Classification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및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DB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저장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34159" y="2942450"/>
            <a:ext cx="2397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일별 </a:t>
            </a: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감정인덱스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 생성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-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개인 감성 지수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-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일별 글 개수</a:t>
            </a:r>
            <a:endParaRPr lang="en-US" altLang="ko-KR" sz="1200" dirty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 -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게시판 데이터 </a:t>
            </a: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노이즈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 제거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96308" y="2936419"/>
            <a:ext cx="23978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주가 상관관계 분석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-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주가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거래량 데이터 수집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 -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상관관계 분석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-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그래프 분석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LSTM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주가 예측 모델 생성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 -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전일의 </a:t>
            </a: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시장정보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 및 감정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  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인덱스로 익일 주가 예측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- </a:t>
            </a: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감정인덱스를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Input 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에 </a:t>
            </a: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추가시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 </a:t>
            </a:r>
            <a:endParaRPr lang="en-US" altLang="ko-KR" sz="1200" dirty="0" smtClean="0"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latin typeface="KoPub돋움체 Bold" pitchFamily="18" charset="-127"/>
                <a:ea typeface="KoPub돋움체 Bold" pitchFamily="18" charset="-127"/>
              </a:rPr>
              <a:t>     </a:t>
            </a: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예측률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1200" dirty="0" err="1" smtClean="0">
                <a:latin typeface="KoPub돋움체 Bold" pitchFamily="18" charset="-127"/>
                <a:ea typeface="KoPub돋움체 Bold" pitchFamily="18" charset="-127"/>
              </a:rPr>
              <a:t>개선정도</a:t>
            </a:r>
            <a:r>
              <a:rPr lang="ko-KR" altLang="en-US" sz="1200" dirty="0" smtClean="0">
                <a:latin typeface="KoPub돋움체 Bold" pitchFamily="18" charset="-127"/>
                <a:ea typeface="KoPub돋움체 Bold" pitchFamily="18" charset="-127"/>
              </a:rPr>
              <a:t> 비교</a:t>
            </a:r>
            <a:endParaRPr lang="en-US" altLang="ko-KR" sz="1200" dirty="0"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97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5C05C0-078D-4148-B42E-31F451E8CEC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커뮤니티 </a:t>
            </a:r>
            <a:r>
              <a:rPr lang="ko-KR" altLang="en-US" dirty="0" err="1" smtClean="0"/>
              <a:t>심리지수</a:t>
            </a:r>
            <a:r>
              <a:rPr lang="ko-KR" altLang="en-US" dirty="0" smtClean="0"/>
              <a:t> </a:t>
            </a:r>
            <a:r>
              <a:rPr lang="ko-KR" altLang="en-US" dirty="0"/>
              <a:t>생성 목적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 방법 및 </a:t>
            </a:r>
            <a:r>
              <a:rPr lang="ko-KR" altLang="en-US" dirty="0" smtClean="0"/>
              <a:t>목적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90870" y="207208"/>
            <a:ext cx="10657858" cy="57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커뮤니티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심리지수를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투자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종목발굴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및 고객 서비스에 활용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  <a:endParaRPr lang="en-US" altLang="ko-KR" sz="2000" b="1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18233" y="2679201"/>
            <a:ext cx="8838934" cy="433358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개인들의 주식 심리 분석에 특화된 언어 모델 생성</a:t>
            </a:r>
            <a:endParaRPr lang="ko-KR" altLang="en-US" sz="2000" b="1" dirty="0">
              <a:solidFill>
                <a:schemeClr val="bg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xmlns="" id="{563F5EE2-C79E-4706-A796-21C7572A7A95}"/>
              </a:ext>
            </a:extLst>
          </p:cNvPr>
          <p:cNvSpPr/>
          <p:nvPr/>
        </p:nvSpPr>
        <p:spPr>
          <a:xfrm>
            <a:off x="3792113" y="3763911"/>
            <a:ext cx="2194568" cy="375781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트레이딩</a:t>
            </a:r>
            <a:r>
              <a:rPr lang="ko-KR" altLang="en-US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 부서</a:t>
            </a:r>
            <a:endParaRPr lang="en-US" altLang="ko-KR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xmlns="" id="{563F5EE2-C79E-4706-A796-21C7572A7A95}"/>
              </a:ext>
            </a:extLst>
          </p:cNvPr>
          <p:cNvSpPr/>
          <p:nvPr/>
        </p:nvSpPr>
        <p:spPr>
          <a:xfrm>
            <a:off x="6687703" y="3763913"/>
            <a:ext cx="2755554" cy="814687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투자활용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(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종목발굴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서비스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/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데이터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/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오픈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API</a:t>
            </a: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xmlns="" id="{563F5EE2-C79E-4706-A796-21C7572A7A95}"/>
              </a:ext>
            </a:extLst>
          </p:cNvPr>
          <p:cNvSpPr/>
          <p:nvPr/>
        </p:nvSpPr>
        <p:spPr>
          <a:xfrm>
            <a:off x="3794202" y="1661631"/>
            <a:ext cx="2194568" cy="375781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개발 부서</a:t>
            </a:r>
            <a:endParaRPr lang="en-US" altLang="ko-KR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xmlns="" id="{563F5EE2-C79E-4706-A796-21C7572A7A95}"/>
              </a:ext>
            </a:extLst>
          </p:cNvPr>
          <p:cNvSpPr/>
          <p:nvPr/>
        </p:nvSpPr>
        <p:spPr>
          <a:xfrm>
            <a:off x="6689792" y="1661631"/>
            <a:ext cx="2753464" cy="375781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지속적인 성능개선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xmlns="" id="{DC7B0BE3-ABB5-43A2-B3E3-8A028B296C9F}"/>
              </a:ext>
            </a:extLst>
          </p:cNvPr>
          <p:cNvSpPr/>
          <p:nvPr/>
        </p:nvSpPr>
        <p:spPr bwMode="ltGray">
          <a:xfrm>
            <a:off x="2519882" y="1273509"/>
            <a:ext cx="1204647" cy="1158959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감정</a:t>
            </a:r>
            <a:endParaRPr lang="en-US" altLang="ko-KR" b="1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인덱스</a:t>
            </a:r>
            <a:endParaRPr lang="en-US" altLang="ko-KR" b="1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생성</a:t>
            </a:r>
            <a:endParaRPr lang="ko-KR" altLang="en-US" b="1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61937" y="5147021"/>
            <a:ext cx="10657858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[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가설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]  “</a:t>
            </a:r>
            <a:r>
              <a:rPr lang="ko-KR" altLang="en-US" b="1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개인심리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개선 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(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소문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)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  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▶   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폭발적 거래량 증가   </a:t>
            </a:r>
            <a:r>
              <a:rPr lang="en-US" altLang="ko-KR" b="1" dirty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▶   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주가 상승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” 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의 </a:t>
            </a:r>
            <a:r>
              <a:rPr lang="ko-KR" altLang="en-US" b="1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선순환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889394" y="2021927"/>
            <a:ext cx="0" cy="64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7784988" y="2024015"/>
            <a:ext cx="0" cy="648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891482" y="3101251"/>
            <a:ext cx="0" cy="64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7787076" y="3103339"/>
            <a:ext cx="0" cy="648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458115" y="5613283"/>
            <a:ext cx="1586754" cy="561334"/>
            <a:chOff x="4876799" y="5601733"/>
            <a:chExt cx="1586754" cy="561334"/>
          </a:xfrm>
        </p:grpSpPr>
        <p:sp>
          <p:nvSpPr>
            <p:cNvPr id="5" name="아래쪽 화살표 4"/>
            <p:cNvSpPr/>
            <p:nvPr/>
          </p:nvSpPr>
          <p:spPr>
            <a:xfrm rot="10800000">
              <a:off x="4876799" y="5601733"/>
              <a:ext cx="349623" cy="361839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066107" y="5609069"/>
              <a:ext cx="139744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b="1" dirty="0" smtClean="0">
                  <a:solidFill>
                    <a:schemeClr val="accent2"/>
                  </a:solidFill>
                  <a:latin typeface="KoPub돋움체 Bold" pitchFamily="18" charset="-127"/>
                  <a:ea typeface="KoPub돋움체 Bold" pitchFamily="18" charset="-127"/>
                </a:rPr>
                <a:t>매수 시그널</a:t>
              </a:r>
              <a:endParaRPr lang="en-US" altLang="ko-KR" sz="2000" b="1" dirty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22" name="Freeform 3">
            <a:extLst>
              <a:ext uri="{FF2B5EF4-FFF2-40B4-BE49-F238E27FC236}">
                <a16:creationId xmlns:a16="http://schemas.microsoft.com/office/drawing/2014/main" xmlns="" id="{563F5EE2-C79E-4706-A796-21C7572A7A95}"/>
              </a:ext>
            </a:extLst>
          </p:cNvPr>
          <p:cNvSpPr/>
          <p:nvPr/>
        </p:nvSpPr>
        <p:spPr>
          <a:xfrm>
            <a:off x="3779076" y="4202817"/>
            <a:ext cx="2194568" cy="375781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고객 서비스</a:t>
            </a:r>
            <a:endParaRPr lang="en-US" altLang="ko-KR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xmlns="" id="{DC7B0BE3-ABB5-43A2-B3E3-8A028B296C9F}"/>
              </a:ext>
            </a:extLst>
          </p:cNvPr>
          <p:cNvSpPr/>
          <p:nvPr/>
        </p:nvSpPr>
        <p:spPr bwMode="ltGray">
          <a:xfrm>
            <a:off x="2519880" y="3623338"/>
            <a:ext cx="1204647" cy="115895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ko-KR" altLang="en-US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활용</a:t>
            </a:r>
            <a:endParaRPr lang="ko-KR" altLang="en-US" b="1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88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11137" y="0"/>
            <a:ext cx="8053080" cy="6859588"/>
            <a:chOff x="1811136" y="0"/>
            <a:chExt cx="8053079" cy="6859588"/>
          </a:xfrm>
        </p:grpSpPr>
        <p:sp>
          <p:nvSpPr>
            <p:cNvPr id="7" name="직사각형 4"/>
            <p:cNvSpPr/>
            <p:nvPr/>
          </p:nvSpPr>
          <p:spPr>
            <a:xfrm>
              <a:off x="2494001" y="0"/>
              <a:ext cx="6766239" cy="685958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384" tIns="53692" rIns="107384" bIns="53692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1048590" name="TextBox 4"/>
            <p:cNvSpPr txBox="1">
              <a:spLocks noChangeArrowheads="1"/>
            </p:cNvSpPr>
            <p:nvPr/>
          </p:nvSpPr>
          <p:spPr bwMode="auto">
            <a:xfrm>
              <a:off x="4995871" y="325847"/>
              <a:ext cx="1683613" cy="8624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7384" tIns="53692" rIns="107384" bIns="53692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r>
                <a:rPr kumimoji="0" lang="en-US" altLang="ko-KR" sz="4900" dirty="0" smtClean="0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#</a:t>
              </a:r>
              <a:r>
                <a:rPr kumimoji="0" lang="ko-KR" altLang="en-US" sz="4900" dirty="0" smtClean="0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구현</a:t>
              </a:r>
              <a:endParaRPr kumimoji="0" lang="ko-KR" altLang="en-US" sz="4900" dirty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cxnSp>
          <p:nvCxnSpPr>
            <p:cNvPr id="3145729" name="직선 연결선 12"/>
            <p:cNvCxnSpPr>
              <a:cxnSpLocks/>
            </p:cNvCxnSpPr>
            <p:nvPr/>
          </p:nvCxnSpPr>
          <p:spPr>
            <a:xfrm>
              <a:off x="5629899" y="317906"/>
              <a:ext cx="36176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xmlns="" id="{91C81F87-3B16-4A2C-87B9-E766F2B834FF}"/>
                </a:ext>
              </a:extLst>
            </p:cNvPr>
            <p:cNvSpPr txBox="1"/>
            <p:nvPr/>
          </p:nvSpPr>
          <p:spPr>
            <a:xfrm>
              <a:off x="2673489" y="1834761"/>
              <a:ext cx="6328375" cy="73866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4. </a:t>
              </a:r>
              <a:r>
                <a:rPr lang="ko-KR" altLang="en-US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데이터 수집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10B5DAF-835E-4E75-8D0F-3858FD93081C}"/>
                </a:ext>
              </a:extLst>
            </p:cNvPr>
            <p:cNvSpPr txBox="1"/>
            <p:nvPr/>
          </p:nvSpPr>
          <p:spPr>
            <a:xfrm>
              <a:off x="1811136" y="2976517"/>
              <a:ext cx="8053079" cy="1354213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5. BERT </a:t>
              </a:r>
              <a:r>
                <a:rPr lang="ko-KR" altLang="en-US" sz="4000" b="1" dirty="0" err="1" smtClean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전이학습</a:t>
              </a:r>
              <a:r>
                <a:rPr lang="ko-KR" altLang="en-US" sz="4000" b="1" dirty="0" smtClean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 </a:t>
              </a:r>
              <a:r>
                <a:rPr lang="ko-KR" altLang="en-US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및 </a:t>
              </a:r>
              <a:endParaRPr lang="en-US" altLang="ko-KR" sz="4000" b="1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endParaRPr>
            </a:p>
            <a:p>
              <a:pPr algn="ctr"/>
              <a:r>
                <a:rPr lang="en-US" altLang="ko-KR" sz="4000" b="1" dirty="0" smtClean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Classification</a:t>
              </a:r>
              <a:endParaRPr lang="ko-KR" altLang="en-US" sz="4000" b="1" dirty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xmlns="" id="{B1C47F15-908C-467E-BBFE-8DDFB77B7B64}"/>
                </a:ext>
              </a:extLst>
            </p:cNvPr>
            <p:cNvSpPr txBox="1"/>
            <p:nvPr/>
          </p:nvSpPr>
          <p:spPr>
            <a:xfrm>
              <a:off x="2668895" y="4712145"/>
              <a:ext cx="6328375" cy="76202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6. </a:t>
              </a:r>
              <a:r>
                <a:rPr lang="ko-KR" altLang="en-US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감정 인덱스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60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대상 커뮤니티 선정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수집   </a:t>
            </a:r>
            <a:r>
              <a:rPr lang="en-US" altLang="ko-KR" dirty="0"/>
              <a:t>#</a:t>
            </a:r>
            <a:r>
              <a:rPr lang="ko-KR" altLang="en-US" dirty="0"/>
              <a:t>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9967" y="586319"/>
            <a:ext cx="106578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국내 주식 커뮤니티 중 가장 참여도 및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게시글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심리데이터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이 많은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네이버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종목토론실을 사용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66" y="1922502"/>
            <a:ext cx="3961227" cy="3783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386" y="1922502"/>
            <a:ext cx="4308299" cy="36447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924" y="3425340"/>
            <a:ext cx="4390460" cy="1446626"/>
          </a:xfrm>
          <a:prstGeom prst="rect">
            <a:avLst/>
          </a:prstGeom>
        </p:spPr>
      </p:pic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69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종목 선정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수집   </a:t>
            </a:r>
            <a:r>
              <a:rPr lang="en-US" altLang="ko-KR" dirty="0"/>
              <a:t>#</a:t>
            </a:r>
            <a:r>
              <a:rPr lang="ko-KR" altLang="en-US" dirty="0"/>
              <a:t>구현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23439" y="654880"/>
            <a:ext cx="106578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아래 가설에 따른 패턴이 나타날 것으로 예상되는 종목으로 선정</a:t>
            </a:r>
            <a:endParaRPr lang="en-US" altLang="ko-KR" sz="2000" b="1" dirty="0" smtClean="0">
              <a:solidFill>
                <a:schemeClr val="tx2"/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“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개인심리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 </a:t>
            </a:r>
            <a:r>
              <a:rPr lang="ko-KR" altLang="en-US" sz="2000" b="1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개선 </a:t>
            </a:r>
            <a:r>
              <a:rPr lang="en-US" altLang="ko-KR" sz="2000" b="1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(</a:t>
            </a:r>
            <a:r>
              <a:rPr lang="ko-KR" altLang="en-US" sz="2000" b="1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소문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)   </a:t>
            </a:r>
            <a:r>
              <a:rPr lang="en-US" altLang="ko-KR" sz="2000" b="1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▶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  </a:t>
            </a:r>
            <a:r>
              <a:rPr lang="ko-KR" altLang="en-US" sz="2000" b="1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폭발적 거래량 증가  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 ▶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   </a:t>
            </a:r>
            <a:r>
              <a:rPr lang="ko-KR" altLang="en-US" sz="2000" b="1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주가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상승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”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 </a:t>
            </a:r>
            <a:endParaRPr lang="en-US" altLang="ko-KR" sz="2000" b="1" dirty="0" smtClean="0">
              <a:solidFill>
                <a:schemeClr val="tx2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xmlns="" id="{563F5EE2-C79E-4706-A796-21C7572A7A95}"/>
              </a:ext>
            </a:extLst>
          </p:cNvPr>
          <p:cNvSpPr/>
          <p:nvPr/>
        </p:nvSpPr>
        <p:spPr>
          <a:xfrm>
            <a:off x="1585193" y="2612866"/>
            <a:ext cx="3104758" cy="456010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solidFill>
            <a:srgbClr val="660033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대상종목</a:t>
            </a:r>
            <a:endParaRPr lang="en-US" altLang="ko-KR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26788" y="3148250"/>
            <a:ext cx="5360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∙ 주식 게시판에 가장 글이 많이 올라오는 종목 선정</a:t>
            </a:r>
            <a:endParaRPr lang="en-US" altLang="ko-KR" sz="1600" kern="0" dirty="0">
              <a:solidFill>
                <a:schemeClr val="tx2"/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kern="0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∙ </a:t>
            </a:r>
            <a:r>
              <a:rPr lang="ko-KR" altLang="en-US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개인이 많이 매수하는 종목</a:t>
            </a:r>
            <a:endParaRPr lang="en-US" altLang="ko-KR" sz="1600" kern="0" dirty="0">
              <a:solidFill>
                <a:schemeClr val="tx2"/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∙ </a:t>
            </a:r>
            <a:r>
              <a:rPr lang="ko-KR" altLang="en-US" sz="1600" kern="0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주가 상승 전에 소문이 먼저 돌았을 것으로 추측되는 종목   </a:t>
            </a:r>
            <a:endParaRPr lang="en-US" altLang="ko-KR" sz="1600" kern="0" dirty="0" smtClean="0">
              <a:solidFill>
                <a:schemeClr val="tx2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5196" y="3332919"/>
            <a:ext cx="3412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삼성전자</a:t>
            </a:r>
            <a:endParaRPr lang="en-US" altLang="ko-KR" sz="1600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신풍제약</a:t>
            </a:r>
            <a:endParaRPr lang="en-US" altLang="ko-KR" sz="16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5323563" y="3332919"/>
            <a:ext cx="426539" cy="1163927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4" name="Freeform 60"/>
          <p:cNvSpPr/>
          <p:nvPr/>
        </p:nvSpPr>
        <p:spPr>
          <a:xfrm>
            <a:off x="6326787" y="2612866"/>
            <a:ext cx="3668984" cy="194691"/>
          </a:xfrm>
          <a:custGeom>
            <a:avLst/>
            <a:gdLst>
              <a:gd name="connsiteX0" fmla="*/ 0 w 1617133"/>
              <a:gd name="connsiteY0" fmla="*/ 118533 h 118533"/>
              <a:gd name="connsiteX1" fmla="*/ 1617133 w 1617133"/>
              <a:gd name="connsiteY1" fmla="*/ 118533 h 118533"/>
              <a:gd name="connsiteX2" fmla="*/ 1397000 w 1617133"/>
              <a:gd name="connsiteY2" fmla="*/ 0 h 11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133" h="118533">
                <a:moveTo>
                  <a:pt x="0" y="118533"/>
                </a:moveTo>
                <a:lnTo>
                  <a:pt x="1617133" y="118533"/>
                </a:lnTo>
                <a:lnTo>
                  <a:pt x="1397000" y="0"/>
                </a:lnTo>
              </a:path>
            </a:pathLst>
          </a:custGeom>
          <a:noFill/>
          <a:ln w="190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 Light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76308" y="2406299"/>
            <a:ext cx="34126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선 정 기 준</a:t>
            </a:r>
            <a:endParaRPr lang="en-US" altLang="ko-KR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9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스크래핑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수집   </a:t>
            </a:r>
            <a:r>
              <a:rPr lang="en-US" altLang="ko-KR" dirty="0"/>
              <a:t>#</a:t>
            </a:r>
            <a:r>
              <a:rPr lang="ko-KR" altLang="en-US" dirty="0"/>
              <a:t>구현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861" y="1020372"/>
            <a:ext cx="4116146" cy="3928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804413" y="289930"/>
            <a:ext cx="46935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1Page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: [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제목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+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본문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+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좋아요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+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작성시각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]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727446" y="281706"/>
            <a:ext cx="60987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X 415,828 </a:t>
            </a:r>
            <a:r>
              <a:rPr lang="en-US" altLang="ko-KR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Page</a:t>
            </a:r>
            <a:r>
              <a:rPr lang="ko-KR" altLang="en-US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 </a:t>
            </a:r>
            <a:r>
              <a:rPr lang="en-US" altLang="ko-KR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: </a:t>
            </a:r>
            <a:r>
              <a:rPr lang="ko-KR" altLang="en-US" sz="28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삼성전자</a:t>
            </a:r>
            <a:r>
              <a:rPr lang="ko-KR" altLang="en-US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r>
              <a:rPr lang="ko-KR" altLang="en-US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년치</a:t>
            </a:r>
            <a:endParaRPr lang="en-US" altLang="ko-KR" sz="28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27446" y="1020370"/>
            <a:ext cx="60987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X 469,022 Page</a:t>
            </a:r>
            <a:r>
              <a:rPr lang="ko-KR" altLang="en-US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 </a:t>
            </a:r>
            <a:r>
              <a:rPr lang="en-US" altLang="ko-KR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: </a:t>
            </a:r>
            <a:r>
              <a:rPr lang="ko-KR" altLang="en-US" sz="28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신풍제약</a:t>
            </a:r>
            <a:r>
              <a:rPr lang="ko-KR" altLang="en-US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r>
              <a:rPr lang="ko-KR" altLang="en-US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년치 </a:t>
            </a:r>
            <a:endParaRPr lang="en-US" altLang="ko-KR" sz="28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7450853" y="4129903"/>
            <a:ext cx="2753080" cy="29182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85905" y="4684346"/>
            <a:ext cx="20851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DB </a:t>
            </a:r>
            <a:r>
              <a:rPr lang="ko-KR" altLang="en-US" sz="28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저장</a:t>
            </a:r>
            <a:endParaRPr lang="en-US" altLang="ko-KR" sz="28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026" name="Picture 2" descr="C:\Users\user\Desktop\# 졸프 PPT\# 이미지\0_5l1YDbdnkWmQwDU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443" y="3314551"/>
            <a:ext cx="2422212" cy="136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# 졸프 PPT\# 이미지\unna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7543" y="3227617"/>
            <a:ext cx="1928396" cy="145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727446" y="1704117"/>
            <a:ext cx="6098723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종목당 </a:t>
            </a:r>
            <a:r>
              <a:rPr lang="en-US" altLang="ko-KR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300</a:t>
            </a:r>
            <a:r>
              <a:rPr lang="ko-KR" altLang="en-US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페이지 책 </a:t>
            </a:r>
            <a:r>
              <a:rPr lang="en-US" altLang="ko-KR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1400</a:t>
            </a:r>
            <a:r>
              <a:rPr lang="ko-KR" altLang="en-US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권 분량 </a:t>
            </a:r>
            <a:r>
              <a:rPr lang="ko-KR" altLang="en-US" sz="25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스크래</a:t>
            </a:r>
            <a:r>
              <a:rPr lang="ko-KR" altLang="en-US" sz="25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핑</a:t>
            </a:r>
            <a:r>
              <a:rPr lang="en-US" altLang="ko-KR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895967" y="4674812"/>
            <a:ext cx="20851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스크래핑</a:t>
            </a:r>
            <a:endParaRPr lang="en-US" altLang="ko-KR" sz="28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24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스크래핑</a:t>
            </a:r>
            <a:r>
              <a:rPr lang="ko-KR" altLang="en-US" dirty="0"/>
              <a:t> </a:t>
            </a:r>
            <a:r>
              <a:rPr lang="ko-KR" altLang="en-US" dirty="0" smtClean="0"/>
              <a:t>데이터 특</a:t>
            </a:r>
            <a:r>
              <a:rPr lang="ko-KR" altLang="en-US" dirty="0"/>
              <a:t>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수집   </a:t>
            </a:r>
            <a:r>
              <a:rPr lang="en-US" altLang="ko-KR" dirty="0"/>
              <a:t>#</a:t>
            </a:r>
            <a:r>
              <a:rPr lang="ko-KR" altLang="en-US" dirty="0"/>
              <a:t>구현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91331" y="314515"/>
            <a:ext cx="10657858" cy="57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인터넷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게시글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특성 상 종목과 상관없는 내용 등의 일부 노이즈 데이터도 존재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.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정제 필요 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”</a:t>
            </a:r>
            <a:endParaRPr lang="en-US" altLang="ko-KR" sz="2000" dirty="0"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671" y="1963572"/>
            <a:ext cx="5735282" cy="3830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4">
            <a:extLst>
              <a:ext uri="{FF2B5EF4-FFF2-40B4-BE49-F238E27FC236}">
                <a16:creationId xmlns:a16="http://schemas.microsoft.com/office/drawing/2014/main" xmlns="" id="{84768F75-019D-470C-AC32-123EC4F4E655}"/>
              </a:ext>
            </a:extLst>
          </p:cNvPr>
          <p:cNvSpPr/>
          <p:nvPr/>
        </p:nvSpPr>
        <p:spPr>
          <a:xfrm>
            <a:off x="6887904" y="1926651"/>
            <a:ext cx="4767250" cy="3867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200"/>
              </a:spcBef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▶ 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주식시장 혹은 해당 종목에 특화된 한글 이해 이슈</a:t>
            </a:r>
            <a:endParaRPr lang="en-US" altLang="ko-KR" sz="1600" b="1" dirty="0" smtClean="0">
              <a:solidFill>
                <a:schemeClr val="accent5">
                  <a:lumMod val="50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  - “</a:t>
            </a:r>
            <a:r>
              <a:rPr lang="ko-KR" alt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머선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12Go?”, “</a:t>
            </a:r>
            <a:r>
              <a:rPr lang="ko-KR" alt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전강후약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”, “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상한가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10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방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“,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     “</a:t>
            </a:r>
            <a:r>
              <a:rPr lang="ko-KR" alt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따상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”, “</a:t>
            </a:r>
            <a:r>
              <a:rPr lang="ko-KR" alt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가즈아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” ……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R" sz="1600" b="1" dirty="0">
              <a:solidFill>
                <a:schemeClr val="accent5">
                  <a:lumMod val="50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200000"/>
              </a:lnSpc>
              <a:spcBef>
                <a:spcPts val="200"/>
              </a:spcBef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▶ 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동일 단어가 종목에 따라 다른 의미를 가지는 이슈</a:t>
            </a:r>
            <a:endParaRPr lang="en-US" altLang="ko-KR" sz="1600" b="1" dirty="0" smtClean="0">
              <a:solidFill>
                <a:schemeClr val="accent5">
                  <a:lumMod val="50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  - </a:t>
            </a:r>
            <a:r>
              <a:rPr lang="ko-KR" alt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진단주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VS </a:t>
            </a:r>
            <a:r>
              <a:rPr lang="ko-KR" alt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치료주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: “3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상 통과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“, “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긴급 승인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“,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                                 “FDA 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허가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  - </a:t>
            </a:r>
            <a:r>
              <a:rPr lang="ko-KR" alt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남북경협주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VS </a:t>
            </a:r>
            <a:r>
              <a:rPr lang="ko-KR" altLang="en-US" sz="1600" b="1" dirty="0" err="1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방산주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: “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미사일 발사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                                        “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김정일 트럼프 만남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＂   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8498" y="942857"/>
            <a:ext cx="10657858" cy="57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인터넷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게시글에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특화된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언어모델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+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주식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게시글에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특화된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언어모델이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필요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”</a:t>
            </a:r>
            <a:endParaRPr lang="en-US" altLang="ko-KR" sz="2000" dirty="0"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54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노이즈</a:t>
            </a:r>
            <a:r>
              <a:rPr lang="ko-KR" altLang="en-US" dirty="0" smtClean="0"/>
              <a:t> 데이터 제거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수집   </a:t>
            </a:r>
            <a:r>
              <a:rPr lang="en-US" altLang="ko-KR" dirty="0"/>
              <a:t>#</a:t>
            </a:r>
            <a:r>
              <a:rPr lang="ko-KR" altLang="en-US" dirty="0"/>
              <a:t>구현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58091" y="4112648"/>
            <a:ext cx="4248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[</a:t>
            </a:r>
            <a:r>
              <a:rPr lang="ko-KR" altLang="en-US" sz="2000" dirty="0" err="1" smtClean="0">
                <a:latin typeface="KoPub돋움체 Bold" pitchFamily="18" charset="-127"/>
                <a:ea typeface="KoPub돋움체 Bold" pitchFamily="18" charset="-127"/>
              </a:rPr>
              <a:t>필터링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]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좋아요 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&gt; 1 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좋아요 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&gt; </a:t>
            </a: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싫어요 </a:t>
            </a:r>
            <a:endParaRPr lang="en-US" altLang="ko-KR" sz="2000" dirty="0"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6281" y="799635"/>
            <a:ext cx="6553201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1360" y="4334611"/>
            <a:ext cx="6523038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이등변 삼각형 8"/>
          <p:cNvSpPr/>
          <p:nvPr/>
        </p:nvSpPr>
        <p:spPr>
          <a:xfrm rot="10800000">
            <a:off x="4605840" y="3306540"/>
            <a:ext cx="6714079" cy="42635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06176" y="1486447"/>
            <a:ext cx="6211229" cy="375799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06176" y="2547896"/>
            <a:ext cx="6211229" cy="375799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3743" y="1388708"/>
            <a:ext cx="4248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인터넷 </a:t>
            </a:r>
            <a:r>
              <a:rPr lang="ko-KR" altLang="en-US" sz="2000" dirty="0" err="1" smtClean="0">
                <a:latin typeface="KoPub돋움체 Bold" pitchFamily="18" charset="-127"/>
                <a:ea typeface="KoPub돋움체 Bold" pitchFamily="18" charset="-127"/>
              </a:rPr>
              <a:t>게시글의</a:t>
            </a: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 특성상 </a:t>
            </a:r>
            <a:endParaRPr lang="en-US" altLang="ko-KR" sz="20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dirty="0" err="1" smtClean="0">
                <a:latin typeface="KoPub돋움체 Bold" pitchFamily="18" charset="-127"/>
                <a:ea typeface="KoPub돋움체 Bold" pitchFamily="18" charset="-127"/>
              </a:rPr>
              <a:t>노이즈</a:t>
            </a:r>
            <a:r>
              <a:rPr lang="en-US" altLang="ko-KR" sz="2000" dirty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주제와 관련 없는 글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) </a:t>
            </a: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제거 필요 </a:t>
            </a:r>
            <a:endParaRPr lang="en-US" altLang="ko-KR" sz="2000" dirty="0"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5337" y="519495"/>
            <a:ext cx="65389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897" y="3962007"/>
            <a:ext cx="65389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4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 </a:t>
            </a:r>
            <a:r>
              <a:rPr lang="en-US" altLang="ko-KR" dirty="0" smtClean="0"/>
              <a:t>Classification </a:t>
            </a:r>
            <a:r>
              <a:rPr lang="ko-KR" altLang="en-US" dirty="0" smtClean="0"/>
              <a:t>샘플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BERT </a:t>
            </a:r>
            <a:r>
              <a:rPr lang="ko-KR" altLang="en-US" dirty="0" err="1" smtClean="0"/>
              <a:t>전이학습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en-US" altLang="ko-KR" dirty="0" err="1" smtClean="0"/>
              <a:t>Classfication</a:t>
            </a:r>
            <a:r>
              <a:rPr lang="en-US" altLang="ko-KR" dirty="0" smtClean="0"/>
              <a:t>   #</a:t>
            </a:r>
            <a:r>
              <a:rPr lang="ko-KR" altLang="en-US" dirty="0"/>
              <a:t>구현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7" name="이등변 삼각형 16"/>
          <p:cNvSpPr/>
          <p:nvPr/>
        </p:nvSpPr>
        <p:spPr>
          <a:xfrm rot="10800000">
            <a:off x="1112357" y="3990914"/>
            <a:ext cx="6714079" cy="42635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6487" y="4547515"/>
            <a:ext cx="83461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[</a:t>
            </a: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예시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]  </a:t>
            </a: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전체 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14</a:t>
            </a: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개의 글 중 긍정적인 글 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6</a:t>
            </a: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개  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자연어 모델로 자동 분류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)</a:t>
            </a:r>
            <a:r>
              <a:rPr lang="ko-KR" altLang="en-US" sz="2000" dirty="0" smtClean="0">
                <a:latin typeface="KoPub돋움체 Bold" pitchFamily="18" charset="-127"/>
                <a:ea typeface="KoPub돋움체 Bold" pitchFamily="18" charset="-127"/>
              </a:rPr>
              <a:t> </a:t>
            </a:r>
            <a:endParaRPr lang="en-US" altLang="ko-KR" sz="20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dirty="0" err="1" smtClean="0">
                <a:latin typeface="KoPub돋움체 Bold" pitchFamily="18" charset="-127"/>
                <a:ea typeface="KoPub돋움체 Bold" pitchFamily="18" charset="-127"/>
              </a:rPr>
              <a:t>긍정비율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2000" dirty="0" err="1" smtClean="0">
                <a:latin typeface="KoPub돋움체 Bold" pitchFamily="18" charset="-127"/>
                <a:ea typeface="KoPub돋움체 Bold" pitchFamily="18" charset="-127"/>
              </a:rPr>
              <a:t>감정인덱스</a:t>
            </a:r>
            <a:r>
              <a:rPr lang="en-US" altLang="ko-KR" sz="2000" dirty="0" smtClean="0">
                <a:latin typeface="KoPub돋움체 Bold" pitchFamily="18" charset="-127"/>
                <a:ea typeface="KoPub돋움체 Bold" pitchFamily="18" charset="-127"/>
              </a:rPr>
              <a:t>)  =  6/14  =  0.428</a:t>
            </a:r>
            <a:endParaRPr lang="en-US" altLang="ko-KR" sz="2000" dirty="0"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499" y="370971"/>
            <a:ext cx="9067800" cy="343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000901" y="2"/>
            <a:ext cx="24564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000" dirty="0" err="1" smtClean="0">
                <a:latin typeface="KoPub돋움체 Light" pitchFamily="18" charset="-127"/>
                <a:ea typeface="KoPub돋움체 Light" pitchFamily="18" charset="-127"/>
              </a:rPr>
              <a:t>신풍제약</a:t>
            </a:r>
            <a:r>
              <a:rPr lang="ko-KR" altLang="en-US" sz="1000" dirty="0" smtClean="0">
                <a:latin typeface="KoPub돋움체 Light" pitchFamily="18" charset="-127"/>
                <a:ea typeface="KoPub돋움체 Light" pitchFamily="18" charset="-127"/>
              </a:rPr>
              <a:t>   </a:t>
            </a:r>
            <a:r>
              <a:rPr lang="en-US" altLang="ko-KR" sz="1000" dirty="0" smtClean="0">
                <a:latin typeface="KoPub돋움체 Light" pitchFamily="18" charset="-127"/>
                <a:ea typeface="KoPub돋움체 Light" pitchFamily="18" charset="-127"/>
              </a:rPr>
              <a:t>2020. 6. 29.   </a:t>
            </a:r>
            <a:r>
              <a:rPr lang="ko-KR" altLang="en-US" sz="1000" dirty="0" smtClean="0">
                <a:latin typeface="KoPub돋움체 Light" pitchFamily="18" charset="-127"/>
                <a:ea typeface="KoPub돋움체 Light" pitchFamily="18" charset="-127"/>
              </a:rPr>
              <a:t>종가 </a:t>
            </a:r>
            <a:r>
              <a:rPr lang="en-US" altLang="ko-KR" sz="1000" dirty="0" smtClean="0">
                <a:latin typeface="KoPub돋움체 Light" pitchFamily="18" charset="-127"/>
                <a:ea typeface="KoPub돋움체 Light" pitchFamily="18" charset="-127"/>
              </a:rPr>
              <a:t>28,700</a:t>
            </a:r>
            <a:endParaRPr lang="en-US" altLang="ko-KR" sz="1000" dirty="0">
              <a:latin typeface="KoPub돋움체 Light" pitchFamily="18" charset="-127"/>
              <a:ea typeface="KoPub돋움체 Light" pitchFamily="18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4832" y="370971"/>
            <a:ext cx="2647062" cy="342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 descr="C:\Users\user\Desktop\# 졸프 PPT\# 이미지\0_6ElaVC0Cf4OndZK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0741" y="3318379"/>
            <a:ext cx="991153" cy="52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91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5C05C0-078D-4148-B42E-31F451E8CECB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ko-KR" altLang="en-US" dirty="0" err="1"/>
              <a:t>심리지수로</a:t>
            </a:r>
            <a:r>
              <a:rPr lang="ko-KR" altLang="en-US" dirty="0"/>
              <a:t> </a:t>
            </a:r>
            <a:r>
              <a:rPr lang="ko-KR" altLang="en-US" dirty="0" err="1"/>
              <a:t>종목발굴</a:t>
            </a:r>
            <a:endParaRPr lang="ko-KR" altLang="en-US" dirty="0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0" y="562595"/>
            <a:ext cx="12190413" cy="1339539"/>
          </a:xfrm>
          <a:prstGeom prst="rect">
            <a:avLst/>
          </a:prstGeom>
          <a:noFill/>
          <a:ln>
            <a:noFill/>
          </a:ln>
        </p:spPr>
        <p:txBody>
          <a:bodyPr wrap="square" lIns="107384" tIns="53692" rIns="107384" bIns="53692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ko-KR" altLang="en-US" sz="4000" dirty="0">
                <a:latin typeface="KoPub돋움체 Bold" pitchFamily="18" charset="-127"/>
                <a:ea typeface="KoPub돋움체 Bold" pitchFamily="18" charset="-127"/>
              </a:rPr>
              <a:t>주식 종목 게시판 데이터 속의 개인 심리를 분석하여 </a:t>
            </a:r>
            <a:endParaRPr kumimoji="0" lang="en-US" altLang="ko-KR" sz="4000" dirty="0">
              <a:latin typeface="KoPub돋움체 Bold" pitchFamily="18" charset="-127"/>
              <a:ea typeface="KoPub돋움체 Bold" pitchFamily="18" charset="-127"/>
            </a:endParaRPr>
          </a:p>
          <a:p>
            <a:pPr algn="ctr" eaLnBrk="1" hangingPunct="1"/>
            <a:r>
              <a:rPr kumimoji="0" lang="ko-KR" altLang="en-US" sz="4000" dirty="0" err="1">
                <a:latin typeface="KoPub돋움체 Bold" pitchFamily="18" charset="-127"/>
                <a:ea typeface="KoPub돋움체 Bold" pitchFamily="18" charset="-127"/>
              </a:rPr>
              <a:t>감정인덱스를</a:t>
            </a:r>
            <a:r>
              <a:rPr kumimoji="0" lang="ko-KR" altLang="en-US" sz="4000" dirty="0">
                <a:latin typeface="KoPub돋움체 Bold" pitchFamily="18" charset="-127"/>
                <a:ea typeface="KoPub돋움체 Bold" pitchFamily="18" charset="-127"/>
              </a:rPr>
              <a:t> 생성하고 </a:t>
            </a:r>
            <a:r>
              <a:rPr kumimoji="0" lang="ko-KR" altLang="en-US" sz="4000" dirty="0" err="1">
                <a:latin typeface="KoPub돋움체 Bold" pitchFamily="18" charset="-127"/>
                <a:ea typeface="KoPub돋움체 Bold" pitchFamily="18" charset="-127"/>
              </a:rPr>
              <a:t>종목발굴에</a:t>
            </a:r>
            <a:r>
              <a:rPr kumimoji="0" lang="ko-KR" altLang="en-US" sz="4000" dirty="0">
                <a:latin typeface="KoPub돋움체 Bold" pitchFamily="18" charset="-127"/>
                <a:ea typeface="KoPub돋움체 Bold" pitchFamily="18" charset="-127"/>
              </a:rPr>
              <a:t> 활용</a:t>
            </a:r>
            <a:endParaRPr kumimoji="0" lang="en-US" altLang="ko-KR" sz="4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191" y="2187689"/>
            <a:ext cx="2710420" cy="265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4925969"/>
            <a:ext cx="12190413" cy="723986"/>
          </a:xfrm>
          <a:prstGeom prst="rect">
            <a:avLst/>
          </a:prstGeom>
          <a:noFill/>
          <a:ln>
            <a:noFill/>
          </a:ln>
        </p:spPr>
        <p:txBody>
          <a:bodyPr wrap="square" lIns="107384" tIns="53692" rIns="107384" bIns="53692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4000" dirty="0">
                <a:latin typeface="KoPub돋움체 Medium" pitchFamily="18" charset="-127"/>
                <a:ea typeface="KoPub돋움체 Medium" pitchFamily="18" charset="-127"/>
              </a:rPr>
              <a:t>“ </a:t>
            </a:r>
            <a:r>
              <a:rPr kumimoji="0" lang="ko-KR" altLang="en-US" sz="4000" dirty="0">
                <a:latin typeface="KoPub돋움체 Medium" pitchFamily="18" charset="-127"/>
                <a:ea typeface="KoPub돋움체 Medium" pitchFamily="18" charset="-127"/>
              </a:rPr>
              <a:t>소문에 사서 뉴스에 팔아라 </a:t>
            </a:r>
            <a:r>
              <a:rPr kumimoji="0" lang="en-US" altLang="ko-KR" sz="4000" dirty="0">
                <a:latin typeface="KoPub돋움체 Medium" pitchFamily="18" charset="-127"/>
                <a:ea typeface="KoPub돋움체 Medium" pitchFamily="18" charset="-127"/>
              </a:rPr>
              <a:t>“</a:t>
            </a:r>
          </a:p>
        </p:txBody>
      </p:sp>
      <p:sp>
        <p:nvSpPr>
          <p:cNvPr id="7" name="이등변 삼각형 6"/>
          <p:cNvSpPr/>
          <p:nvPr/>
        </p:nvSpPr>
        <p:spPr>
          <a:xfrm rot="5400000">
            <a:off x="2911803" y="3369233"/>
            <a:ext cx="2195068" cy="29182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6207050" y="3369233"/>
            <a:ext cx="2195068" cy="29182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312" y="2417612"/>
            <a:ext cx="4037467" cy="21950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1062" y="2187689"/>
            <a:ext cx="2471796" cy="265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774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자연어 모델로 자동 분류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BERT </a:t>
            </a:r>
            <a:r>
              <a:rPr lang="ko-KR" altLang="en-US" dirty="0" err="1" smtClean="0"/>
              <a:t>전이학습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en-US" altLang="ko-KR" dirty="0" err="1" smtClean="0"/>
              <a:t>Classfication</a:t>
            </a:r>
            <a:r>
              <a:rPr lang="en-US" altLang="ko-KR" dirty="0" smtClean="0"/>
              <a:t>   #</a:t>
            </a:r>
            <a:r>
              <a:rPr lang="ko-KR" altLang="en-US" dirty="0"/>
              <a:t>구현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342" y="1108830"/>
            <a:ext cx="4116146" cy="3928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45893" y="378388"/>
            <a:ext cx="46935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1Page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: [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제목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+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본문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+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좋아요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+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작성시각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]</a:t>
            </a: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3195425" y="2715526"/>
            <a:ext cx="5441794" cy="42635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120540" y="878173"/>
            <a:ext cx="281135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1 : </a:t>
            </a:r>
            <a:r>
              <a:rPr lang="ko-KR" altLang="en-US" sz="3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긍정</a:t>
            </a:r>
            <a:endParaRPr lang="en-US" altLang="ko-KR" sz="35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3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0 : </a:t>
            </a:r>
            <a:r>
              <a:rPr lang="ko-KR" altLang="en-US" sz="3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부정</a:t>
            </a:r>
            <a:r>
              <a:rPr lang="en-US" altLang="ko-KR" sz="3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/</a:t>
            </a:r>
            <a:r>
              <a:rPr lang="ko-KR" altLang="en-US" sz="3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중립</a:t>
            </a:r>
            <a:endParaRPr lang="en-US" altLang="ko-KR" sz="35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4" name="Picture 6" descr="C:\Users\user\Desktop\# 졸프 PPT\# 이미지\다운로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7862" y="655387"/>
            <a:ext cx="1887260" cy="10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722" y="3494557"/>
            <a:ext cx="2733141" cy="16398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440" y="3494557"/>
            <a:ext cx="1941625" cy="163988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200007" y="1736407"/>
            <a:ext cx="33973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종목당 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40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만 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Page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 자연어 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분석 후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분류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</a:t>
            </a: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7562928" y="1598114"/>
            <a:ext cx="2658426" cy="29182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1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4484765" y="3475634"/>
            <a:ext cx="3612756" cy="1799293"/>
          </a:xfrm>
          <a:prstGeom prst="rightArrow">
            <a:avLst>
              <a:gd name="adj1" fmla="val 60165"/>
              <a:gd name="adj2" fmla="val 50000"/>
            </a:avLst>
          </a:prstGeom>
          <a:noFill/>
          <a:ln w="25400">
            <a:solidFill>
              <a:srgbClr val="66003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 모델 및 학습 데이터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BERT </a:t>
            </a:r>
            <a:r>
              <a:rPr lang="ko-KR" altLang="en-US" dirty="0" err="1"/>
              <a:t>전이학습</a:t>
            </a:r>
            <a:r>
              <a:rPr lang="ko-KR" altLang="en-US" dirty="0"/>
              <a:t> 및 </a:t>
            </a:r>
            <a:r>
              <a:rPr lang="en-US" altLang="ko-KR" dirty="0" err="1"/>
              <a:t>Classfication</a:t>
            </a:r>
            <a:r>
              <a:rPr lang="en-US" altLang="ko-KR" dirty="0"/>
              <a:t>   #</a:t>
            </a:r>
            <a:r>
              <a:rPr lang="ko-KR" altLang="en-US" dirty="0"/>
              <a:t>구현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9507" y="3548236"/>
            <a:ext cx="2209800" cy="198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255356" y="90341"/>
            <a:ext cx="7315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“BERT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자연어 분류 모델을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전이학습을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통해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defRPr/>
            </a:pP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한글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+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인터넷 구어체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+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주식게시판에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특화 시킴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 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60289" y="3803706"/>
            <a:ext cx="2504202" cy="1163927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주식게시판</a:t>
            </a:r>
            <a:r>
              <a:rPr lang="ko-KR" altLang="en-US" sz="2000" b="1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 특화 </a:t>
            </a:r>
            <a:endParaRPr lang="en-US" altLang="ko-KR" sz="2000" b="1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자연어 분류 모델</a:t>
            </a:r>
            <a:endParaRPr lang="ko-KR" altLang="en-US" sz="2000" b="1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2444040" y="3379576"/>
            <a:ext cx="290945" cy="41563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4685141" y="3379576"/>
            <a:ext cx="206441" cy="41563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6318369" y="3511281"/>
            <a:ext cx="145473" cy="28393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92993" y="2316906"/>
            <a:ext cx="1199911" cy="117910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3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천개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수작업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분류데이터로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주식용어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 학습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56444" y="1843139"/>
            <a:ext cx="1674791" cy="165287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20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만개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의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네이버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영화평 데이터로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인터넷 구어체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 학습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449511" y="1245923"/>
            <a:ext cx="2280012" cy="225009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3.3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억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 단어의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책과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Wiki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데이터로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algn="ctr"/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언어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의 일반적인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특성을 학습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FBC223E-AD12-4E1B-9538-E3F588315377}"/>
              </a:ext>
            </a:extLst>
          </p:cNvPr>
          <p:cNvSpPr txBox="1">
            <a:spLocks/>
          </p:cNvSpPr>
          <p:nvPr/>
        </p:nvSpPr>
        <p:spPr>
          <a:xfrm>
            <a:off x="5053886" y="4025265"/>
            <a:ext cx="2030816" cy="70926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3500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</a:rPr>
              <a:t>전이 학습</a:t>
            </a:r>
            <a:endParaRPr lang="en-US" altLang="ko-KR" sz="3500" dirty="0">
              <a:solidFill>
                <a:srgbClr val="660033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09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전이학습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BERT </a:t>
            </a:r>
            <a:r>
              <a:rPr lang="ko-KR" altLang="en-US" dirty="0" err="1"/>
              <a:t>전이학습</a:t>
            </a:r>
            <a:r>
              <a:rPr lang="ko-KR" altLang="en-US" dirty="0"/>
              <a:t> 및 </a:t>
            </a:r>
            <a:r>
              <a:rPr lang="en-US" altLang="ko-KR" dirty="0" err="1"/>
              <a:t>Classfication</a:t>
            </a:r>
            <a:r>
              <a:rPr lang="en-US" altLang="ko-KR" dirty="0"/>
              <a:t>   #</a:t>
            </a:r>
            <a:r>
              <a:rPr lang="ko-KR" altLang="en-US" dirty="0"/>
              <a:t>구현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564" y="1064234"/>
            <a:ext cx="6935253" cy="37887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94188" y="5149873"/>
            <a:ext cx="8740139" cy="4676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 latinLnBrk="0">
              <a:defRPr sz="2000" b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ko-KR" altLang="en-US" sz="2400" dirty="0" smtClean="0"/>
              <a:t>“</a:t>
            </a:r>
            <a:r>
              <a:rPr lang="ko-KR" altLang="en-US" sz="2400" dirty="0" err="1" smtClean="0"/>
              <a:t>전이학습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거인의 </a:t>
            </a:r>
            <a:r>
              <a:rPr lang="ko-KR" altLang="en-US" sz="2400" dirty="0"/>
              <a:t>어깨 위에 올라선 사람은 거인보다 더 멀리 본다</a:t>
            </a:r>
            <a:r>
              <a:rPr lang="en-US" altLang="ko-KR" sz="2400" dirty="0"/>
              <a:t>.”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430832" y="1125331"/>
            <a:ext cx="4327402" cy="2407685"/>
            <a:chOff x="3430831" y="1125329"/>
            <a:chExt cx="4327401" cy="2407685"/>
          </a:xfrm>
        </p:grpSpPr>
        <p:pic>
          <p:nvPicPr>
            <p:cNvPr id="17" name="Picture 6" descr="C:\Users\user\Desktop\# 졸프 PPT\# 이미지\다운로드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533" y="3177769"/>
              <a:ext cx="620192" cy="35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user\Desktop\# 졸프 PPT\# 이미지\다운로드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766" y="2958584"/>
              <a:ext cx="620192" cy="35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C:\Users\user\Google 드라이브\# 2020 1학기\#자연어처리_프로젝트_중간\# old\3317175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3434" y="1286192"/>
              <a:ext cx="294798" cy="392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user\Google 드라이브\# 2020 1학기\#자연어처리_프로젝트_중간\# old\3336013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831" y="1544608"/>
              <a:ext cx="294798" cy="392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C:\Users\user\Google 드라이브\# 2020 1학기\#자연어처리_프로젝트_중간\# old\3302623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376" y="1695593"/>
              <a:ext cx="294798" cy="384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" descr="C:\Users\user\Google 드라이브\# 2020 1학기\#자연어처리_프로젝트_중간\# old\3347970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8805" y="1125329"/>
              <a:ext cx="294798" cy="394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033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BERT </a:t>
            </a:r>
            <a:r>
              <a:rPr lang="ko-KR" altLang="en-US" dirty="0" smtClean="0"/>
              <a:t>자연어 처리 모델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BERT </a:t>
            </a:r>
            <a:r>
              <a:rPr lang="ko-KR" altLang="en-US" dirty="0" err="1" smtClean="0"/>
              <a:t>전이학</a:t>
            </a:r>
            <a:r>
              <a:rPr lang="ko-KR" altLang="en-US" dirty="0" err="1"/>
              <a:t>습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en-US" altLang="ko-KR" dirty="0" err="1" smtClean="0"/>
              <a:t>Classfication</a:t>
            </a:r>
            <a:r>
              <a:rPr lang="en-US" altLang="ko-KR" dirty="0" smtClean="0"/>
              <a:t>   #</a:t>
            </a:r>
            <a:r>
              <a:rPr lang="ko-KR" altLang="en-US" dirty="0"/>
              <a:t>구현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939183" y="256802"/>
            <a:ext cx="6900334" cy="467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BERT </a:t>
            </a:r>
            <a:r>
              <a:rPr lang="ko-KR" altLang="en-US" sz="24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모델 </a:t>
            </a:r>
            <a:r>
              <a:rPr lang="en-US" altLang="ko-KR" sz="24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– </a:t>
            </a:r>
            <a:r>
              <a:rPr lang="ko-KR" altLang="en-US" sz="24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자연어 처리에서 인간을 앞서기 시작</a:t>
            </a:r>
            <a:endParaRPr lang="en-US" altLang="ko-KR" sz="24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53980" y="5233195"/>
            <a:ext cx="69003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한글 자연어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경진대회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KorQuaD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</a:p>
          <a:p>
            <a:pPr algn="ctr" latinLnBrk="0">
              <a:defRPr/>
            </a:pP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BERT 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기반 모델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이 가장 많이 사용되고 있고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인간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을 앞서고 있다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1385" y="856964"/>
            <a:ext cx="3005560" cy="415435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273837" y="2073383"/>
            <a:ext cx="1983107" cy="22597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73837" y="2388648"/>
            <a:ext cx="1983107" cy="437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73837" y="2934141"/>
            <a:ext cx="1983107" cy="35770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73837" y="3377485"/>
            <a:ext cx="1983107" cy="4546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73837" y="4485849"/>
            <a:ext cx="1983107" cy="4546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5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BERT </a:t>
            </a:r>
            <a:r>
              <a:rPr lang="ko-KR" altLang="en-US" dirty="0" smtClean="0"/>
              <a:t>자연어 처리 모델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BERT </a:t>
            </a:r>
            <a:r>
              <a:rPr lang="ko-KR" altLang="en-US" dirty="0" err="1" smtClean="0"/>
              <a:t>전이학</a:t>
            </a:r>
            <a:r>
              <a:rPr lang="ko-KR" altLang="en-US" dirty="0" err="1"/>
              <a:t>습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en-US" altLang="ko-KR" dirty="0" err="1" smtClean="0"/>
              <a:t>Classfication</a:t>
            </a:r>
            <a:r>
              <a:rPr lang="en-US" altLang="ko-KR" dirty="0" smtClean="0"/>
              <a:t>   #</a:t>
            </a:r>
            <a:r>
              <a:rPr lang="ko-KR" altLang="en-US" dirty="0"/>
              <a:t>구현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652010" y="645400"/>
            <a:ext cx="4801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본 프로젝트에 사용한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BERT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모델 성능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253899" y="3461435"/>
            <a:ext cx="274320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500" dirty="0" err="1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SKT</a:t>
            </a:r>
            <a:r>
              <a:rPr lang="en-US" altLang="ko-KR" sz="1500" dirty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  : </a:t>
            </a:r>
            <a:r>
              <a:rPr lang="en-US" altLang="ko-KR" sz="1500" dirty="0" err="1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Kobert</a:t>
            </a:r>
            <a:endParaRPr lang="en-US" altLang="ko-KR" sz="1500" dirty="0" smtClean="0">
              <a:solidFill>
                <a:srgbClr val="660033"/>
              </a:solidFill>
              <a:latin typeface="KoPub돋움체 Light" pitchFamily="18" charset="-127"/>
              <a:ea typeface="KoPub돋움체 Light" pitchFamily="18" charset="-127"/>
              <a:cs typeface="KoPubWorld돋움체 Light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dirty="0" err="1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ETRI</a:t>
            </a:r>
            <a:r>
              <a:rPr lang="en-US" altLang="ko-KR" sz="1500" dirty="0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 </a:t>
            </a:r>
            <a:r>
              <a:rPr lang="en-US" altLang="ko-KR" sz="1500" dirty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: </a:t>
            </a:r>
            <a:r>
              <a:rPr lang="en-US" altLang="ko-KR" sz="1500" dirty="0" err="1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KorBert</a:t>
            </a:r>
            <a:r>
              <a:rPr lang="en-US" altLang="ko-KR" sz="1500" dirty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449" y="1322857"/>
            <a:ext cx="5966355" cy="451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6283" y="1209302"/>
            <a:ext cx="2238428" cy="195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187" y="1875177"/>
            <a:ext cx="5962650" cy="33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7389190" y="645400"/>
            <a:ext cx="4472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한글 전용으로 개발된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BERT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모델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6330" y="2530101"/>
            <a:ext cx="669259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BERT-Base Multilingual (</a:t>
            </a:r>
            <a:r>
              <a:rPr lang="ko-KR" altLang="en-US" sz="1500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구글</a:t>
            </a:r>
            <a:r>
              <a:rPr lang="ko-KR" altLang="en-US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기본 다국어 모델</a:t>
            </a:r>
            <a:r>
              <a:rPr lang="en-US" altLang="ko-KR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. </a:t>
            </a:r>
            <a:r>
              <a:rPr lang="en-US" altLang="ko-KR" sz="1500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110M</a:t>
            </a:r>
            <a:r>
              <a:rPr lang="en-US" altLang="ko-KR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) </a:t>
            </a:r>
            <a:r>
              <a:rPr lang="ko-KR" altLang="en-US" sz="1500" dirty="0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모델만 사용하였으나 </a:t>
            </a:r>
            <a:r>
              <a:rPr lang="ko-KR" altLang="en-US" sz="1500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하이퍼</a:t>
            </a:r>
            <a:r>
              <a:rPr lang="ko-KR" altLang="en-US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</a:t>
            </a:r>
            <a:r>
              <a:rPr lang="ko-KR" altLang="en-US" sz="1500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파라미터</a:t>
            </a:r>
            <a:r>
              <a:rPr lang="ko-KR" altLang="en-US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튜닝</a:t>
            </a:r>
            <a:r>
              <a:rPr lang="ko-KR" altLang="en-US" sz="1500" dirty="0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을 통하여  </a:t>
            </a:r>
            <a:r>
              <a:rPr lang="en-US" altLang="ko-KR" sz="1500" dirty="0" err="1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NSMC</a:t>
            </a:r>
            <a:r>
              <a:rPr lang="en-US" altLang="ko-KR" sz="1500" dirty="0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 </a:t>
            </a:r>
            <a:r>
              <a:rPr lang="ko-KR" altLang="en-US" sz="1500" dirty="0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성능 기준 </a:t>
            </a:r>
            <a:r>
              <a:rPr lang="en-US" altLang="ko-KR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89% Score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 </a:t>
            </a:r>
            <a:r>
              <a:rPr lang="en-US" altLang="ko-KR" sz="1500" dirty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(2020.1</a:t>
            </a:r>
            <a:r>
              <a:rPr lang="ko-KR" altLang="en-US" sz="1500" dirty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학기 </a:t>
            </a:r>
            <a:r>
              <a:rPr lang="ko-KR" altLang="en-US" sz="1500" dirty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자연어 처리 과목 프로젝트 </a:t>
            </a:r>
            <a:r>
              <a:rPr lang="ko-KR" altLang="en-US" sz="1500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리더보드</a:t>
            </a:r>
            <a:r>
              <a:rPr lang="ko-KR" altLang="en-US" sz="1500" dirty="0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 기준</a:t>
            </a:r>
            <a:r>
              <a:rPr lang="en-US" altLang="ko-KR" sz="1500" dirty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)</a:t>
            </a:r>
            <a:r>
              <a:rPr lang="ko-KR" altLang="en-US" sz="1500" dirty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 </a:t>
            </a:r>
            <a:endParaRPr lang="en-US" altLang="ko-KR" sz="1500" dirty="0" smtClean="0">
              <a:solidFill>
                <a:srgbClr val="660033"/>
              </a:solidFill>
              <a:latin typeface="KoPub돋움체 Light" pitchFamily="18" charset="-127"/>
              <a:ea typeface="KoPub돋움체 Light" pitchFamily="18" charset="-127"/>
              <a:cs typeface="KoPubWorld돋움체 Light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1500" dirty="0">
              <a:solidFill>
                <a:srgbClr val="660033"/>
              </a:solidFill>
              <a:latin typeface="KoPub돋움체 Light" pitchFamily="18" charset="-127"/>
              <a:ea typeface="KoPub돋움체 Light" pitchFamily="18" charset="-127"/>
              <a:cs typeface="KoPubWorld돋움체 Light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500" dirty="0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한글 전용으로 </a:t>
            </a:r>
            <a:r>
              <a:rPr lang="en-US" altLang="ko-KR" sz="1500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SKT</a:t>
            </a:r>
            <a:r>
              <a:rPr lang="ko-KR" altLang="en-US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에서 개발되고 학습된 모델</a:t>
            </a:r>
            <a:r>
              <a:rPr lang="en-US" altLang="ko-KR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(</a:t>
            </a:r>
            <a:r>
              <a:rPr lang="en-US" altLang="ko-KR" sz="1500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351M</a:t>
            </a:r>
            <a:r>
              <a:rPr lang="en-US" altLang="ko-KR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) </a:t>
            </a:r>
            <a:r>
              <a:rPr lang="ko-KR" altLang="en-US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과</a:t>
            </a:r>
            <a:endParaRPr lang="en-US" altLang="ko-KR" sz="1500" dirty="0" smtClean="0">
              <a:solidFill>
                <a:srgbClr val="660033"/>
              </a:solidFill>
              <a:latin typeface="KoPub돋움체 Bold" pitchFamily="18" charset="-127"/>
              <a:ea typeface="KoPub돋움체 Bold" pitchFamily="18" charset="-127"/>
              <a:cs typeface="KoPubWorld돋움체 Light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유</a:t>
            </a:r>
            <a:r>
              <a:rPr lang="ko-KR" altLang="en-US" sz="1500" dirty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사</a:t>
            </a:r>
            <a:r>
              <a:rPr lang="ko-KR" altLang="en-US" sz="1500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한 성능</a:t>
            </a:r>
            <a:r>
              <a:rPr lang="ko-KR" altLang="en-US" sz="1500" dirty="0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  <a:cs typeface="KoPubWorld돋움체 Light" pitchFamily="2" charset="-127"/>
              </a:rPr>
              <a:t>을 달성 함</a:t>
            </a:r>
            <a:endParaRPr lang="en-US" altLang="ko-KR" sz="1500" dirty="0" smtClean="0">
              <a:solidFill>
                <a:srgbClr val="660033"/>
              </a:solidFill>
              <a:latin typeface="KoPub돋움체 Light" pitchFamily="18" charset="-127"/>
              <a:ea typeface="KoPub돋움체 Light" pitchFamily="18" charset="-127"/>
              <a:cs typeface="KoPubWorld돋움체 Light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94684" y="1531897"/>
            <a:ext cx="480326" cy="2259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211430" y="1985297"/>
            <a:ext cx="480326" cy="2259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61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정확도 개선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 BERT </a:t>
            </a:r>
            <a:r>
              <a:rPr lang="ko-KR" altLang="en-US" dirty="0" err="1" smtClean="0"/>
              <a:t>전이학</a:t>
            </a:r>
            <a:r>
              <a:rPr lang="ko-KR" altLang="en-US" dirty="0" err="1"/>
              <a:t>습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en-US" altLang="ko-KR" dirty="0" err="1" smtClean="0"/>
              <a:t>Classfication</a:t>
            </a:r>
            <a:r>
              <a:rPr lang="en-US" altLang="ko-KR" dirty="0" smtClean="0"/>
              <a:t>   #</a:t>
            </a:r>
            <a:r>
              <a:rPr lang="ko-KR" altLang="en-US" dirty="0"/>
              <a:t>구현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246753" y="289158"/>
            <a:ext cx="6900334" cy="467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모델 분류 정확도 개선 아이디어 </a:t>
            </a:r>
            <a:endParaRPr lang="en-US" altLang="ko-KR" sz="24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97049" y="1529049"/>
            <a:ext cx="53600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한글 </a:t>
            </a:r>
            <a:r>
              <a:rPr lang="ko-KR" altLang="en-US" sz="1600" kern="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전용 </a:t>
            </a:r>
            <a:r>
              <a:rPr lang="ko-KR" altLang="en-US" sz="1600" kern="0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버트</a:t>
            </a:r>
            <a:r>
              <a:rPr lang="en-US" altLang="ko-KR" sz="1600" kern="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1600" kern="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또는 </a:t>
            </a:r>
            <a:r>
              <a:rPr lang="en-US" altLang="ko-KR" sz="1600" kern="0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XLNet</a:t>
            </a:r>
            <a:r>
              <a:rPr lang="en-US" altLang="ko-KR" sz="1600" kern="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1600" kern="0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등 최신 모델 기반으로 </a:t>
            </a:r>
            <a:r>
              <a:rPr lang="ko-KR" altLang="en-US" sz="1600" kern="0" dirty="0" err="1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전이학습</a:t>
            </a:r>
            <a:r>
              <a:rPr lang="ko-KR" altLang="en-US" sz="1600" kern="0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 시켜 사용시 정확도</a:t>
            </a:r>
            <a:r>
              <a:rPr lang="ko-KR" altLang="en-US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가</a:t>
            </a:r>
            <a:r>
              <a:rPr lang="ko-KR" altLang="en-US" sz="1600" kern="0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 </a:t>
            </a:r>
            <a:r>
              <a:rPr lang="ko-KR" altLang="en-US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개선될 것으로 예상 됨 </a:t>
            </a:r>
            <a:endParaRPr lang="en-US" altLang="ko-KR" sz="1600" kern="0" dirty="0" smtClean="0">
              <a:solidFill>
                <a:schemeClr val="tx2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7" name="갈매기형 수장 16"/>
          <p:cNvSpPr/>
          <p:nvPr/>
        </p:nvSpPr>
        <p:spPr>
          <a:xfrm>
            <a:off x="2834213" y="4487794"/>
            <a:ext cx="426539" cy="1163927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7049" y="3109832"/>
            <a:ext cx="53600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 err="1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종목토론실</a:t>
            </a:r>
            <a:r>
              <a:rPr lang="ko-KR" altLang="en-US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 글에 대하여 </a:t>
            </a:r>
            <a:r>
              <a:rPr lang="ko-KR" altLang="en-US" sz="1600" kern="0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더많은</a:t>
            </a:r>
            <a:r>
              <a:rPr lang="ko-KR" altLang="en-US" sz="1600" kern="0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수작업 분류 데이터</a:t>
            </a:r>
            <a:r>
              <a:rPr lang="ko-KR" altLang="en-US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를 만들어 학습시키면 </a:t>
            </a:r>
            <a:r>
              <a:rPr lang="ko-KR" altLang="en-US" sz="1600" kern="0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정확</a:t>
            </a:r>
            <a:r>
              <a:rPr lang="ko-KR" altLang="en-US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도</a:t>
            </a:r>
            <a:r>
              <a:rPr lang="ko-KR" altLang="en-US" sz="1600" kern="0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 </a:t>
            </a:r>
            <a:r>
              <a:rPr lang="ko-KR" altLang="en-US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개선이 </a:t>
            </a:r>
            <a:r>
              <a:rPr lang="ko-KR" altLang="en-US" sz="1600" kern="0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가능 </a:t>
            </a:r>
            <a:endParaRPr lang="en-US" altLang="ko-KR" sz="1600" kern="0" dirty="0" smtClean="0">
              <a:solidFill>
                <a:schemeClr val="tx2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2834213" y="1362587"/>
            <a:ext cx="426539" cy="1163927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2834213" y="2925190"/>
            <a:ext cx="426539" cy="1163927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7049" y="4672436"/>
            <a:ext cx="53600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종목별로 </a:t>
            </a:r>
            <a:r>
              <a:rPr lang="ko-KR" altLang="en-US" sz="1600" kern="0" dirty="0" err="1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긍정부정</a:t>
            </a:r>
            <a:r>
              <a:rPr lang="ko-KR" altLang="en-US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 판단 기준이 다르므로 </a:t>
            </a:r>
            <a:r>
              <a:rPr lang="ko-KR" altLang="en-US" sz="1600" kern="0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종목별로 모델을 나누어 </a:t>
            </a:r>
            <a:r>
              <a:rPr lang="ko-KR" altLang="en-US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학습시키면 </a:t>
            </a:r>
            <a:r>
              <a:rPr lang="ko-KR" altLang="en-US" sz="1600" kern="0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정확</a:t>
            </a:r>
            <a:r>
              <a:rPr lang="ko-KR" altLang="en-US" sz="1600" kern="0" dirty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도</a:t>
            </a:r>
            <a:r>
              <a:rPr lang="ko-KR" altLang="en-US" sz="1600" kern="0" dirty="0" smtClean="0">
                <a:solidFill>
                  <a:schemeClr val="tx2"/>
                </a:solidFill>
                <a:latin typeface="KoPub돋움체 Light" pitchFamily="18" charset="-127"/>
                <a:ea typeface="KoPub돋움체 Light" pitchFamily="18" charset="-127"/>
              </a:rPr>
              <a:t> 개선 가능</a:t>
            </a:r>
            <a:endParaRPr lang="en-US" altLang="ko-KR" sz="1600" kern="0" dirty="0" smtClean="0">
              <a:solidFill>
                <a:schemeClr val="tx2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6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감정 인덱스 생성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감정 인덱스 생성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9" name="사각형: 둥근 모서리 16">
            <a:extLst>
              <a:ext uri="{FF2B5EF4-FFF2-40B4-BE49-F238E27FC236}">
                <a16:creationId xmlns:a16="http://schemas.microsoft.com/office/drawing/2014/main" xmlns="" id="{3F45A92A-5A0A-4F25-8048-E2C54A8655EB}"/>
              </a:ext>
            </a:extLst>
          </p:cNvPr>
          <p:cNvSpPr/>
          <p:nvPr/>
        </p:nvSpPr>
        <p:spPr>
          <a:xfrm>
            <a:off x="967981" y="1178768"/>
            <a:ext cx="10153946" cy="4560102"/>
          </a:xfrm>
          <a:prstGeom prst="roundRect">
            <a:avLst>
              <a:gd name="adj" fmla="val 5462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3FBC223E-AD12-4E1B-9538-E3F588315377}"/>
              </a:ext>
            </a:extLst>
          </p:cNvPr>
          <p:cNvSpPr txBox="1">
            <a:spLocks/>
          </p:cNvSpPr>
          <p:nvPr/>
        </p:nvSpPr>
        <p:spPr>
          <a:xfrm>
            <a:off x="8645029" y="3177400"/>
            <a:ext cx="1911067" cy="40943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500" b="1" dirty="0" err="1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</a:rPr>
              <a:t>감정인덱스</a:t>
            </a:r>
            <a:r>
              <a:rPr lang="en-US" sz="25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2500" dirty="0">
              <a:solidFill>
                <a:schemeClr val="tx2">
                  <a:lumMod val="60000"/>
                  <a:lumOff val="4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85327" y="4076573"/>
            <a:ext cx="2158887" cy="1564555"/>
            <a:chOff x="1413354" y="3953528"/>
            <a:chExt cx="2158886" cy="1564555"/>
          </a:xfrm>
        </p:grpSpPr>
        <p:pic>
          <p:nvPicPr>
            <p:cNvPr id="17" name="그래픽 46" descr="자녀">
              <a:extLst>
                <a:ext uri="{FF2B5EF4-FFF2-40B4-BE49-F238E27FC236}">
                  <a16:creationId xmlns:a16="http://schemas.microsoft.com/office/drawing/2014/main" xmlns="" id="{C8DD9D64-5521-428D-A087-7775943B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08025" y="4347629"/>
              <a:ext cx="974371" cy="756000"/>
            </a:xfrm>
            <a:prstGeom prst="rect">
              <a:avLst/>
            </a:prstGeom>
          </p:spPr>
        </p:pic>
        <p:pic>
          <p:nvPicPr>
            <p:cNvPr id="18" name="그래픽 47" descr="자녀">
              <a:extLst>
                <a:ext uri="{FF2B5EF4-FFF2-40B4-BE49-F238E27FC236}">
                  <a16:creationId xmlns:a16="http://schemas.microsoft.com/office/drawing/2014/main" xmlns="" id="{1EDBD86F-A94B-45B2-B819-A06E93688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6990" y="4347629"/>
              <a:ext cx="974372" cy="756000"/>
            </a:xfrm>
            <a:prstGeom prst="rect">
              <a:avLst/>
            </a:prstGeom>
          </p:spPr>
        </p:pic>
        <p:pic>
          <p:nvPicPr>
            <p:cNvPr id="19" name="그래픽 48" descr="자녀">
              <a:extLst>
                <a:ext uri="{FF2B5EF4-FFF2-40B4-BE49-F238E27FC236}">
                  <a16:creationId xmlns:a16="http://schemas.microsoft.com/office/drawing/2014/main" xmlns="" id="{1D2198C2-F166-428C-90DD-FB582A310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91579" y="4762083"/>
              <a:ext cx="974372" cy="7560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3354" y="3953528"/>
              <a:ext cx="1271872" cy="4428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2602" y="3953528"/>
              <a:ext cx="889638" cy="44280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591331" y="315469"/>
            <a:ext cx="1065785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개인의 심리를 파악할 수 있는 일 별 </a:t>
            </a:r>
            <a:r>
              <a:rPr lang="ko-KR" altLang="en-US" sz="25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감정인덱스</a:t>
            </a:r>
            <a:r>
              <a:rPr lang="ko-KR" altLang="en-US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생성</a:t>
            </a:r>
            <a:r>
              <a:rPr lang="en-US" altLang="ko-KR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5876" y="4103448"/>
            <a:ext cx="2160001" cy="151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 descr="C:\Users\user\Desktop\# 졸프 PPT\# 이미지\다운로드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4836" y="1440306"/>
            <a:ext cx="2160001" cy="12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xmlns="" id="{3FBC223E-AD12-4E1B-9538-E3F588315377}"/>
              </a:ext>
            </a:extLst>
          </p:cNvPr>
          <p:cNvSpPr txBox="1">
            <a:spLocks/>
          </p:cNvSpPr>
          <p:nvPr/>
        </p:nvSpPr>
        <p:spPr>
          <a:xfrm>
            <a:off x="4793934" y="3177400"/>
            <a:ext cx="2734891" cy="40943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500" b="1" dirty="0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</a:rPr>
              <a:t>자연어 처리 모델</a:t>
            </a:r>
            <a:r>
              <a:rPr lang="en-US" sz="25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2500" dirty="0">
              <a:solidFill>
                <a:schemeClr val="tx2">
                  <a:lumMod val="60000"/>
                  <a:lumOff val="4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갈매기형 수장 34"/>
          <p:cNvSpPr/>
          <p:nvPr/>
        </p:nvSpPr>
        <p:spPr>
          <a:xfrm>
            <a:off x="7689841" y="2800156"/>
            <a:ext cx="426539" cy="1163927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4206945" y="2800156"/>
            <a:ext cx="426539" cy="1163927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pic>
        <p:nvPicPr>
          <p:cNvPr id="25" name="Picture 2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4836" y="4102848"/>
            <a:ext cx="2160001" cy="1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 descr="C:\Users\user\Desktop\# 졸프 PPT\# 이미지\0_5l1YDbdnkWmQwDU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9760" y="1506260"/>
            <a:ext cx="1965044" cy="110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5876" y="1302926"/>
            <a:ext cx="2160001" cy="1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" descr="C:\Users\user\Desktop\# 졸프 PPT\# 이미지\unnamed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2269" y="1905279"/>
            <a:ext cx="1209587" cy="90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xmlns="" id="{3FBC223E-AD12-4E1B-9538-E3F588315377}"/>
              </a:ext>
            </a:extLst>
          </p:cNvPr>
          <p:cNvSpPr txBox="1">
            <a:spLocks/>
          </p:cNvSpPr>
          <p:nvPr/>
        </p:nvSpPr>
        <p:spPr>
          <a:xfrm>
            <a:off x="1030824" y="3177400"/>
            <a:ext cx="2867890" cy="40943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500" b="1" dirty="0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</a:rPr>
              <a:t>커뮤니티 </a:t>
            </a:r>
            <a:r>
              <a:rPr lang="ko-KR" altLang="en-US" sz="2500" b="1" dirty="0" err="1" smtClean="0">
                <a:solidFill>
                  <a:srgbClr val="660033"/>
                </a:solidFill>
                <a:latin typeface="KoPub돋움체 Light" pitchFamily="18" charset="-127"/>
                <a:ea typeface="KoPub돋움체 Light" pitchFamily="18" charset="-127"/>
              </a:rPr>
              <a:t>스크래핑</a:t>
            </a:r>
            <a:r>
              <a:rPr lang="en-US" sz="25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2500" dirty="0">
              <a:solidFill>
                <a:schemeClr val="tx2">
                  <a:lumMod val="60000"/>
                  <a:lumOff val="4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50" name="Picture 2" descr="C:\Users\user\Desktop\# 졸프 PPT\# 이미지\0_6ElaVC0Cf4OndZKi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1381" y="5127575"/>
            <a:ext cx="991153" cy="52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# 졸프 PPT\# 이미지\Excel-Logo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1353" y="5180266"/>
            <a:ext cx="454525" cy="39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9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감정 인덱스 생성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감정 인덱스 생성</a:t>
            </a: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627225" y="6375795"/>
            <a:ext cx="521969" cy="365210"/>
          </a:xfrm>
        </p:spPr>
        <p:txBody>
          <a:bodyPr/>
          <a:lstStyle/>
          <a:p>
            <a:fld id="{C45C05C0-078D-4148-B42E-31F451E8CEC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2" name="갈매기형 수장 31"/>
          <p:cNvSpPr/>
          <p:nvPr/>
        </p:nvSpPr>
        <p:spPr>
          <a:xfrm>
            <a:off x="8632352" y="1721016"/>
            <a:ext cx="426539" cy="1163927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33" name="갈매기형 수장 32"/>
          <p:cNvSpPr/>
          <p:nvPr/>
        </p:nvSpPr>
        <p:spPr>
          <a:xfrm rot="10800000">
            <a:off x="3122390" y="3341153"/>
            <a:ext cx="426539" cy="1163927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xmlns="" id="{563F5EE2-C79E-4706-A796-21C7572A7A95}"/>
              </a:ext>
            </a:extLst>
          </p:cNvPr>
          <p:cNvSpPr/>
          <p:nvPr/>
        </p:nvSpPr>
        <p:spPr>
          <a:xfrm>
            <a:off x="444169" y="2694828"/>
            <a:ext cx="2678219" cy="380226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solidFill>
            <a:srgbClr val="660033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항목</a:t>
            </a:r>
            <a:endParaRPr lang="en-US" altLang="ko-KR" sz="1600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1325" y="3109131"/>
            <a:ext cx="2701060" cy="2268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글 건수 </a:t>
            </a:r>
            <a:endParaRPr lang="en-US" altLang="ko-KR" sz="1600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긍정적인 글 건수  </a:t>
            </a:r>
            <a:endParaRPr lang="en-US" altLang="ko-KR" sz="1600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긍정 비율 인덱스</a:t>
            </a:r>
            <a:endParaRPr lang="en-US" altLang="ko-KR" sz="1600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1600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필터링</a:t>
            </a:r>
            <a:r>
              <a:rPr lang="en-US" altLang="ko-KR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</a:t>
            </a:r>
            <a:r>
              <a:rPr lang="ko-KR" altLang="en-US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 글 건수</a:t>
            </a:r>
            <a:endParaRPr lang="en-US" altLang="ko-KR" sz="1600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1600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필터링</a:t>
            </a:r>
            <a:r>
              <a:rPr lang="en-US" altLang="ko-KR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  </a:t>
            </a:r>
            <a:r>
              <a:rPr lang="ko-KR" altLang="en-US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긍정적인 글 건수</a:t>
            </a:r>
            <a:endParaRPr lang="en-US" altLang="ko-KR" sz="1600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1600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필터링</a:t>
            </a:r>
            <a:r>
              <a:rPr lang="en-US" altLang="ko-KR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  </a:t>
            </a:r>
            <a:r>
              <a:rPr lang="ko-KR" altLang="en-US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긍정 비율 인덱스 </a:t>
            </a:r>
            <a:endParaRPr lang="en-US" altLang="ko-KR" sz="16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xmlns="" id="{563F5EE2-C79E-4706-A796-21C7572A7A95}"/>
              </a:ext>
            </a:extLst>
          </p:cNvPr>
          <p:cNvSpPr/>
          <p:nvPr/>
        </p:nvSpPr>
        <p:spPr>
          <a:xfrm>
            <a:off x="9199142" y="1332635"/>
            <a:ext cx="2678219" cy="380226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solidFill>
            <a:srgbClr val="660033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일 별 인덱스 생성 기준</a:t>
            </a:r>
            <a:endParaRPr lang="en-US" altLang="ko-KR" sz="1600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176298" y="1793103"/>
            <a:ext cx="270106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아침 </a:t>
            </a:r>
            <a:r>
              <a:rPr lang="en-US" altLang="ko-KR" sz="12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08:30 </a:t>
            </a:r>
            <a:r>
              <a:rPr lang="ko-KR" altLang="en-US" sz="12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이전까지 전 일자에 포함</a:t>
            </a:r>
            <a:endParaRPr lang="en-US" altLang="ko-KR" sz="1200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r>
              <a:rPr lang="en-US" altLang="ko-KR" sz="1200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  - </a:t>
            </a:r>
            <a:r>
              <a:rPr lang="ko-KR" altLang="en-US" sz="12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동시호가 </a:t>
            </a:r>
            <a:r>
              <a:rPr lang="en-US" altLang="ko-KR" sz="12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08:30~09:00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※ 08:30</a:t>
            </a:r>
            <a:r>
              <a:rPr lang="ko-KR" altLang="en-US" sz="12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까지 </a:t>
            </a:r>
            <a:r>
              <a:rPr lang="ko-KR" altLang="en-US" sz="1200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전일자</a:t>
            </a:r>
            <a:r>
              <a:rPr lang="ko-KR" altLang="en-US" sz="12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데이터로 보고 </a:t>
            </a:r>
            <a:endParaRPr lang="en-US" altLang="ko-KR" sz="1200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12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  </a:t>
            </a:r>
            <a:r>
              <a:rPr lang="ko-KR" altLang="en-US" sz="12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당일 주가 예측에 활용</a:t>
            </a:r>
            <a:endParaRPr lang="en-US" altLang="ko-KR" sz="1200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4755" y="1332635"/>
            <a:ext cx="4817160" cy="401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91331" y="315469"/>
            <a:ext cx="1065785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개인의 심리를 파악할 수 있는 일 별 </a:t>
            </a:r>
            <a:r>
              <a:rPr lang="ko-KR" altLang="en-US" sz="25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감정인덱스</a:t>
            </a:r>
            <a:r>
              <a:rPr lang="ko-KR" altLang="en-US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생성</a:t>
            </a:r>
            <a:r>
              <a:rPr lang="en-US" altLang="ko-KR" sz="25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</p:txBody>
      </p:sp>
      <p:pic>
        <p:nvPicPr>
          <p:cNvPr id="19" name="Picture 3" descr="C:\Users\user\Desktop\# 졸프 PPT\# 이미지\unna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3142" y="4432059"/>
            <a:ext cx="1209587" cy="90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80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94003" y="0"/>
            <a:ext cx="6766238" cy="6859588"/>
            <a:chOff x="2494001" y="0"/>
            <a:chExt cx="6766239" cy="6859588"/>
          </a:xfrm>
        </p:grpSpPr>
        <p:sp>
          <p:nvSpPr>
            <p:cNvPr id="7" name="직사각형 4"/>
            <p:cNvSpPr/>
            <p:nvPr/>
          </p:nvSpPr>
          <p:spPr>
            <a:xfrm>
              <a:off x="2494001" y="0"/>
              <a:ext cx="6766239" cy="685958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384" tIns="53692" rIns="107384" bIns="53692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1048590" name="TextBox 4"/>
            <p:cNvSpPr txBox="1">
              <a:spLocks noChangeArrowheads="1"/>
            </p:cNvSpPr>
            <p:nvPr/>
          </p:nvSpPr>
          <p:spPr bwMode="auto">
            <a:xfrm>
              <a:off x="5165656" y="325847"/>
              <a:ext cx="1683613" cy="8624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7384" tIns="53692" rIns="107384" bIns="53692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r>
                <a:rPr kumimoji="0" lang="en-US" altLang="ko-KR" sz="4900" dirty="0" smtClean="0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#</a:t>
              </a:r>
              <a:r>
                <a:rPr kumimoji="0" lang="ko-KR" altLang="en-US" sz="4900" dirty="0" smtClean="0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활</a:t>
              </a:r>
              <a:r>
                <a:rPr kumimoji="0" lang="ko-KR" altLang="en-US" sz="4900" dirty="0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용</a:t>
              </a:r>
            </a:p>
          </p:txBody>
        </p:sp>
        <p:cxnSp>
          <p:nvCxnSpPr>
            <p:cNvPr id="3145729" name="직선 연결선 12"/>
            <p:cNvCxnSpPr>
              <a:cxnSpLocks/>
            </p:cNvCxnSpPr>
            <p:nvPr/>
          </p:nvCxnSpPr>
          <p:spPr>
            <a:xfrm>
              <a:off x="5737479" y="317906"/>
              <a:ext cx="36176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xmlns="" id="{91C81F87-3B16-4A2C-87B9-E766F2B834FF}"/>
                </a:ext>
              </a:extLst>
            </p:cNvPr>
            <p:cNvSpPr txBox="1"/>
            <p:nvPr/>
          </p:nvSpPr>
          <p:spPr>
            <a:xfrm>
              <a:off x="2812145" y="1834761"/>
              <a:ext cx="6328374" cy="76202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7. </a:t>
              </a:r>
              <a:r>
                <a:rPr lang="ko-KR" altLang="en-US" sz="4000" b="1" dirty="0" smtClean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주가 상관관계 분석</a:t>
              </a:r>
              <a:endParaRPr lang="ko-KR" altLang="en-US" sz="4000" b="1" dirty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10B5DAF-835E-4E75-8D0F-3858FD93081C}"/>
                </a:ext>
              </a:extLst>
            </p:cNvPr>
            <p:cNvSpPr txBox="1"/>
            <p:nvPr/>
          </p:nvSpPr>
          <p:spPr>
            <a:xfrm>
              <a:off x="2812145" y="2976517"/>
              <a:ext cx="6328374" cy="73866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8. </a:t>
              </a:r>
              <a:r>
                <a:rPr lang="ko-KR" altLang="en-US" sz="4000" b="1" dirty="0" err="1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예측모델생성</a:t>
              </a:r>
              <a:endParaRPr lang="ko-KR" altLang="en-US" sz="4000" b="1" dirty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xmlns="" id="{B1C47F15-908C-467E-BBFE-8DDFB77B7B64}"/>
                </a:ext>
              </a:extLst>
            </p:cNvPr>
            <p:cNvSpPr txBox="1"/>
            <p:nvPr/>
          </p:nvSpPr>
          <p:spPr>
            <a:xfrm>
              <a:off x="2812145" y="4118273"/>
              <a:ext cx="6328374" cy="73866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9. </a:t>
              </a:r>
              <a:r>
                <a:rPr lang="ko-KR" altLang="en-US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결과 정리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682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상관관계 분석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주가 상관관계 분석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91333" y="324717"/>
            <a:ext cx="10657858" cy="57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감정인덱스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종가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거래량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글 건수에 대한 상관관계 및 그래프 분석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</p:txBody>
      </p:sp>
      <p:sp>
        <p:nvSpPr>
          <p:cNvPr id="5" name="오각형 4"/>
          <p:cNvSpPr/>
          <p:nvPr/>
        </p:nvSpPr>
        <p:spPr>
          <a:xfrm>
            <a:off x="1387042" y="1858958"/>
            <a:ext cx="1440000" cy="720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-1.0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~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-0,7</a:t>
            </a:r>
            <a:endParaRPr lang="ko-KR" altLang="en-US" sz="1400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6" name="갈매기형 수장 5"/>
          <p:cNvSpPr/>
          <p:nvPr/>
        </p:nvSpPr>
        <p:spPr>
          <a:xfrm>
            <a:off x="2717142" y="1858958"/>
            <a:ext cx="1440000" cy="720000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-0.7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~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-0.3</a:t>
            </a:r>
            <a:endParaRPr lang="ko-KR" altLang="en-US" sz="1400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4047237" y="1858958"/>
            <a:ext cx="1440000" cy="72000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-0.3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~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-0.1</a:t>
            </a:r>
            <a:endParaRPr lang="ko-KR" altLang="en-US" sz="1400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5377337" y="1858958"/>
            <a:ext cx="1440000" cy="720000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-0.1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~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+0.1</a:t>
            </a:r>
            <a:endParaRPr lang="ko-KR" altLang="en-US" sz="1400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6707436" y="1858958"/>
            <a:ext cx="1440000" cy="720000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+0.1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~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+0.3</a:t>
            </a:r>
            <a:endParaRPr lang="ko-KR" altLang="en-US" sz="1400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8037532" y="1858958"/>
            <a:ext cx="1440000" cy="7200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+0.3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~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+0.7</a:t>
            </a:r>
            <a:endParaRPr lang="ko-KR" altLang="en-US" sz="1400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6327" y="1120001"/>
            <a:ext cx="9750569" cy="540000"/>
          </a:xfrm>
          <a:prstGeom prst="rect">
            <a:avLst/>
          </a:prstGeom>
          <a:solidFill>
            <a:srgbClr val="6600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KoPub돋움체 Bold" pitchFamily="18" charset="-127"/>
                <a:ea typeface="KoPub돋움체 Bold" pitchFamily="18" charset="-127"/>
              </a:rPr>
              <a:t>상관관계</a:t>
            </a:r>
            <a:r>
              <a:rPr lang="en-US" altLang="ko-KR" dirty="0" smtClean="0"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dirty="0" smtClean="0">
                <a:latin typeface="KoPub돋움체 Bold" pitchFamily="18" charset="-127"/>
                <a:ea typeface="KoPub돋움체 Bold" pitchFamily="18" charset="-127"/>
              </a:rPr>
              <a:t>판단기준</a:t>
            </a:r>
            <a:endParaRPr lang="ko-KR" altLang="en-US" dirty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81128" y="2575700"/>
            <a:ext cx="1445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강한 </a:t>
            </a:r>
            <a:r>
              <a:rPr lang="ko-KR" altLang="en-US" sz="1400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음적관계</a:t>
            </a:r>
            <a:endParaRPr lang="en-US" altLang="ko-KR" sz="1400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254879" y="2575700"/>
            <a:ext cx="14451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  <a:latin typeface="KoPub돋움체 Bold" pitchFamily="18" charset="-127"/>
                <a:ea typeface="KoPub돋움체 Bold" pitchFamily="18" charset="-127"/>
              </a:rPr>
              <a:t>강한 </a:t>
            </a:r>
            <a:r>
              <a:rPr lang="ko-KR" altLang="en-US" sz="1400" dirty="0" err="1" smtClean="0">
                <a:solidFill>
                  <a:srgbClr val="C00000"/>
                </a:solidFill>
                <a:latin typeface="KoPub돋움체 Bold" pitchFamily="18" charset="-127"/>
                <a:ea typeface="KoPub돋움체 Bold" pitchFamily="18" charset="-127"/>
              </a:rPr>
              <a:t>양적관계</a:t>
            </a:r>
            <a:endParaRPr lang="en-US" altLang="ko-KR" sz="1400" dirty="0" smtClean="0">
              <a:solidFill>
                <a:srgbClr val="C00000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3778" y="3281702"/>
            <a:ext cx="106578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감정인덱스가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긍정적인 경우 지속적인 개인 수급을 기대할 수 있음 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(</a:t>
            </a:r>
            <a:r>
              <a:rPr lang="ko-KR" altLang="en-US" b="1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하방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지지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) – </a:t>
            </a:r>
            <a:r>
              <a:rPr lang="ko-KR" altLang="en-US" b="1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삼성전자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Case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b="1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감정인덱스가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급격히 개선된 경우 거래량 및 주가의 급상승을 기대할 수 있음 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– </a:t>
            </a:r>
            <a:r>
              <a:rPr lang="ko-KR" altLang="en-US" b="1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신풍제약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Case</a:t>
            </a:r>
          </a:p>
        </p:txBody>
      </p:sp>
      <p:sp>
        <p:nvSpPr>
          <p:cNvPr id="21" name="갈매기형 수장 20"/>
          <p:cNvSpPr/>
          <p:nvPr/>
        </p:nvSpPr>
        <p:spPr>
          <a:xfrm>
            <a:off x="9367627" y="1858958"/>
            <a:ext cx="1440000" cy="720000"/>
          </a:xfrm>
          <a:prstGeom prst="chevron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+0.7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~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+1.0</a:t>
            </a:r>
            <a:endParaRPr lang="ko-KR" altLang="en-US" sz="1400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56381" y="4334973"/>
            <a:ext cx="10657858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[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가설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]   </a:t>
            </a:r>
            <a:r>
              <a:rPr lang="ko-KR" altLang="en-US" b="1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개인심리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개선 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(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소문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)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   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▶   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폭발적 거래량 증가   </a:t>
            </a:r>
            <a:r>
              <a:rPr lang="ko-KR" altLang="en-US" b="1" dirty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▶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  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주가 상승 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709047" y="4809346"/>
            <a:ext cx="1586754" cy="561334"/>
            <a:chOff x="4876799" y="5601733"/>
            <a:chExt cx="1586754" cy="561334"/>
          </a:xfrm>
        </p:grpSpPr>
        <p:sp>
          <p:nvSpPr>
            <p:cNvPr id="32" name="아래쪽 화살표 31"/>
            <p:cNvSpPr/>
            <p:nvPr/>
          </p:nvSpPr>
          <p:spPr>
            <a:xfrm rot="10800000">
              <a:off x="4876799" y="5601733"/>
              <a:ext cx="349623" cy="361839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66107" y="5609069"/>
              <a:ext cx="139744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b="1" dirty="0" smtClean="0">
                  <a:solidFill>
                    <a:schemeClr val="accent2"/>
                  </a:solidFill>
                  <a:latin typeface="KoPub돋움체 Bold" pitchFamily="18" charset="-127"/>
                  <a:ea typeface="KoPub돋움체 Bold" pitchFamily="18" charset="-127"/>
                </a:rPr>
                <a:t>매수 시그널</a:t>
              </a:r>
              <a:endParaRPr lang="en-US" altLang="ko-KR" sz="2000" b="1" dirty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24" name="슬라이드 번호 개체 틀 2"/>
          <p:cNvSpPr>
            <a:spLocks noGrp="1"/>
          </p:cNvSpPr>
          <p:nvPr>
            <p:ph type="sldNum" sz="quarter" idx="4"/>
          </p:nvPr>
        </p:nvSpPr>
        <p:spPr bwMode="auto">
          <a:xfrm>
            <a:off x="11627225" y="6375795"/>
            <a:ext cx="521969" cy="365210"/>
          </a:xfr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72498" indent="-335577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342305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879228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416150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953073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489994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4026917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563839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520147C9-01A9-473F-8B94-B836C7D2AC80}" type="slidenum">
              <a:rPr kumimoji="0" lang="ko-KR" altLang="en-US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pPr eaLnBrk="1" hangingPunct="1"/>
              <a:t>29</a:t>
            </a:fld>
            <a:endParaRPr kumimoji="0" lang="ko-KR" altLang="en-US" dirty="0">
              <a:solidFill>
                <a:schemeClr val="bg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24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5C05C0-078D-4148-B42E-31F451E8CEC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ko-KR" altLang="en-US" dirty="0" err="1"/>
              <a:t>심리지수로</a:t>
            </a:r>
            <a:r>
              <a:rPr lang="ko-KR" altLang="en-US" dirty="0"/>
              <a:t> </a:t>
            </a:r>
            <a:r>
              <a:rPr lang="ko-KR" altLang="en-US" dirty="0" err="1"/>
              <a:t>종목발굴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7426" y="689702"/>
            <a:ext cx="4009291" cy="2666400"/>
          </a:xfrm>
          <a:prstGeom prst="rect">
            <a:avLst/>
          </a:prstGeom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0" y="3950383"/>
            <a:ext cx="12190413" cy="723986"/>
          </a:xfrm>
          <a:prstGeom prst="rect">
            <a:avLst/>
          </a:prstGeom>
          <a:noFill/>
          <a:ln>
            <a:noFill/>
          </a:ln>
        </p:spPr>
        <p:txBody>
          <a:bodyPr wrap="square" lIns="107384" tIns="53692" rIns="107384" bIns="53692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4000" dirty="0">
                <a:latin typeface="KoPub돋움체 Medium" pitchFamily="18" charset="-127"/>
                <a:ea typeface="KoPub돋움체 Medium" pitchFamily="18" charset="-127"/>
              </a:rPr>
              <a:t>“ </a:t>
            </a:r>
            <a:r>
              <a:rPr kumimoji="0" lang="ko-KR" altLang="en-US" sz="4000" dirty="0" err="1">
                <a:latin typeface="KoPub돋움체 Medium" pitchFamily="18" charset="-127"/>
                <a:ea typeface="KoPub돋움체 Medium" pitchFamily="18" charset="-127"/>
              </a:rPr>
              <a:t>진흙속에서</a:t>
            </a:r>
            <a:r>
              <a:rPr kumimoji="0" lang="ko-KR" altLang="en-US" sz="4000" dirty="0">
                <a:latin typeface="KoPub돋움체 Medium" pitchFamily="18" charset="-127"/>
                <a:ea typeface="KoPub돋움체 Medium" pitchFamily="18" charset="-127"/>
              </a:rPr>
              <a:t> 진주를 찾다 </a:t>
            </a:r>
            <a:r>
              <a:rPr kumimoji="0" lang="en-US" altLang="ko-KR" sz="4000" dirty="0">
                <a:latin typeface="KoPub돋움체 Medium" pitchFamily="18" charset="-127"/>
                <a:ea typeface="KoPub돋움체 Medium" pitchFamily="18" charset="-127"/>
              </a:rPr>
              <a:t>”</a:t>
            </a: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397211" y="1876991"/>
            <a:ext cx="2195068" cy="29182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7091868" y="1876991"/>
            <a:ext cx="2195068" cy="29182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088" y="800149"/>
            <a:ext cx="3496351" cy="2445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6" y="668689"/>
            <a:ext cx="2846876" cy="270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-76490" y="4674540"/>
            <a:ext cx="12190413" cy="416209"/>
          </a:xfrm>
          <a:prstGeom prst="rect">
            <a:avLst/>
          </a:prstGeom>
          <a:noFill/>
          <a:ln>
            <a:noFill/>
          </a:ln>
        </p:spPr>
        <p:txBody>
          <a:bodyPr wrap="square" lIns="107384" tIns="53692" rIns="107384" bIns="53692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2000" dirty="0">
                <a:latin typeface="KoPub돋움체 Medium" pitchFamily="18" charset="-127"/>
                <a:ea typeface="KoPub돋움체 Medium" pitchFamily="18" charset="-127"/>
              </a:rPr>
              <a:t>feat. </a:t>
            </a:r>
            <a:r>
              <a:rPr kumimoji="0" lang="ko-KR" altLang="en-US" sz="2000" dirty="0" err="1">
                <a:latin typeface="KoPub돋움체 Medium" pitchFamily="18" charset="-127"/>
                <a:ea typeface="KoPub돋움체 Medium" pitchFamily="18" charset="-127"/>
              </a:rPr>
              <a:t>자연어처리</a:t>
            </a:r>
            <a:endParaRPr kumimoji="0" lang="en-US" altLang="ko-KR" sz="2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3078" name="Picture 6" descr="C:\Users\user\Desktop\# 졸프 PPT\# 이미지\다운로드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6747" y="5011030"/>
            <a:ext cx="1887260" cy="108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2297" y="3615101"/>
            <a:ext cx="2522894" cy="16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삼성전자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주가 상관관계 분석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58313" y="553798"/>
            <a:ext cx="72728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err="1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감정인덱스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 상 매수 시그널 발생 </a:t>
            </a: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(3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월 중순</a:t>
            </a: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)”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동시에 거래량 폭발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“3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월중순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이후 개선된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개인심리지</a:t>
            </a: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유지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주가는 급상승은 없으나 </a:t>
            </a:r>
            <a:r>
              <a:rPr lang="ko-KR" altLang="en-US" sz="2000" b="1" dirty="0" err="1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긍정심리를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 바탕으로 꾸준히 상승</a:t>
            </a:r>
            <a:r>
              <a:rPr lang="en-US" altLang="ko-KR" sz="2000" b="1" dirty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2000" b="1" dirty="0" err="1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하방지지</a:t>
            </a: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)”</a:t>
            </a:r>
            <a:endParaRPr lang="en-US" altLang="ko-KR" sz="2000" b="1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규모상 개인의 영향력이 제한되어 주가 급상승은 없음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글 건수와 거래량은 강한 양적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선형관계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01977" y="48361"/>
            <a:ext cx="2551170" cy="57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[</a:t>
            </a:r>
            <a:r>
              <a:rPr lang="ko-KR" altLang="en-US" sz="3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삼성전자</a:t>
            </a:r>
            <a:r>
              <a:rPr lang="en-US" altLang="ko-KR" sz="3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]</a:t>
            </a:r>
            <a:endParaRPr lang="en-US" altLang="ko-KR" sz="3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449" y="518973"/>
            <a:ext cx="3204000" cy="169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449" y="1795861"/>
            <a:ext cx="3204000" cy="166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0086" y="2980596"/>
            <a:ext cx="3319199" cy="165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594" y="4272486"/>
            <a:ext cx="3109145" cy="157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2254142" y="395748"/>
            <a:ext cx="25401" cy="5037127"/>
          </a:xfrm>
          <a:prstGeom prst="line">
            <a:avLst/>
          </a:prstGeom>
          <a:ln w="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255726" y="130015"/>
            <a:ext cx="139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매수 시그널</a:t>
            </a:r>
            <a:endParaRPr lang="en-US" altLang="ko-KR" sz="2000" b="1" dirty="0">
              <a:solidFill>
                <a:schemeClr val="accent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8" name="아래쪽 화살표 17"/>
          <p:cNvSpPr/>
          <p:nvPr/>
        </p:nvSpPr>
        <p:spPr>
          <a:xfrm>
            <a:off x="2079328" y="266383"/>
            <a:ext cx="349623" cy="36183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3027" y="4339450"/>
            <a:ext cx="4243388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슬라이드 번호 개체 틀 2"/>
          <p:cNvSpPr>
            <a:spLocks noGrp="1"/>
          </p:cNvSpPr>
          <p:nvPr>
            <p:ph type="sldNum" sz="quarter" idx="4"/>
          </p:nvPr>
        </p:nvSpPr>
        <p:spPr bwMode="auto">
          <a:xfrm>
            <a:off x="11627225" y="6375795"/>
            <a:ext cx="521969" cy="365210"/>
          </a:xfr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72498" indent="-335577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342305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879228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416150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953073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489994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4026917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563839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520147C9-01A9-473F-8B94-B836C7D2AC80}" type="slidenum">
              <a:rPr kumimoji="0" lang="ko-KR" altLang="en-US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pPr eaLnBrk="1" hangingPunct="1"/>
              <a:t>30</a:t>
            </a:fld>
            <a:endParaRPr kumimoji="0" lang="ko-KR" altLang="en-US" dirty="0">
              <a:solidFill>
                <a:schemeClr val="bg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31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신풍제약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주가 상관관계 분석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6863" y="473809"/>
            <a:ext cx="3204000" cy="169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6863" y="1772837"/>
            <a:ext cx="3204000" cy="166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65" y="3011230"/>
            <a:ext cx="3319199" cy="17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3664" y="4325177"/>
            <a:ext cx="3110400" cy="170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2879028" y="396637"/>
            <a:ext cx="25401" cy="5037127"/>
          </a:xfrm>
          <a:prstGeom prst="line">
            <a:avLst/>
          </a:prstGeom>
          <a:ln w="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880613" y="130905"/>
            <a:ext cx="139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매수 시그널</a:t>
            </a:r>
            <a:endParaRPr lang="en-US" altLang="ko-KR" sz="2000" b="1" dirty="0">
              <a:solidFill>
                <a:schemeClr val="accent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2704216" y="267273"/>
            <a:ext cx="349623" cy="36183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01977" y="48361"/>
            <a:ext cx="2551170" cy="571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[</a:t>
            </a:r>
            <a:r>
              <a:rPr lang="ko-KR" altLang="en-US" sz="3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신풍제약</a:t>
            </a:r>
            <a:r>
              <a:rPr lang="en-US" altLang="ko-KR" sz="3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]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758313" y="553798"/>
            <a:ext cx="72728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err="1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감정인덱스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 상 매수 시그널 발생 </a:t>
            </a: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(6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월 중순</a:t>
            </a: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)”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“6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월중순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이후 개선된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개인심리지</a:t>
            </a: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유지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“7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월 중순경 글 건수 폭발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  <a:endParaRPr lang="en-US" altLang="ko-KR" sz="2000" b="1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주가는 </a:t>
            </a:r>
            <a:r>
              <a:rPr lang="ko-KR" altLang="en-US" sz="2000" b="1" dirty="0" err="1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긍정심리를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2000" b="1" dirty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바탕으로 꾸준히 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상승 </a:t>
            </a: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급상승 포함</a:t>
            </a:r>
            <a:r>
              <a:rPr lang="en-US" altLang="ko-KR" sz="2000" b="1" dirty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)</a:t>
            </a: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  <a:endParaRPr lang="en-US" altLang="ko-KR" sz="2000" b="1" dirty="0">
              <a:solidFill>
                <a:schemeClr val="accent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감정인덱스와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종가는 강한 양적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선형관계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3027" y="4305667"/>
            <a:ext cx="4243388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슬라이드 번호 개체 틀 2"/>
          <p:cNvSpPr>
            <a:spLocks noGrp="1"/>
          </p:cNvSpPr>
          <p:nvPr>
            <p:ph type="sldNum" sz="quarter" idx="4"/>
          </p:nvPr>
        </p:nvSpPr>
        <p:spPr bwMode="auto">
          <a:xfrm>
            <a:off x="11627225" y="6375795"/>
            <a:ext cx="521969" cy="365210"/>
          </a:xfr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72498" indent="-335577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342305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879228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416150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953073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489994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4026917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563839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520147C9-01A9-473F-8B94-B836C7D2AC80}" type="slidenum">
              <a:rPr kumimoji="0" lang="ko-KR" altLang="en-US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pPr eaLnBrk="1" hangingPunct="1"/>
              <a:t>31</a:t>
            </a:fld>
            <a:endParaRPr kumimoji="0" lang="ko-KR" altLang="en-US" dirty="0">
              <a:solidFill>
                <a:schemeClr val="bg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2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시계열</a:t>
            </a:r>
            <a:r>
              <a:rPr lang="ko-KR" altLang="en-US" dirty="0" smtClean="0"/>
              <a:t> </a:t>
            </a:r>
            <a:r>
              <a:rPr lang="ko-KR" altLang="en-US" dirty="0" err="1"/>
              <a:t>주가예측에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예측모델생성</a:t>
            </a:r>
            <a:r>
              <a:rPr lang="ko-KR" altLang="en-US" dirty="0"/>
              <a:t> 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4"/>
          </p:nvPr>
        </p:nvSpPr>
        <p:spPr bwMode="auto">
          <a:xfrm>
            <a:off x="11627225" y="6375795"/>
            <a:ext cx="521969" cy="365210"/>
          </a:xfr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72498" indent="-335577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342305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879228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416150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953073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489994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4026917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563839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520147C9-01A9-473F-8B94-B836C7D2AC80}" type="slidenum">
              <a:rPr kumimoji="0" lang="ko-KR" altLang="en-US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pPr eaLnBrk="1" hangingPunct="1"/>
              <a:t>32</a:t>
            </a:fld>
            <a:endParaRPr kumimoji="0" lang="ko-KR" altLang="en-US" dirty="0">
              <a:solidFill>
                <a:schemeClr val="bg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8145038" y="2449632"/>
            <a:ext cx="665018" cy="39069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068013" y="1590417"/>
            <a:ext cx="665018" cy="39069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810056" y="2166305"/>
            <a:ext cx="1662546" cy="957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latin typeface="KoPub돋움체 Bold" pitchFamily="18" charset="-127"/>
                <a:ea typeface="KoPub돋움체 Bold" pitchFamily="18" charset="-127"/>
              </a:rPr>
              <a:t>익일의 </a:t>
            </a:r>
            <a:endParaRPr lang="en-US" altLang="ko-KR" sz="22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ko-KR" altLang="en-US" sz="2200" dirty="0" smtClean="0">
                <a:latin typeface="KoPub돋움체 Bold" pitchFamily="18" charset="-127"/>
                <a:ea typeface="KoPub돋움체 Bold" pitchFamily="18" charset="-127"/>
              </a:rPr>
              <a:t>주가 예측</a:t>
            </a:r>
            <a:endParaRPr lang="ko-KR" altLang="en-US" sz="2200" dirty="0"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026" name="Picture 2" descr="C:\Users\user\Desktop\# 졸프 PPT\# 이미지\shutterstock_6007194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4951" y="1602367"/>
            <a:ext cx="3127527" cy="20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4885522" y="3741164"/>
            <a:ext cx="3127527" cy="843410"/>
            <a:chOff x="1031959" y="859809"/>
            <a:chExt cx="4471819" cy="2595211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959" y="859809"/>
              <a:ext cx="4471819" cy="2595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1159831" y="1006740"/>
              <a:ext cx="2743089" cy="2255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384" tIns="53692" rIns="107384" bIns="53692" rtlCol="0" anchor="ctr"/>
            <a:lstStyle/>
            <a:p>
              <a:pPr algn="ctr"/>
              <a:endParaRPr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361546" y="998866"/>
              <a:ext cx="1031957" cy="16781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384" tIns="53692" rIns="107384" bIns="53692" rtlCol="0" anchor="ctr"/>
            <a:lstStyle/>
            <a:p>
              <a:pPr algn="ctr"/>
              <a:endParaRPr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871153" y="1002438"/>
            <a:ext cx="3127529" cy="385432"/>
          </a:xfrm>
          <a:prstGeom prst="rect">
            <a:avLst/>
          </a:prstGeom>
          <a:noFill/>
        </p:spPr>
        <p:txBody>
          <a:bodyPr wrap="square" lIns="107384" tIns="53692" rIns="107384" bIns="53692" rtlCol="0">
            <a:spAutoFit/>
          </a:bodyPr>
          <a:lstStyle/>
          <a:p>
            <a:pPr algn="ctr"/>
            <a:r>
              <a:rPr lang="ko-KR" altLang="en-US" dirty="0" smtClean="0">
                <a:latin typeface="KoPub돋움체 Bold" pitchFamily="18" charset="-127"/>
                <a:ea typeface="KoPub돋움체 Bold" pitchFamily="18" charset="-127"/>
              </a:rPr>
              <a:t>한 종목에 대한 </a:t>
            </a:r>
            <a:r>
              <a:rPr lang="ko-KR" altLang="en-US" dirty="0" err="1" smtClean="0">
                <a:latin typeface="KoPub돋움체 Bold" pitchFamily="18" charset="-127"/>
                <a:ea typeface="KoPub돋움체 Bold" pitchFamily="18" charset="-127"/>
              </a:rPr>
              <a:t>시계열</a:t>
            </a:r>
            <a:r>
              <a:rPr lang="ko-KR" altLang="en-US" dirty="0" smtClean="0">
                <a:latin typeface="KoPub돋움체 Bold" pitchFamily="18" charset="-127"/>
                <a:ea typeface="KoPub돋움체 Bold" pitchFamily="18" charset="-127"/>
              </a:rPr>
              <a:t> 분석 </a:t>
            </a:r>
            <a:endParaRPr lang="ko-KR" altLang="en-US" dirty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80801" y="1195154"/>
            <a:ext cx="1787211" cy="11401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 smtClean="0">
                <a:latin typeface="KoPub돋움체 Bold" pitchFamily="18" charset="-127"/>
                <a:ea typeface="KoPub돋움체 Bold" pitchFamily="18" charset="-127"/>
              </a:rPr>
              <a:t>시장정보</a:t>
            </a:r>
            <a:endParaRPr lang="en-US" altLang="ko-KR" sz="22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en-US" altLang="ko-KR" sz="2200" dirty="0" smtClean="0"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2200" dirty="0" smtClean="0">
                <a:latin typeface="KoPub돋움체 Bold" pitchFamily="18" charset="-127"/>
                <a:ea typeface="KoPub돋움체 Bold" pitchFamily="18" charset="-127"/>
              </a:rPr>
              <a:t>종가</a:t>
            </a:r>
            <a:r>
              <a:rPr lang="en-US" altLang="ko-KR" sz="2200" dirty="0" smtClean="0"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2200" dirty="0" smtClean="0">
                <a:latin typeface="KoPub돋움체 Bold" pitchFamily="18" charset="-127"/>
                <a:ea typeface="KoPub돋움체 Bold" pitchFamily="18" charset="-127"/>
              </a:rPr>
              <a:t>거래량</a:t>
            </a:r>
            <a:r>
              <a:rPr lang="en-US" altLang="ko-KR" sz="2200" dirty="0" smtClean="0">
                <a:latin typeface="KoPub돋움체 Bold" pitchFamily="18" charset="-127"/>
                <a:ea typeface="KoPub돋움체 Bold" pitchFamily="18" charset="-127"/>
              </a:rPr>
              <a:t>)</a:t>
            </a:r>
            <a:endParaRPr lang="ko-KR" altLang="en-US" sz="2200" dirty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55450" y="765731"/>
            <a:ext cx="3326712" cy="3963048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12873" y="5170001"/>
            <a:ext cx="72728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en-US" altLang="ko-KR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LSTM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주가예측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모델에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감정인덱스를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입력으로 추가 시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defRPr/>
            </a:pP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예측 정확도가 개선되는 정도를 확인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767143" y="139125"/>
            <a:ext cx="53031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감정인덱스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활용 예시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8290" y="2996020"/>
            <a:ext cx="3926083" cy="1106016"/>
            <a:chOff x="563800" y="2996020"/>
            <a:chExt cx="3926083" cy="1106016"/>
          </a:xfrm>
        </p:grpSpPr>
        <p:sp>
          <p:nvSpPr>
            <p:cNvPr id="28" name="오른쪽 화살표 27"/>
            <p:cNvSpPr/>
            <p:nvPr/>
          </p:nvSpPr>
          <p:spPr>
            <a:xfrm>
              <a:off x="3824865" y="3340306"/>
              <a:ext cx="665018" cy="39069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066311" y="2996020"/>
              <a:ext cx="1787212" cy="106663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latin typeface="KoPub돋움체 Bold" pitchFamily="18" charset="-127"/>
                  <a:ea typeface="KoPub돋움체 Bold" pitchFamily="18" charset="-127"/>
                </a:rPr>
                <a:t>감정 인덱스</a:t>
              </a:r>
              <a:endParaRPr lang="ko-KR" altLang="en-US" sz="2200" dirty="0">
                <a:latin typeface="KoPub돋움체 Bold" pitchFamily="18" charset="-127"/>
                <a:ea typeface="KoPub돋움체 Bold" pitchFamily="18" charset="-127"/>
              </a:endParaRP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00" y="2997275"/>
              <a:ext cx="1512671" cy="1104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290" y="1213592"/>
            <a:ext cx="1512671" cy="112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2602" y="2166305"/>
            <a:ext cx="1110928" cy="95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삼성전자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/>
              <a:t>시계열</a:t>
            </a:r>
            <a:r>
              <a:rPr lang="ko-KR" altLang="en-US" dirty="0"/>
              <a:t> </a:t>
            </a:r>
            <a:r>
              <a:rPr lang="ko-KR" altLang="en-US" dirty="0" err="1"/>
              <a:t>주가예측에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예측모델생성</a:t>
            </a:r>
            <a:r>
              <a:rPr lang="ko-KR" altLang="en-US" dirty="0"/>
              <a:t> 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87872" y="464194"/>
            <a:ext cx="1024779" cy="385432"/>
          </a:xfrm>
          <a:prstGeom prst="rect">
            <a:avLst/>
          </a:prstGeom>
          <a:noFill/>
        </p:spPr>
        <p:txBody>
          <a:bodyPr wrap="none" lIns="107384" tIns="53692" rIns="107384" bIns="53692" rtlCol="0">
            <a:spAutoFit/>
          </a:bodyPr>
          <a:lstStyle/>
          <a:p>
            <a:r>
              <a:rPr lang="ko-KR" altLang="en-US" dirty="0" smtClean="0">
                <a:latin typeface="KoPub돋움체 Light" pitchFamily="18" charset="-127"/>
                <a:ea typeface="KoPub돋움체 Bold" pitchFamily="18" charset="-127"/>
              </a:rPr>
              <a:t>트레이닝</a:t>
            </a:r>
            <a:endParaRPr lang="ko-KR" altLang="en-US" dirty="0">
              <a:latin typeface="KoPub돋움체 Light" pitchFamily="18" charset="-127"/>
              <a:ea typeface="KoPub돋움체 Bold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01282" y="464194"/>
            <a:ext cx="822800" cy="385432"/>
          </a:xfrm>
          <a:prstGeom prst="rect">
            <a:avLst/>
          </a:prstGeom>
          <a:noFill/>
        </p:spPr>
        <p:txBody>
          <a:bodyPr wrap="none" lIns="107384" tIns="53692" rIns="107384" bIns="53692" rtlCol="0">
            <a:spAutoFit/>
          </a:bodyPr>
          <a:lstStyle/>
          <a:p>
            <a:r>
              <a:rPr lang="ko-KR" altLang="en-US" dirty="0" smtClean="0">
                <a:latin typeface="KoPub돋움체 Light" pitchFamily="18" charset="-127"/>
                <a:ea typeface="KoPub돋움체 Bold" pitchFamily="18" charset="-127"/>
              </a:rPr>
              <a:t>테스트</a:t>
            </a:r>
            <a:endParaRPr lang="ko-KR" altLang="en-US" dirty="0">
              <a:latin typeface="KoPub돋움체 Light" pitchFamily="18" charset="-127"/>
              <a:ea typeface="KoPub돋움체 Bold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30289" y="960539"/>
            <a:ext cx="7982762" cy="3373639"/>
            <a:chOff x="1031959" y="859809"/>
            <a:chExt cx="4471819" cy="2595211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959" y="859809"/>
              <a:ext cx="4471819" cy="2595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159831" y="1006740"/>
              <a:ext cx="2743089" cy="2255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384" tIns="53692" rIns="107384" bIns="53692" rtlCol="0" anchor="ctr"/>
            <a:lstStyle/>
            <a:p>
              <a:pPr algn="ctr"/>
              <a:endParaRPr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361546" y="998866"/>
              <a:ext cx="1031957" cy="16781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384" tIns="53692" rIns="107384" bIns="53692" rtlCol="0" anchor="ctr"/>
            <a:lstStyle/>
            <a:p>
              <a:pPr algn="ctr"/>
              <a:endParaRPr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341931" y="1131359"/>
            <a:ext cx="7588241" cy="2951818"/>
            <a:chOff x="2341931" y="1131359"/>
            <a:chExt cx="7588241" cy="2951818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931" y="1144856"/>
              <a:ext cx="4936317" cy="2938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5710" y="1131359"/>
              <a:ext cx="1864462" cy="2191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슬라이드 번호 개체 틀 2"/>
          <p:cNvSpPr>
            <a:spLocks noGrp="1"/>
          </p:cNvSpPr>
          <p:nvPr>
            <p:ph type="sldNum" sz="quarter" idx="4"/>
          </p:nvPr>
        </p:nvSpPr>
        <p:spPr bwMode="auto">
          <a:xfrm>
            <a:off x="11627225" y="6375795"/>
            <a:ext cx="521969" cy="365210"/>
          </a:xfr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72498" indent="-335577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342305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879228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416150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953073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489994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4026917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563839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520147C9-01A9-473F-8B94-B836C7D2AC80}" type="slidenum">
              <a:rPr kumimoji="0" lang="ko-KR" altLang="en-US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pPr eaLnBrk="1" hangingPunct="1"/>
              <a:t>33</a:t>
            </a:fld>
            <a:endParaRPr kumimoji="0" lang="ko-KR" altLang="en-US" dirty="0">
              <a:solidFill>
                <a:schemeClr val="bg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57349" y="4678451"/>
            <a:ext cx="727282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삼성전자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LSTM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주가예측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모델에 </a:t>
            </a:r>
          </a:p>
          <a:p>
            <a:pPr algn="ctr" latinLnBrk="0">
              <a:defRPr/>
            </a:pP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시장정보외에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감정 인덱스를 넣었으나 </a:t>
            </a: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에러율이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 개선되지 않음 </a:t>
            </a:r>
          </a:p>
          <a:p>
            <a:pPr algn="ctr" latinLnBrk="0">
              <a:defRPr/>
            </a:pPr>
            <a:endParaRPr lang="ko-KR" altLang="en-US" sz="2000" b="1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defRPr/>
            </a:pP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넣기 전 </a:t>
            </a: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에러율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en-US" altLang="ko-KR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MSE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 : 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트레이닝 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0.00429, 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테스트 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0.00433</a:t>
            </a:r>
          </a:p>
          <a:p>
            <a:pPr algn="ctr" latinLnBrk="0">
              <a:defRPr/>
            </a:pP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넣은 후 </a:t>
            </a: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에러율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en-US" altLang="ko-KR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MSE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 : 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트레이닝 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0.00353, 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테스트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0.01004</a:t>
            </a:r>
          </a:p>
        </p:txBody>
      </p:sp>
    </p:spTree>
    <p:extLst>
      <p:ext uri="{BB962C8B-B14F-4D97-AF65-F5344CB8AC3E}">
        <p14:creationId xmlns:p14="http://schemas.microsoft.com/office/powerpoint/2010/main" val="4173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157772" y="575474"/>
            <a:ext cx="7722522" cy="3389697"/>
            <a:chOff x="1039093" y="654582"/>
            <a:chExt cx="4471817" cy="2794647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093" y="654582"/>
              <a:ext cx="4471817" cy="279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1277238" y="1412454"/>
              <a:ext cx="2857731" cy="18857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384" tIns="53692" rIns="107384" bIns="53692" rtlCol="0" anchor="ctr"/>
            <a:lstStyle/>
            <a:p>
              <a:pPr algn="ctr"/>
              <a:endParaRPr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78952" y="677195"/>
              <a:ext cx="1031957" cy="16781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384" tIns="53692" rIns="107384" bIns="53692" rtlCol="0" anchor="ctr"/>
            <a:lstStyle/>
            <a:p>
              <a:pPr algn="ctr"/>
              <a:endParaRPr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신풍제약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/>
              <a:t>시계열</a:t>
            </a:r>
            <a:r>
              <a:rPr lang="ko-KR" altLang="en-US" dirty="0"/>
              <a:t> </a:t>
            </a:r>
            <a:r>
              <a:rPr lang="ko-KR" altLang="en-US" dirty="0" err="1"/>
              <a:t>주가예측에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예측모델생성</a:t>
            </a:r>
            <a:r>
              <a:rPr lang="ko-KR" altLang="en-US" dirty="0"/>
              <a:t> 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87872" y="142936"/>
            <a:ext cx="1024779" cy="385432"/>
          </a:xfrm>
          <a:prstGeom prst="rect">
            <a:avLst/>
          </a:prstGeom>
          <a:noFill/>
        </p:spPr>
        <p:txBody>
          <a:bodyPr wrap="none" lIns="107384" tIns="53692" rIns="107384" bIns="53692" rtlCol="0">
            <a:spAutoFit/>
          </a:bodyPr>
          <a:lstStyle/>
          <a:p>
            <a:r>
              <a:rPr lang="ko-KR" altLang="en-US" dirty="0" smtClean="0">
                <a:latin typeface="KoPub돋움체 Light" pitchFamily="18" charset="-127"/>
                <a:ea typeface="KoPub돋움체 Bold" pitchFamily="18" charset="-127"/>
              </a:rPr>
              <a:t>트레이닝</a:t>
            </a:r>
            <a:endParaRPr lang="ko-KR" altLang="en-US" dirty="0">
              <a:latin typeface="KoPub돋움체 Light" pitchFamily="18" charset="-127"/>
              <a:ea typeface="KoPub돋움체 Bold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01282" y="142936"/>
            <a:ext cx="822800" cy="385432"/>
          </a:xfrm>
          <a:prstGeom prst="rect">
            <a:avLst/>
          </a:prstGeom>
          <a:noFill/>
        </p:spPr>
        <p:txBody>
          <a:bodyPr wrap="none" lIns="107384" tIns="53692" rIns="107384" bIns="53692" rtlCol="0">
            <a:spAutoFit/>
          </a:bodyPr>
          <a:lstStyle/>
          <a:p>
            <a:r>
              <a:rPr lang="ko-KR" altLang="en-US" dirty="0" smtClean="0">
                <a:latin typeface="KoPub돋움체 Light" pitchFamily="18" charset="-127"/>
                <a:ea typeface="KoPub돋움체 Bold" pitchFamily="18" charset="-127"/>
              </a:rPr>
              <a:t>테스트</a:t>
            </a:r>
            <a:endParaRPr lang="ko-KR" altLang="en-US" dirty="0">
              <a:latin typeface="KoPub돋움체 Light" pitchFamily="18" charset="-127"/>
              <a:ea typeface="KoPub돋움체 Bold" pitchFamily="18" charset="-127"/>
            </a:endParaRPr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4"/>
          </p:nvPr>
        </p:nvSpPr>
        <p:spPr bwMode="auto">
          <a:xfrm>
            <a:off x="11627225" y="6375795"/>
            <a:ext cx="521969" cy="365210"/>
          </a:xfr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72498" indent="-335577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342305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879228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416150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953073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489994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4026917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563839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520147C9-01A9-473F-8B94-B836C7D2AC80}" type="slidenum">
              <a:rPr kumimoji="0" lang="ko-KR" altLang="en-US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pPr eaLnBrk="1" hangingPunct="1"/>
              <a:t>34</a:t>
            </a:fld>
            <a:endParaRPr kumimoji="0" lang="ko-KR" altLang="en-US" dirty="0">
              <a:solidFill>
                <a:schemeClr val="bg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50763" y="4038368"/>
            <a:ext cx="84401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신풍제약의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경우 </a:t>
            </a:r>
            <a:r>
              <a:rPr lang="en-US" altLang="ko-KR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LSTM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주가예측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모델에 </a:t>
            </a:r>
          </a:p>
          <a:p>
            <a:pPr algn="ctr" latinLnBrk="0">
              <a:defRPr/>
            </a:pP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시장정보외에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감정 인덱스를 넣었을 때 </a:t>
            </a: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에러율의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개선이 있었음 </a:t>
            </a:r>
          </a:p>
          <a:p>
            <a:pPr algn="ctr" latinLnBrk="0">
              <a:defRPr/>
            </a:pPr>
            <a:endParaRPr lang="ko-KR" altLang="en-US" sz="2000" b="1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defRPr/>
            </a:pP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넣기 전 </a:t>
            </a: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에러율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en-US" altLang="ko-KR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MSE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 : 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트레이닝 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0.00021, 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테스트 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8.93192</a:t>
            </a:r>
          </a:p>
          <a:p>
            <a:pPr algn="ctr" latinLnBrk="0">
              <a:defRPr/>
            </a:pP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넣은 후 </a:t>
            </a:r>
            <a:r>
              <a:rPr lang="ko-KR" altLang="en-US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에러율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en-US" altLang="ko-KR" sz="2000" b="1" dirty="0" err="1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MSE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 : 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트레이닝 </a:t>
            </a:r>
            <a:r>
              <a:rPr lang="en-US" altLang="ko-KR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0.00013, </a:t>
            </a: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테스트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4.16122</a:t>
            </a:r>
          </a:p>
          <a:p>
            <a:pPr algn="ctr" latinLnBrk="0">
              <a:defRPr/>
            </a:pP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defRPr/>
            </a:pPr>
            <a:r>
              <a:rPr lang="ko-KR" altLang="en-US" sz="2000" b="1" dirty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하지만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급상승에 따른 모델 자체의 오차가 커서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개선효과를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논하기 어려움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70825" y="608726"/>
            <a:ext cx="7309469" cy="3173296"/>
            <a:chOff x="2570825" y="608726"/>
            <a:chExt cx="7309469" cy="3173296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0825" y="1481335"/>
              <a:ext cx="4941626" cy="230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546" y="608726"/>
              <a:ext cx="1784748" cy="2029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316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주가예측</a:t>
            </a:r>
            <a:r>
              <a:rPr lang="ko-KR" altLang="en-US" dirty="0" smtClean="0"/>
              <a:t> 모델 개선안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예측모델생성</a:t>
            </a:r>
            <a:r>
              <a:rPr lang="ko-KR" altLang="en-US" dirty="0"/>
              <a:t> 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4"/>
          </p:nvPr>
        </p:nvSpPr>
        <p:spPr bwMode="auto">
          <a:xfrm>
            <a:off x="11627225" y="6375795"/>
            <a:ext cx="521969" cy="365210"/>
          </a:xfr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72498" indent="-335577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342305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879228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416150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953073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489994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4026917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563839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520147C9-01A9-473F-8B94-B836C7D2AC80}" type="slidenum">
              <a:rPr kumimoji="0" lang="ko-KR" altLang="en-US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pPr eaLnBrk="1" hangingPunct="1"/>
              <a:t>35</a:t>
            </a:fld>
            <a:endParaRPr kumimoji="0" lang="ko-KR" altLang="en-US" dirty="0">
              <a:solidFill>
                <a:schemeClr val="bg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8108446" y="2492497"/>
            <a:ext cx="332509" cy="39069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400316" y="1715639"/>
            <a:ext cx="1390584" cy="1961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종목발굴</a:t>
            </a:r>
            <a:endParaRPr lang="en-US" altLang="ko-KR" sz="2400" b="1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중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·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장기</a:t>
            </a:r>
            <a:endParaRPr lang="en-US" altLang="ko-KR" sz="2200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상승</a:t>
            </a:r>
            <a:r>
              <a:rPr lang="en-US" altLang="ko-KR" sz="22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/</a:t>
            </a:r>
            <a:r>
              <a:rPr lang="ko-KR" altLang="en-US" sz="22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하락 예측</a:t>
            </a:r>
            <a:endParaRPr lang="ko-KR" altLang="en-US" sz="2200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026" name="Picture 2" descr="C:\Users\user\Desktop\# 졸프 PPT\# 이미지\shutterstock_6007194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8365" y="1417311"/>
            <a:ext cx="860318" cy="5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2873" y="2027927"/>
            <a:ext cx="1343869" cy="61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692401" y="837031"/>
            <a:ext cx="5306282" cy="385432"/>
          </a:xfrm>
          <a:prstGeom prst="rect">
            <a:avLst/>
          </a:prstGeom>
          <a:noFill/>
        </p:spPr>
        <p:txBody>
          <a:bodyPr wrap="square" lIns="107384" tIns="53692" rIns="107384" bIns="53692" rtlCol="0">
            <a:spAutoFit/>
          </a:bodyPr>
          <a:lstStyle/>
          <a:p>
            <a:pPr algn="ctr"/>
            <a:r>
              <a:rPr lang="ko-KR" altLang="en-US" dirty="0" smtClean="0">
                <a:latin typeface="KoPub돋움체 Bold" pitchFamily="18" charset="-127"/>
                <a:ea typeface="KoPub돋움체 Bold" pitchFamily="18" charset="-127"/>
              </a:rPr>
              <a:t>다수의 종목에 대한 최근 </a:t>
            </a:r>
            <a:r>
              <a:rPr lang="en-US" altLang="ko-KR" dirty="0" smtClean="0">
                <a:latin typeface="KoPub돋움체 Bold" pitchFamily="18" charset="-127"/>
                <a:ea typeface="KoPub돋움체 Bold" pitchFamily="18" charset="-127"/>
              </a:rPr>
              <a:t>3</a:t>
            </a:r>
            <a:r>
              <a:rPr lang="ko-KR" altLang="en-US" dirty="0" smtClean="0">
                <a:latin typeface="KoPub돋움체 Bold" pitchFamily="18" charset="-127"/>
                <a:ea typeface="KoPub돋움체 Bold" pitchFamily="18" charset="-127"/>
              </a:rPr>
              <a:t>년 유사 패턴 분석 </a:t>
            </a:r>
            <a:endParaRPr lang="ko-KR" altLang="en-US" dirty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2171166" y="1495367"/>
            <a:ext cx="432867" cy="39069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83954" y="1100104"/>
            <a:ext cx="1787211" cy="11401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 smtClean="0">
                <a:latin typeface="KoPub돋움체 Bold" pitchFamily="18" charset="-127"/>
                <a:ea typeface="KoPub돋움체 Bold" pitchFamily="18" charset="-127"/>
              </a:rPr>
              <a:t>시장정보</a:t>
            </a:r>
            <a:endParaRPr lang="en-US" altLang="ko-KR" sz="22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en-US" altLang="ko-KR" sz="2200" dirty="0" smtClean="0"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2200" dirty="0" smtClean="0">
                <a:latin typeface="KoPub돋움체 Bold" pitchFamily="18" charset="-127"/>
                <a:ea typeface="KoPub돋움체 Bold" pitchFamily="18" charset="-127"/>
              </a:rPr>
              <a:t>종가</a:t>
            </a:r>
            <a:r>
              <a:rPr lang="en-US" altLang="ko-KR" sz="2200" dirty="0" smtClean="0"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2200" dirty="0" smtClean="0">
                <a:latin typeface="KoPub돋움체 Bold" pitchFamily="18" charset="-127"/>
                <a:ea typeface="KoPub돋움체 Bold" pitchFamily="18" charset="-127"/>
              </a:rPr>
              <a:t>거래량</a:t>
            </a:r>
            <a:r>
              <a:rPr lang="en-US" altLang="ko-KR" sz="2200" dirty="0" smtClean="0">
                <a:latin typeface="KoPub돋움체 Bold" pitchFamily="18" charset="-127"/>
                <a:ea typeface="KoPub돋움체 Bold" pitchFamily="18" charset="-127"/>
              </a:rPr>
              <a:t>)</a:t>
            </a:r>
            <a:endParaRPr lang="ko-KR" altLang="en-US" sz="2200" dirty="0"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92400" y="765731"/>
            <a:ext cx="5389762" cy="3963048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7521" y="4783921"/>
            <a:ext cx="119025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심리인덱스에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따른 주가 변화 패턴은 최소 분기 단위로 나타나는 장기 패턴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. 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한 종목으로 학습 하기는 데이터 부족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단일 종목에 대한 수직적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시계열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패턴 학습이 아닌 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다수의 종목에 대한 수평적 유사 패턴 학습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이 필요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심리 인덱스는 중</a:t>
            </a:r>
            <a:r>
              <a:rPr lang="en-US" altLang="ko-KR" sz="2000" b="1" dirty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·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장기적 지표로 일간 </a:t>
            </a:r>
            <a:r>
              <a:rPr lang="ko-KR" altLang="en-US" sz="2000" b="1" dirty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예측이 아닌 중</a:t>
            </a:r>
            <a:r>
              <a:rPr lang="en-US" altLang="ko-KR" sz="2000" b="1" dirty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·</a:t>
            </a:r>
            <a:r>
              <a:rPr lang="ko-KR" altLang="en-US" sz="2000" b="1" dirty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장기 </a:t>
            </a: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상승</a:t>
            </a: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/</a:t>
            </a:r>
            <a:r>
              <a:rPr lang="ko-KR" altLang="en-US" sz="2000" b="1" dirty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하락 예측에 활용 </a:t>
            </a:r>
            <a:r>
              <a:rPr lang="en-US" altLang="ko-KR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805305" y="119620"/>
            <a:ext cx="53031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실제 매매 활용을 위한 개선안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2142508" y="2705621"/>
            <a:ext cx="432867" cy="39069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3954" y="2361335"/>
            <a:ext cx="1787212" cy="1066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latin typeface="KoPub돋움체 Bold" pitchFamily="18" charset="-127"/>
                <a:ea typeface="KoPub돋움체 Bold" pitchFamily="18" charset="-127"/>
              </a:rPr>
              <a:t>감정 인덱스</a:t>
            </a:r>
            <a:endParaRPr lang="ko-KR" altLang="en-US" sz="2200" dirty="0"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30" name="Picture 2" descr="C:\Users\user\Desktop\# 졸프 PPT\# 이미지\shutterstock_6007194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8207" y="1417311"/>
            <a:ext cx="860318" cy="5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user\Desktop\# 졸프 PPT\# 이미지\shutterstock_6007194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7889" y="1417311"/>
            <a:ext cx="860318" cy="5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user\Desktop\# 졸프 PPT\# 이미지\shutterstock_6007194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731" y="1417311"/>
            <a:ext cx="860318" cy="5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user\Desktop\# 졸프 PPT\# 이미지\shutterstock_6007194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6583" y="1417311"/>
            <a:ext cx="860318" cy="5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user\Desktop\# 졸프 PPT\# 이미지\shutterstock_6007194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6425" y="1417311"/>
            <a:ext cx="860318" cy="5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6742" y="2039864"/>
            <a:ext cx="1188800" cy="59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4497" y="2029704"/>
            <a:ext cx="1343869" cy="61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411" y="2041641"/>
            <a:ext cx="1188800" cy="59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6742" y="2646758"/>
            <a:ext cx="1217756" cy="61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2872" y="2646758"/>
            <a:ext cx="1343869" cy="59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338" y="2670633"/>
            <a:ext cx="1217756" cy="61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5468" y="2670633"/>
            <a:ext cx="1343869" cy="59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7278" y="3340743"/>
            <a:ext cx="1343869" cy="61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1147" y="3352680"/>
            <a:ext cx="1188800" cy="59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8902" y="3342520"/>
            <a:ext cx="1343869" cy="61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3816" y="3354457"/>
            <a:ext cx="1188800" cy="59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1147" y="3959574"/>
            <a:ext cx="1217756" cy="61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7277" y="3959574"/>
            <a:ext cx="1343869" cy="59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3743" y="3983449"/>
            <a:ext cx="1217756" cy="61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9873" y="3983449"/>
            <a:ext cx="1343869" cy="59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10123409" y="1715639"/>
            <a:ext cx="1390584" cy="19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롱</a:t>
            </a:r>
            <a:r>
              <a:rPr lang="en-US" altLang="ko-KR" sz="22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/</a:t>
            </a:r>
            <a:r>
              <a:rPr lang="ko-KR" altLang="en-US" sz="2200" dirty="0" err="1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숏</a:t>
            </a:r>
            <a:endParaRPr lang="en-US" altLang="ko-KR" sz="2200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포지션</a:t>
            </a:r>
            <a:endParaRPr lang="en-US" altLang="ko-KR" sz="2200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endParaRPr lang="en-US" altLang="ko-KR" sz="2200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매수</a:t>
            </a:r>
            <a:r>
              <a:rPr lang="en-US" altLang="ko-KR" sz="22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/</a:t>
            </a:r>
            <a:r>
              <a:rPr lang="ko-KR" altLang="en-US" sz="22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매도 활용</a:t>
            </a:r>
            <a:endParaRPr lang="ko-KR" altLang="en-US" sz="2200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5" name="오른쪽 화살표 84"/>
          <p:cNvSpPr/>
          <p:nvPr/>
        </p:nvSpPr>
        <p:spPr>
          <a:xfrm>
            <a:off x="9790900" y="2501106"/>
            <a:ext cx="332509" cy="39069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86" name="오른쪽 화살표 85"/>
          <p:cNvSpPr/>
          <p:nvPr/>
        </p:nvSpPr>
        <p:spPr>
          <a:xfrm>
            <a:off x="2171166" y="3961728"/>
            <a:ext cx="432867" cy="39069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83954" y="3550630"/>
            <a:ext cx="1787211" cy="11401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latin typeface="KoPub돋움체 Bold" pitchFamily="18" charset="-127"/>
                <a:ea typeface="KoPub돋움체 Bold" pitchFamily="18" charset="-127"/>
              </a:rPr>
              <a:t>추가 지표</a:t>
            </a:r>
            <a:endParaRPr lang="en-US" altLang="ko-KR" sz="2200" dirty="0" smtClean="0"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en-US" altLang="ko-KR" sz="2200" dirty="0" smtClean="0"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en-US" altLang="ko-KR" sz="2200" dirty="0" err="1" smtClean="0">
                <a:latin typeface="KoPub돋움체 Bold" pitchFamily="18" charset="-127"/>
                <a:ea typeface="KoPub돋움체 Bold" pitchFamily="18" charset="-127"/>
              </a:rPr>
              <a:t>VIX</a:t>
            </a:r>
            <a:r>
              <a:rPr lang="en-US" altLang="ko-KR" sz="2200" dirty="0" smtClean="0"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en-US" altLang="ko-KR" sz="2200" dirty="0" err="1" smtClean="0">
                <a:latin typeface="KoPub돋움체 Bold" pitchFamily="18" charset="-127"/>
                <a:ea typeface="KoPub돋움체 Bold" pitchFamily="18" charset="-127"/>
              </a:rPr>
              <a:t>F&amp;G</a:t>
            </a:r>
            <a:r>
              <a:rPr lang="en-US" altLang="ko-KR" sz="2200" dirty="0" smtClean="0">
                <a:latin typeface="KoPub돋움체 Bold" pitchFamily="18" charset="-127"/>
                <a:ea typeface="KoPub돋움체 Bold" pitchFamily="18" charset="-127"/>
              </a:rPr>
              <a:t>)</a:t>
            </a:r>
            <a:endParaRPr lang="ko-KR" altLang="en-US" sz="2200" dirty="0"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10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가설 검증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신풍제약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결과 </a:t>
            </a:r>
            <a:r>
              <a:rPr lang="ko-KR" altLang="en-US" dirty="0" smtClean="0"/>
              <a:t>정리 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18642" y="758467"/>
            <a:ext cx="3615883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dirty="0" err="1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개인심리</a:t>
            </a:r>
            <a:r>
              <a:rPr lang="ko-KR" altLang="en-US" sz="2800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 개선 </a:t>
            </a:r>
            <a:r>
              <a:rPr lang="en-US" altLang="ko-KR" sz="2800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(</a:t>
            </a:r>
            <a:r>
              <a:rPr lang="ko-KR" altLang="en-US" sz="2800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소문</a:t>
            </a:r>
            <a:r>
              <a:rPr lang="en-US" altLang="ko-KR" sz="2800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)</a:t>
            </a:r>
            <a:endParaRPr lang="en-US" altLang="ko-KR" sz="2800" b="1" dirty="0">
              <a:solidFill>
                <a:srgbClr val="660033"/>
              </a:solidFill>
              <a:latin typeface="KoPub돋움체 Bold" pitchFamily="18" charset="-127"/>
              <a:ea typeface="KoPub돋움체 Bold" pitchFamily="18" charset="-127"/>
              <a:cs typeface="KoPubWorld돋움체 Light" pitchFamily="2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963" y="427930"/>
            <a:ext cx="4320000" cy="228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6584" y="2165492"/>
            <a:ext cx="4320000" cy="2245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202" y="3779149"/>
            <a:ext cx="4197520" cy="230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4098788" y="317356"/>
            <a:ext cx="25401" cy="5037127"/>
          </a:xfrm>
          <a:prstGeom prst="line">
            <a:avLst/>
          </a:prstGeom>
          <a:ln w="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아래쪽 화살표 13"/>
          <p:cNvSpPr/>
          <p:nvPr/>
        </p:nvSpPr>
        <p:spPr>
          <a:xfrm>
            <a:off x="3909174" y="267012"/>
            <a:ext cx="349623" cy="36183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00375" y="9288"/>
            <a:ext cx="13974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매수 시그널</a:t>
            </a:r>
            <a:endParaRPr lang="en-US" altLang="ko-KR" sz="2000" b="1" dirty="0">
              <a:solidFill>
                <a:schemeClr val="accent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373085" y="2611890"/>
            <a:ext cx="3507000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폭발적 거래량 증가</a:t>
            </a:r>
            <a:endParaRPr lang="en-US" altLang="ko-KR" sz="2800" b="1" dirty="0">
              <a:solidFill>
                <a:srgbClr val="660033"/>
              </a:solidFill>
              <a:latin typeface="KoPub돋움체 Bold" pitchFamily="18" charset="-127"/>
              <a:ea typeface="KoPub돋움체 Bold" pitchFamily="18" charset="-127"/>
              <a:cs typeface="KoPubWorld돋움체 Light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73085" y="4411450"/>
            <a:ext cx="3507000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주가 상승</a:t>
            </a:r>
            <a:endParaRPr lang="en-US" altLang="ko-KR" sz="2800" b="1" dirty="0">
              <a:solidFill>
                <a:srgbClr val="660033"/>
              </a:solidFill>
              <a:latin typeface="KoPub돋움체 Bold" pitchFamily="18" charset="-127"/>
              <a:ea typeface="KoPub돋움체 Bold" pitchFamily="18" charset="-127"/>
              <a:cs typeface="KoPubWorld돋움체 Light" pitchFamily="2" charset="-127"/>
            </a:endParaRPr>
          </a:p>
        </p:txBody>
      </p:sp>
      <p:sp>
        <p:nvSpPr>
          <p:cNvPr id="30" name="이등변 삼각형 29"/>
          <p:cNvSpPr/>
          <p:nvPr/>
        </p:nvSpPr>
        <p:spPr>
          <a:xfrm rot="10800000">
            <a:off x="6797370" y="1908599"/>
            <a:ext cx="2658427" cy="29182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6797370" y="3708160"/>
            <a:ext cx="2658427" cy="29182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4"/>
          </p:nvPr>
        </p:nvSpPr>
        <p:spPr bwMode="auto">
          <a:xfrm>
            <a:off x="11627225" y="6375795"/>
            <a:ext cx="521969" cy="365210"/>
          </a:xfr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72498" indent="-335577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342305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879228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416150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953073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489994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4026917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563839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520147C9-01A9-473F-8B94-B836C7D2AC80}" type="slidenum">
              <a:rPr kumimoji="0" lang="ko-KR" altLang="en-US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pPr eaLnBrk="1" hangingPunct="1"/>
              <a:t>36</a:t>
            </a:fld>
            <a:endParaRPr kumimoji="0" lang="ko-KR" altLang="en-US" dirty="0">
              <a:solidFill>
                <a:schemeClr val="bg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95982" y="5760652"/>
            <a:ext cx="24564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000" dirty="0" err="1" smtClean="0">
                <a:latin typeface="KoPub돋움체 Light" pitchFamily="18" charset="-127"/>
                <a:ea typeface="KoPub돋움체 Light" pitchFamily="18" charset="-127"/>
              </a:rPr>
              <a:t>신풍제약</a:t>
            </a:r>
            <a:r>
              <a:rPr lang="ko-KR" altLang="en-US" sz="1000" dirty="0" smtClean="0">
                <a:latin typeface="KoPub돋움체 Light" pitchFamily="18" charset="-127"/>
                <a:ea typeface="KoPub돋움체 Light" pitchFamily="18" charset="-127"/>
              </a:rPr>
              <a:t>   </a:t>
            </a:r>
            <a:r>
              <a:rPr lang="en-US" altLang="ko-KR" sz="1000" dirty="0" smtClean="0">
                <a:latin typeface="KoPub돋움체 Light" pitchFamily="18" charset="-127"/>
                <a:ea typeface="KoPub돋움체 Light" pitchFamily="18" charset="-127"/>
              </a:rPr>
              <a:t>2020. 6. 29.   </a:t>
            </a:r>
            <a:r>
              <a:rPr lang="ko-KR" altLang="en-US" sz="1000" dirty="0" smtClean="0">
                <a:latin typeface="KoPub돋움체 Light" pitchFamily="18" charset="-127"/>
                <a:ea typeface="KoPub돋움체 Light" pitchFamily="18" charset="-127"/>
              </a:rPr>
              <a:t>종가 </a:t>
            </a:r>
            <a:r>
              <a:rPr lang="en-US" altLang="ko-KR" sz="1000" dirty="0" smtClean="0">
                <a:latin typeface="KoPub돋움체 Light" pitchFamily="18" charset="-127"/>
                <a:ea typeface="KoPub돋움체 Light" pitchFamily="18" charset="-127"/>
              </a:rPr>
              <a:t>28,700</a:t>
            </a:r>
            <a:endParaRPr lang="en-US" altLang="ko-KR" sz="1000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8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슬라이드 번호 개체 틀 2"/>
          <p:cNvSpPr>
            <a:spLocks noGrp="1"/>
          </p:cNvSpPr>
          <p:nvPr>
            <p:ph type="sldNum" sz="quarter" idx="4"/>
          </p:nvPr>
        </p:nvSpPr>
        <p:spPr bwMode="auto"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872498" indent="-335577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342305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879228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416150" indent="-268461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953073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3489994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4026917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4563839" indent="-268461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fld id="{520147C9-01A9-473F-8B94-B836C7D2AC80}" type="slidenum">
              <a:rPr kumimoji="0" lang="ko-KR" altLang="en-US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pPr eaLnBrk="1" hangingPunct="1"/>
              <a:t>37</a:t>
            </a:fld>
            <a:endParaRPr kumimoji="0" lang="ko-KR" altLang="en-US" dirty="0">
              <a:solidFill>
                <a:schemeClr val="bg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20" y="1665408"/>
            <a:ext cx="5735619" cy="4025529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26041" y="6363843"/>
            <a:ext cx="8004949" cy="442909"/>
          </a:xfrm>
        </p:spPr>
        <p:txBody>
          <a:bodyPr/>
          <a:lstStyle/>
          <a:p>
            <a:r>
              <a:rPr lang="en-US" altLang="ko-KR" dirty="0" smtClean="0"/>
              <a:t>BERT 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자연어처리의</a:t>
            </a:r>
            <a:r>
              <a:rPr lang="ko-KR" altLang="en-US" dirty="0" smtClean="0"/>
              <a:t> 미래</a:t>
            </a:r>
            <a:endParaRPr lang="ko-KR" altLang="en-US" dirty="0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804213" y="6369489"/>
            <a:ext cx="4706470" cy="431612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결과 </a:t>
            </a:r>
            <a:r>
              <a:rPr lang="ko-KR" altLang="en-US" dirty="0" smtClean="0"/>
              <a:t>정리 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활</a:t>
            </a:r>
            <a:r>
              <a:rPr lang="ko-KR" altLang="en-US" dirty="0"/>
              <a:t>용</a:t>
            </a:r>
          </a:p>
        </p:txBody>
      </p:sp>
      <p:pic>
        <p:nvPicPr>
          <p:cNvPr id="1026" name="Picture 2" descr="C:\Users\user\Desktop\# 졸프 PPT\# 이미지\IMG_4684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6825" y="1773703"/>
            <a:ext cx="4998730" cy="374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79353" y="4674648"/>
            <a:ext cx="705858" cy="5833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73571" y="1867281"/>
            <a:ext cx="705858" cy="34027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28043" y="4690700"/>
            <a:ext cx="2362210" cy="83204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8357" y="247563"/>
            <a:ext cx="99621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3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이미 인간을 넘어선 </a:t>
            </a:r>
            <a:r>
              <a:rPr lang="ko-KR" altLang="en-US" sz="3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자연어처리</a:t>
            </a:r>
            <a:r>
              <a:rPr lang="ko-KR" altLang="en-US" sz="3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모델</a:t>
            </a:r>
            <a:r>
              <a:rPr lang="en-US" altLang="ko-KR" sz="3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, </a:t>
            </a:r>
          </a:p>
          <a:p>
            <a:pPr algn="ctr" latinLnBrk="0">
              <a:defRPr/>
            </a:pPr>
            <a:r>
              <a:rPr lang="ko-KR" altLang="en-US" sz="3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그리고 그것을 활용한 금융 서비스의 미래</a:t>
            </a:r>
            <a:r>
              <a:rPr lang="en-US" altLang="ko-KR" sz="3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055449" y="5269041"/>
            <a:ext cx="84584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dirty="0" smtClean="0">
                <a:latin typeface="KoPub돋움체 Light" pitchFamily="18" charset="-127"/>
                <a:ea typeface="KoPub돋움체 Light" pitchFamily="18" charset="-127"/>
              </a:rPr>
              <a:t>2020.6</a:t>
            </a:r>
            <a:endParaRPr lang="en-US" altLang="ko-KR" sz="1000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09360" y="5258044"/>
            <a:ext cx="84584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dirty="0" smtClean="0">
                <a:latin typeface="KoPub돋움체 Light" pitchFamily="18" charset="-127"/>
                <a:ea typeface="KoPub돋움체 Light" pitchFamily="18" charset="-127"/>
              </a:rPr>
              <a:t>2018.11</a:t>
            </a:r>
            <a:endParaRPr lang="en-US" altLang="ko-KR" sz="1000" dirty="0"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57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Desktop\# 졸프 PPT\# 이미지\81soxa7wSdL._AC_SL15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3366" y="-76200"/>
            <a:ext cx="6595100" cy="72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# 졸프 PPT\# 이미지\John_F._Kennedy_speaks_at_Rice_Universit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6675217" cy="969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-2" y="4606933"/>
            <a:ext cx="12190415" cy="2252655"/>
            <a:chOff x="-1" y="4606933"/>
            <a:chExt cx="12190414" cy="2252655"/>
          </a:xfrm>
        </p:grpSpPr>
        <p:sp>
          <p:nvSpPr>
            <p:cNvPr id="5" name="직사각형 4"/>
            <p:cNvSpPr/>
            <p:nvPr/>
          </p:nvSpPr>
          <p:spPr>
            <a:xfrm>
              <a:off x="-1" y="4606933"/>
              <a:ext cx="12190414" cy="225265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384" tIns="53692" rIns="107384" bIns="53692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2" name="TextBox 5"/>
            <p:cNvSpPr txBox="1"/>
            <p:nvPr/>
          </p:nvSpPr>
          <p:spPr>
            <a:xfrm>
              <a:off x="519759" y="4631061"/>
              <a:ext cx="11122734" cy="2170536"/>
            </a:xfrm>
            <a:prstGeom prst="rect">
              <a:avLst/>
            </a:prstGeom>
            <a:noFill/>
          </p:spPr>
          <p:txBody>
            <a:bodyPr wrap="none" lIns="107384" tIns="53692" rIns="107384" bIns="53692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6700" spc="352" dirty="0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커뮤니티 </a:t>
              </a:r>
              <a:r>
                <a:rPr kumimoji="0" lang="ko-KR" altLang="en-US" sz="6700" spc="352" dirty="0" err="1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심리지수로</a:t>
              </a:r>
              <a:r>
                <a:rPr kumimoji="0" lang="ko-KR" altLang="en-US" sz="6700" spc="352" dirty="0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 </a:t>
              </a:r>
              <a:r>
                <a:rPr kumimoji="0" lang="ko-KR" altLang="en-US" sz="6700" spc="352" dirty="0" err="1" smtClean="0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종목발굴</a:t>
              </a:r>
              <a:endParaRPr kumimoji="0" lang="en-US" altLang="ko-KR" sz="6700" spc="352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6700" spc="352" dirty="0" smtClean="0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- End Of Document -</a:t>
              </a:r>
              <a:endParaRPr kumimoji="0" lang="ko-KR" altLang="en-US" sz="6700" spc="352" dirty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1344571" y="6484749"/>
            <a:ext cx="845842" cy="300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itchFamily="18" charset="-127"/>
                <a:ea typeface="KoPub돋움체 Light" pitchFamily="18" charset="-127"/>
              </a:rPr>
              <a:t>1969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43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extBox 4"/>
          <p:cNvSpPr txBox="1">
            <a:spLocks noChangeArrowheads="1"/>
          </p:cNvSpPr>
          <p:nvPr/>
        </p:nvSpPr>
        <p:spPr bwMode="auto">
          <a:xfrm>
            <a:off x="1275239" y="3033323"/>
            <a:ext cx="1683613" cy="862485"/>
          </a:xfrm>
          <a:prstGeom prst="rect">
            <a:avLst/>
          </a:prstGeom>
          <a:noFill/>
          <a:ln>
            <a:noFill/>
          </a:ln>
        </p:spPr>
        <p:txBody>
          <a:bodyPr wrap="none" lIns="107384" tIns="53692" rIns="107384" bIns="53692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4900" dirty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#</a:t>
            </a:r>
            <a:r>
              <a:rPr kumimoji="0" lang="ko-KR" altLang="en-US" sz="4900" dirty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배경</a:t>
            </a:r>
          </a:p>
        </p:txBody>
      </p:sp>
      <p:sp>
        <p:nvSpPr>
          <p:cNvPr id="1048591" name="TextBox 5"/>
          <p:cNvSpPr txBox="1">
            <a:spLocks noChangeArrowheads="1"/>
          </p:cNvSpPr>
          <p:nvPr/>
        </p:nvSpPr>
        <p:spPr bwMode="auto">
          <a:xfrm>
            <a:off x="5419814" y="3030146"/>
            <a:ext cx="1683613" cy="862485"/>
          </a:xfrm>
          <a:prstGeom prst="rect">
            <a:avLst/>
          </a:prstGeom>
          <a:noFill/>
          <a:ln>
            <a:noFill/>
          </a:ln>
        </p:spPr>
        <p:txBody>
          <a:bodyPr wrap="none" lIns="107384" tIns="53692" rIns="107384" bIns="53692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4900" dirty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#</a:t>
            </a:r>
            <a:r>
              <a:rPr kumimoji="0" lang="ko-KR" altLang="en-US" sz="4900" dirty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구현</a:t>
            </a:r>
          </a:p>
        </p:txBody>
      </p:sp>
      <p:sp>
        <p:nvSpPr>
          <p:cNvPr id="1048592" name="TextBox 6"/>
          <p:cNvSpPr txBox="1">
            <a:spLocks noChangeArrowheads="1"/>
          </p:cNvSpPr>
          <p:nvPr/>
        </p:nvSpPr>
        <p:spPr bwMode="auto">
          <a:xfrm>
            <a:off x="9405420" y="3020620"/>
            <a:ext cx="1683613" cy="862485"/>
          </a:xfrm>
          <a:prstGeom prst="rect">
            <a:avLst/>
          </a:prstGeom>
          <a:noFill/>
          <a:ln>
            <a:noFill/>
          </a:ln>
        </p:spPr>
        <p:txBody>
          <a:bodyPr wrap="none" lIns="107384" tIns="53692" rIns="107384" bIns="53692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/>
            <a:r>
              <a:rPr kumimoji="0" lang="en-US" altLang="ko-KR" sz="4900" dirty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#</a:t>
            </a:r>
            <a:r>
              <a:rPr kumimoji="0" lang="ko-KR" altLang="en-US" sz="4900" dirty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활용</a:t>
            </a:r>
          </a:p>
        </p:txBody>
      </p:sp>
      <p:cxnSp>
        <p:nvCxnSpPr>
          <p:cNvPr id="3145729" name="직선 연결선 12"/>
          <p:cNvCxnSpPr>
            <a:cxnSpLocks/>
          </p:cNvCxnSpPr>
          <p:nvPr/>
        </p:nvCxnSpPr>
        <p:spPr>
          <a:xfrm>
            <a:off x="1847063" y="3025380"/>
            <a:ext cx="36176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직선 연결선 13"/>
          <p:cNvCxnSpPr>
            <a:cxnSpLocks/>
          </p:cNvCxnSpPr>
          <p:nvPr/>
        </p:nvCxnSpPr>
        <p:spPr>
          <a:xfrm>
            <a:off x="5971176" y="3023793"/>
            <a:ext cx="3596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직선 연결선 14"/>
          <p:cNvCxnSpPr>
            <a:cxnSpLocks/>
          </p:cNvCxnSpPr>
          <p:nvPr/>
        </p:nvCxnSpPr>
        <p:spPr>
          <a:xfrm>
            <a:off x="10066343" y="3014266"/>
            <a:ext cx="3596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99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94003" y="0"/>
            <a:ext cx="6766238" cy="6859588"/>
            <a:chOff x="2494001" y="0"/>
            <a:chExt cx="6766239" cy="6859588"/>
          </a:xfrm>
        </p:grpSpPr>
        <p:sp>
          <p:nvSpPr>
            <p:cNvPr id="2" name="직사각형 4"/>
            <p:cNvSpPr/>
            <p:nvPr/>
          </p:nvSpPr>
          <p:spPr>
            <a:xfrm>
              <a:off x="2494001" y="0"/>
              <a:ext cx="6766239" cy="685958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7384" tIns="53692" rIns="107384" bIns="53692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dirty="0"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3" name="TextBox 4"/>
            <p:cNvSpPr txBox="1">
              <a:spLocks noChangeArrowheads="1"/>
            </p:cNvSpPr>
            <p:nvPr/>
          </p:nvSpPr>
          <p:spPr bwMode="auto">
            <a:xfrm>
              <a:off x="5165654" y="325847"/>
              <a:ext cx="1683613" cy="8624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07384" tIns="53692" rIns="107384" bIns="53692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r>
                <a:rPr kumimoji="0" lang="en-US" altLang="ko-KR" sz="4900" dirty="0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#</a:t>
              </a:r>
              <a:r>
                <a:rPr kumimoji="0" lang="ko-KR" altLang="en-US" sz="4900" dirty="0"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배경</a:t>
              </a:r>
            </a:p>
          </p:txBody>
        </p:sp>
        <p:cxnSp>
          <p:nvCxnSpPr>
            <p:cNvPr id="4" name="직선 연결선 12"/>
            <p:cNvCxnSpPr>
              <a:cxnSpLocks/>
            </p:cNvCxnSpPr>
            <p:nvPr/>
          </p:nvCxnSpPr>
          <p:spPr>
            <a:xfrm>
              <a:off x="5737479" y="317906"/>
              <a:ext cx="36176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xmlns="" id="{91C81F87-3B16-4A2C-87B9-E766F2B834FF}"/>
                </a:ext>
              </a:extLst>
            </p:cNvPr>
            <p:cNvSpPr txBox="1"/>
            <p:nvPr/>
          </p:nvSpPr>
          <p:spPr>
            <a:xfrm>
              <a:off x="2812145" y="1834761"/>
              <a:ext cx="6328374" cy="76202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1. </a:t>
              </a:r>
              <a:r>
                <a:rPr lang="ko-KR" altLang="en-US" sz="4000" b="1" dirty="0" err="1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금융시장</a:t>
              </a:r>
              <a:r>
                <a:rPr lang="ko-KR" altLang="en-US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 </a:t>
              </a:r>
              <a:r>
                <a:rPr lang="ko-KR" altLang="en-US" sz="4000" b="1" dirty="0" err="1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환경변화</a:t>
              </a:r>
              <a:endParaRPr lang="ko-KR" altLang="en-US" sz="4000" b="1" dirty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110B5DAF-835E-4E75-8D0F-3858FD93081C}"/>
                </a:ext>
              </a:extLst>
            </p:cNvPr>
            <p:cNvSpPr txBox="1"/>
            <p:nvPr/>
          </p:nvSpPr>
          <p:spPr>
            <a:xfrm>
              <a:off x="2812145" y="2976517"/>
              <a:ext cx="6328374" cy="76202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2. </a:t>
              </a:r>
              <a:r>
                <a:rPr lang="ko-KR" altLang="en-US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개인 </a:t>
              </a:r>
              <a:r>
                <a:rPr lang="ko-KR" altLang="en-US" sz="4000" b="1" dirty="0" err="1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심리지수</a:t>
              </a:r>
              <a:endParaRPr lang="ko-KR" altLang="en-US" sz="4000" b="1" dirty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endParaRPr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xmlns="" id="{B1C47F15-908C-467E-BBFE-8DDFB77B7B64}"/>
                </a:ext>
              </a:extLst>
            </p:cNvPr>
            <p:cNvSpPr txBox="1"/>
            <p:nvPr/>
          </p:nvSpPr>
          <p:spPr>
            <a:xfrm>
              <a:off x="2812145" y="4118273"/>
              <a:ext cx="6328374" cy="76202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3. </a:t>
              </a:r>
              <a:r>
                <a:rPr lang="ko-KR" altLang="en-US" sz="4000" b="1" dirty="0">
                  <a:solidFill>
                    <a:schemeClr val="bg1"/>
                  </a:solidFill>
                  <a:latin typeface="KoPub돋움체 Light" pitchFamily="18" charset="-127"/>
                  <a:ea typeface="KoPub돋움체 Light" pitchFamily="18" charset="-127"/>
                </a:rPr>
                <a:t>개발 방법 및 목적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65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5C05C0-078D-4148-B42E-31F451E8CEC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코로나 </a:t>
            </a:r>
            <a:r>
              <a:rPr lang="en-US" altLang="ko-KR" dirty="0"/>
              <a:t>19 </a:t>
            </a:r>
            <a:r>
              <a:rPr lang="ko-KR" altLang="en-US" dirty="0"/>
              <a:t>이후 주식시장 변화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err="1"/>
              <a:t>금융시장</a:t>
            </a:r>
            <a:r>
              <a:rPr lang="ko-KR" altLang="en-US" dirty="0"/>
              <a:t> </a:t>
            </a:r>
            <a:r>
              <a:rPr lang="ko-KR" altLang="en-US" dirty="0" err="1" smtClean="0"/>
              <a:t>환경변화</a:t>
            </a:r>
            <a:r>
              <a:rPr lang="ko-KR" altLang="en-US" dirty="0" smtClean="0"/>
              <a:t>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968" y="1727754"/>
            <a:ext cx="6091857" cy="39475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1333" y="547306"/>
            <a:ext cx="106578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200" b="1" dirty="0" smtClean="0">
                <a:solidFill>
                  <a:schemeClr val="tx2"/>
                </a:solidFill>
                <a:latin typeface="KoPub돋움체 Light" pitchFamily="18" charset="-127"/>
                <a:ea typeface="KoPub돋움체 Bold" pitchFamily="18" charset="-127"/>
              </a:rPr>
              <a:t>“</a:t>
            </a:r>
            <a:r>
              <a:rPr lang="ko-KR" altLang="en-US" sz="2200" b="1" dirty="0" smtClean="0">
                <a:solidFill>
                  <a:schemeClr val="tx2"/>
                </a:solidFill>
                <a:latin typeface="KoPub돋움체 Light" pitchFamily="18" charset="-127"/>
                <a:ea typeface="KoPub돋움체 Bold" pitchFamily="18" charset="-127"/>
              </a:rPr>
              <a:t>전세계 주식시장에서 </a:t>
            </a:r>
            <a:r>
              <a:rPr lang="en-US" altLang="ko-KR" sz="2200" b="1" dirty="0" smtClean="0">
                <a:solidFill>
                  <a:schemeClr val="tx2"/>
                </a:solidFill>
                <a:latin typeface="KoPub돋움체 Light" pitchFamily="18" charset="-127"/>
                <a:ea typeface="KoPub돋움체 Bold" pitchFamily="18" charset="-127"/>
              </a:rPr>
              <a:t>20~30</a:t>
            </a:r>
            <a:r>
              <a:rPr lang="ko-KR" altLang="en-US" sz="2200" b="1" dirty="0" smtClean="0">
                <a:solidFill>
                  <a:schemeClr val="tx2"/>
                </a:solidFill>
                <a:latin typeface="KoPub돋움체 Light" pitchFamily="18" charset="-127"/>
                <a:ea typeface="KoPub돋움체 Bold" pitchFamily="18" charset="-127"/>
              </a:rPr>
              <a:t>대 개인투자자들이 대거 유입되어</a:t>
            </a:r>
            <a:endParaRPr lang="en-US" altLang="ko-KR" sz="2200" b="1" dirty="0" smtClean="0">
              <a:solidFill>
                <a:schemeClr val="tx2"/>
              </a:solidFill>
              <a:latin typeface="KoPub돋움체 Light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200" b="1" dirty="0" err="1" smtClean="0">
                <a:solidFill>
                  <a:schemeClr val="tx2"/>
                </a:solidFill>
                <a:latin typeface="KoPub돋움체 Light" pitchFamily="18" charset="-127"/>
                <a:ea typeface="KoPub돋움체 Bold" pitchFamily="18" charset="-127"/>
              </a:rPr>
              <a:t>기술주를</a:t>
            </a:r>
            <a:r>
              <a:rPr lang="ko-KR" altLang="en-US" sz="2200" b="1" dirty="0" smtClean="0">
                <a:solidFill>
                  <a:schemeClr val="tx2"/>
                </a:solidFill>
                <a:latin typeface="KoPub돋움체 Light" pitchFamily="18" charset="-127"/>
                <a:ea typeface="KoPub돋움체 Bold" pitchFamily="18" charset="-127"/>
              </a:rPr>
              <a:t> 중심으로 투자하면서 시장을 주도</a:t>
            </a:r>
            <a:r>
              <a:rPr lang="en-US" altLang="ko-KR" sz="2200" b="1" dirty="0" smtClean="0">
                <a:solidFill>
                  <a:schemeClr val="tx2"/>
                </a:solidFill>
                <a:latin typeface="KoPub돋움체 Light" pitchFamily="18" charset="-127"/>
                <a:ea typeface="KoPub돋움체 Bold" pitchFamily="18" charset="-127"/>
              </a:rPr>
              <a:t>”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xmlns="" id="{DC7B0BE3-ABB5-43A2-B3E3-8A028B296C9F}"/>
              </a:ext>
            </a:extLst>
          </p:cNvPr>
          <p:cNvSpPr/>
          <p:nvPr/>
        </p:nvSpPr>
        <p:spPr bwMode="ltGray">
          <a:xfrm>
            <a:off x="9618031" y="4208207"/>
            <a:ext cx="1204647" cy="1114052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660033">
                <a:alpha val="49804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ko-KR" altLang="en-US" b="1" dirty="0" err="1" smtClean="0">
                <a:solidFill>
                  <a:schemeClr val="accent2"/>
                </a:solidFill>
                <a:latin typeface="KoPub돋움체 Bold" pitchFamily="18" charset="-127"/>
                <a:ea typeface="KoPub돋움체 Bold" pitchFamily="18" charset="-127"/>
              </a:rPr>
              <a:t>인민개미</a:t>
            </a:r>
            <a:endParaRPr lang="ko-KR" altLang="en-US" b="1" dirty="0">
              <a:solidFill>
                <a:schemeClr val="accent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xmlns="" id="{DC7B0BE3-ABB5-43A2-B3E3-8A028B296C9F}"/>
              </a:ext>
            </a:extLst>
          </p:cNvPr>
          <p:cNvSpPr/>
          <p:nvPr/>
        </p:nvSpPr>
        <p:spPr bwMode="ltGray">
          <a:xfrm>
            <a:off x="9618031" y="2523808"/>
            <a:ext cx="1204647" cy="1114052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660033">
                <a:alpha val="49804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ko-KR" altLang="en-US" b="1" dirty="0" err="1" smtClean="0">
                <a:solidFill>
                  <a:schemeClr val="accent6"/>
                </a:solidFill>
                <a:latin typeface="KoPub돋움체 Bold" pitchFamily="18" charset="-127"/>
                <a:ea typeface="KoPub돋움체 Bold" pitchFamily="18" charset="-127"/>
              </a:rPr>
              <a:t>로빈후드</a:t>
            </a:r>
            <a:endParaRPr lang="ko-KR" altLang="en-US" b="1" dirty="0">
              <a:solidFill>
                <a:schemeClr val="accent6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xmlns="" id="{DC7B0BE3-ABB5-43A2-B3E3-8A028B296C9F}"/>
              </a:ext>
            </a:extLst>
          </p:cNvPr>
          <p:cNvSpPr/>
          <p:nvPr/>
        </p:nvSpPr>
        <p:spPr bwMode="ltGray">
          <a:xfrm>
            <a:off x="1131376" y="4210480"/>
            <a:ext cx="1204647" cy="1114052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660033">
                <a:alpha val="49804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ko-KR" altLang="en-US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동학개미</a:t>
            </a:r>
            <a:endParaRPr lang="ko-KR" altLang="en-US" b="1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xmlns="" id="{DC7B0BE3-ABB5-43A2-B3E3-8A028B296C9F}"/>
              </a:ext>
            </a:extLst>
          </p:cNvPr>
          <p:cNvSpPr/>
          <p:nvPr/>
        </p:nvSpPr>
        <p:spPr bwMode="ltGray">
          <a:xfrm>
            <a:off x="1131376" y="2526081"/>
            <a:ext cx="1204647" cy="1114052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660033">
                <a:alpha val="49804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ko-KR" alt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닌자개미</a:t>
            </a:r>
            <a:endParaRPr lang="ko-KR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5C05C0-078D-4148-B42E-31F451E8CEC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개인투자확대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err="1"/>
              <a:t>금융시장</a:t>
            </a:r>
            <a:r>
              <a:rPr lang="ko-KR" altLang="en-US" dirty="0"/>
              <a:t> </a:t>
            </a:r>
            <a:r>
              <a:rPr lang="ko-KR" altLang="en-US" dirty="0" err="1" smtClean="0"/>
              <a:t>환경변화</a:t>
            </a:r>
            <a:r>
              <a:rPr lang="ko-KR" altLang="en-US" dirty="0" smtClean="0"/>
              <a:t>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91333" y="587076"/>
            <a:ext cx="106578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코로나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19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로 인해 주식시장 개인 참여 속도가 빨라졌지만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주식 시장 개인 비중은 지속적으로 확대 예상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00889" y="4644591"/>
            <a:ext cx="10657858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국내 주식시장 연초 대비 고객 수 및 거래량 모두 </a:t>
            </a:r>
            <a:r>
              <a:rPr lang="en-US" altLang="ko-KR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2</a:t>
            </a:r>
            <a:r>
              <a:rPr lang="ko-KR" altLang="en-US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배 이상 증가</a:t>
            </a:r>
            <a:endParaRPr lang="en-US" altLang="ko-KR" b="1" dirty="0" smtClean="0">
              <a:solidFill>
                <a:srgbClr val="660033"/>
              </a:solidFill>
              <a:latin typeface="KoPub돋움체 Bold" pitchFamily="18" charset="-127"/>
              <a:ea typeface="KoPub돋움체 Bold" pitchFamily="18" charset="-127"/>
              <a:cs typeface="KoPubWorld돋움체 Light" pitchFamily="2" charset="-127"/>
            </a:endParaRP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xmlns="" id="{E808FA4F-3729-47C9-B9B4-D1E1715F62C9}"/>
              </a:ext>
            </a:extLst>
          </p:cNvPr>
          <p:cNvSpPr/>
          <p:nvPr/>
        </p:nvSpPr>
        <p:spPr>
          <a:xfrm>
            <a:off x="8503198" y="2078369"/>
            <a:ext cx="2194568" cy="1212356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온라인 정보공유</a:t>
            </a:r>
            <a:endParaRPr lang="en-US" altLang="ko-KR" sz="2000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xmlns="" id="{04F90BBB-5864-4C77-827D-3522F413F373}"/>
              </a:ext>
            </a:extLst>
          </p:cNvPr>
          <p:cNvSpPr/>
          <p:nvPr/>
        </p:nvSpPr>
        <p:spPr>
          <a:xfrm>
            <a:off x="5267759" y="2078369"/>
            <a:ext cx="2194568" cy="1212356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코로나 </a:t>
            </a:r>
            <a:r>
              <a:rPr lang="en-US" altLang="ko-KR" sz="20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19 </a:t>
            </a:r>
            <a:r>
              <a:rPr lang="ko-KR" altLang="en-US" sz="20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주가급락</a:t>
            </a:r>
            <a:endParaRPr lang="en-US" altLang="ko-KR" sz="2000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en-US" altLang="zh-CN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주식시장 기대수익률↑</a:t>
            </a:r>
            <a:r>
              <a:rPr lang="en-US" altLang="ko-KR" sz="16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)</a:t>
            </a:r>
            <a:endParaRPr lang="zh-CN" altLang="en-US" sz="16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xmlns="" id="{563F5EE2-C79E-4706-A796-21C7572A7A95}"/>
              </a:ext>
            </a:extLst>
          </p:cNvPr>
          <p:cNvSpPr/>
          <p:nvPr/>
        </p:nvSpPr>
        <p:spPr>
          <a:xfrm>
            <a:off x="1956809" y="2078369"/>
            <a:ext cx="2194568" cy="1212356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초저금리</a:t>
            </a:r>
            <a:endParaRPr lang="en-US" altLang="ko-KR" sz="2000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기존 투자 기대수익률↓</a:t>
            </a:r>
            <a:r>
              <a:rPr lang="en-US" altLang="ko-KR" sz="160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84E855A-BE7D-43FE-BACB-DBDEA71BDE55}"/>
              </a:ext>
            </a:extLst>
          </p:cNvPr>
          <p:cNvSpPr/>
          <p:nvPr/>
        </p:nvSpPr>
        <p:spPr>
          <a:xfrm>
            <a:off x="4379196" y="2078743"/>
            <a:ext cx="670247" cy="1098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541" b="1" spc="-76" dirty="0">
                <a:solidFill>
                  <a:srgbClr val="FF0000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+</a:t>
            </a:r>
            <a:endParaRPr lang="ko-KR" altLang="en-US" sz="6541" b="1" spc="-76" dirty="0">
              <a:solidFill>
                <a:srgbClr val="FF0000"/>
              </a:solidFill>
              <a:latin typeface="KoPub돋움체 Bold" pitchFamily="18" charset="-127"/>
              <a:ea typeface="KoPub돋움체 Bold" pitchFamily="18" charset="-127"/>
              <a:cs typeface="KoPubWorld돋움체 Light" pitchFamily="2" charset="-127"/>
            </a:endParaRP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xmlns="" id="{B947EA1D-C5AA-4972-9CE7-0E98C8C77B5A}"/>
              </a:ext>
            </a:extLst>
          </p:cNvPr>
          <p:cNvSpPr/>
          <p:nvPr/>
        </p:nvSpPr>
        <p:spPr>
          <a:xfrm>
            <a:off x="4572397" y="3719471"/>
            <a:ext cx="3485676" cy="615701"/>
          </a:xfrm>
          <a:custGeom>
            <a:avLst/>
            <a:gdLst>
              <a:gd name="connsiteX0" fmla="*/ 0 w 2667000"/>
              <a:gd name="connsiteY0" fmla="*/ 2432303 h 2432303"/>
              <a:gd name="connsiteX1" fmla="*/ 2667000 w 2667000"/>
              <a:gd name="connsiteY1" fmla="*/ 2432303 h 2432303"/>
              <a:gd name="connsiteX2" fmla="*/ 2667000 w 2667000"/>
              <a:gd name="connsiteY2" fmla="*/ 0 h 2432303"/>
              <a:gd name="connsiteX3" fmla="*/ 0 w 2667000"/>
              <a:gd name="connsiteY3" fmla="*/ 0 h 2432303"/>
              <a:gd name="connsiteX4" fmla="*/ 0 w 2667000"/>
              <a:gd name="connsiteY4" fmla="*/ 2432303 h 2432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0" h="2432303">
                <a:moveTo>
                  <a:pt x="0" y="2432303"/>
                </a:moveTo>
                <a:lnTo>
                  <a:pt x="2667000" y="2432303"/>
                </a:lnTo>
                <a:lnTo>
                  <a:pt x="2667000" y="0"/>
                </a:lnTo>
                <a:lnTo>
                  <a:pt x="0" y="0"/>
                </a:lnTo>
                <a:lnTo>
                  <a:pt x="0" y="2432303"/>
                </a:lnTo>
              </a:path>
            </a:pathLst>
          </a:custGeom>
          <a:solidFill>
            <a:srgbClr val="660033"/>
          </a:solidFill>
          <a:ln w="222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53" dirty="0" smtClean="0">
                <a:solidFill>
                  <a:schemeClr val="bg1"/>
                </a:solidFill>
                <a:latin typeface="KoPub돋움체 Light" pitchFamily="18" charset="-127"/>
                <a:ea typeface="KoPub돋움체 Light" pitchFamily="18" charset="-127"/>
              </a:rPr>
              <a:t>개인투자확대</a:t>
            </a:r>
            <a:endParaRPr lang="zh-CN" altLang="en-US" sz="3053" dirty="0">
              <a:solidFill>
                <a:schemeClr val="bg1"/>
              </a:solidFill>
              <a:latin typeface="KoPub돋움체 Light" pitchFamily="18" charset="-127"/>
              <a:ea typeface="KoPub돋움체 Light" pitchFamily="18" charset="-127"/>
            </a:endParaRPr>
          </a:p>
        </p:txBody>
      </p:sp>
      <p:cxnSp>
        <p:nvCxnSpPr>
          <p:cNvPr id="18" name="연결선: 꺾임 8">
            <a:extLst>
              <a:ext uri="{FF2B5EF4-FFF2-40B4-BE49-F238E27FC236}">
                <a16:creationId xmlns:a16="http://schemas.microsoft.com/office/drawing/2014/main" xmlns="" id="{5FF6CB96-2DCA-4F16-88AA-8A09738059DD}"/>
              </a:ext>
            </a:extLst>
          </p:cNvPr>
          <p:cNvCxnSpPr/>
          <p:nvPr/>
        </p:nvCxnSpPr>
        <p:spPr>
          <a:xfrm>
            <a:off x="3043034" y="3310663"/>
            <a:ext cx="1509911" cy="716656"/>
          </a:xfrm>
          <a:prstGeom prst="bentConnector3">
            <a:avLst>
              <a:gd name="adj1" fmla="val -617"/>
            </a:avLst>
          </a:prstGeom>
          <a:ln w="158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9">
            <a:extLst>
              <a:ext uri="{FF2B5EF4-FFF2-40B4-BE49-F238E27FC236}">
                <a16:creationId xmlns:a16="http://schemas.microsoft.com/office/drawing/2014/main" xmlns="" id="{D4388CEB-BCBC-466A-8280-0ACB1A0847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77528" y="3275485"/>
            <a:ext cx="1526479" cy="751834"/>
          </a:xfrm>
          <a:prstGeom prst="bentConnector3">
            <a:avLst>
              <a:gd name="adj1" fmla="val 1720"/>
            </a:avLst>
          </a:prstGeom>
          <a:ln w="158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5736C62-FFF9-4F1F-9AA4-13C27CC354AE}"/>
              </a:ext>
            </a:extLst>
          </p:cNvPr>
          <p:cNvSpPr/>
          <p:nvPr/>
        </p:nvSpPr>
        <p:spPr>
          <a:xfrm>
            <a:off x="7611442" y="2078743"/>
            <a:ext cx="670247" cy="1098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541" b="1" spc="-76" dirty="0">
                <a:solidFill>
                  <a:srgbClr val="FF0000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+</a:t>
            </a:r>
            <a:endParaRPr lang="ko-KR" altLang="en-US" sz="6541" b="1" spc="-76" dirty="0">
              <a:solidFill>
                <a:srgbClr val="FF0000"/>
              </a:solidFill>
              <a:latin typeface="KoPub돋움체 Bold" pitchFamily="18" charset="-127"/>
              <a:ea typeface="KoPub돋움체 Bold" pitchFamily="18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7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5C05C0-078D-4148-B42E-31F451E8CEC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스마트 개미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개인 </a:t>
            </a:r>
            <a:r>
              <a:rPr lang="ko-KR" altLang="en-US" dirty="0" err="1" smtClean="0"/>
              <a:t>심리지수</a:t>
            </a:r>
            <a:r>
              <a:rPr lang="ko-KR" altLang="en-US" dirty="0" smtClean="0"/>
              <a:t>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93318" y="-81280"/>
            <a:ext cx="106578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저가 주식 혹은 급등 주식 추종 매매가 아닌</a:t>
            </a:r>
            <a:endParaRPr lang="en-US" altLang="ko-KR" sz="2000" b="1" dirty="0" smtClean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정보력∙유동성을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기반으로 주식 시장을 선도하는 스마트 개미로 진화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5433264" y="1982767"/>
            <a:ext cx="1306285" cy="690883"/>
          </a:xfrm>
          <a:prstGeom prst="rightArrow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itchFamily="18" charset="-127"/>
              <a:ea typeface="KoPub돋움체 Light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82317" y="3864289"/>
            <a:ext cx="24180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□ </a:t>
            </a:r>
            <a:r>
              <a:rPr lang="ko-KR" altLang="en-US" sz="1400" dirty="0" err="1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외인∙기관</a:t>
            </a: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 추종 매매</a:t>
            </a:r>
            <a:endParaRPr lang="en-US" altLang="ko-KR" sz="1400" dirty="0" smtClean="0">
              <a:solidFill>
                <a:schemeClr val="tx2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□ </a:t>
            </a: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정보취득능력부족</a:t>
            </a:r>
            <a:endParaRPr lang="en-US" altLang="ko-KR" sz="1400" dirty="0">
              <a:solidFill>
                <a:schemeClr val="tx2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※ </a:t>
            </a:r>
            <a:r>
              <a:rPr lang="en-US" altLang="ko-KR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매수 주체로서의 의미가 </a:t>
            </a:r>
            <a:endParaRPr lang="en-US" altLang="ko-KR" sz="1400" dirty="0" smtClean="0">
              <a:solidFill>
                <a:schemeClr val="tx2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    </a:t>
            </a: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없음</a:t>
            </a:r>
            <a:r>
              <a:rPr lang="en-US" altLang="ko-KR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sz="1400" dirty="0" err="1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역지표</a:t>
            </a: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인간 지표</a:t>
            </a:r>
            <a:r>
              <a:rPr lang="en-US" altLang="ko-KR" sz="1400" dirty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)</a:t>
            </a:r>
            <a:r>
              <a:rPr lang="en-US" altLang="ko-KR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en-US" altLang="ko-KR" sz="1400" dirty="0">
              <a:solidFill>
                <a:schemeClr val="tx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" name="Rectangle 67"/>
          <p:cNvSpPr/>
          <p:nvPr/>
        </p:nvSpPr>
        <p:spPr>
          <a:xfrm>
            <a:off x="8849571" y="3824582"/>
            <a:ext cx="2384321" cy="170818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□ </a:t>
            </a:r>
            <a:r>
              <a:rPr lang="ko-KR" altLang="en-US" sz="1400" dirty="0" err="1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기술주</a:t>
            </a: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 ∙ </a:t>
            </a:r>
            <a:r>
              <a:rPr lang="ko-KR" altLang="en-US" sz="1400" dirty="0" err="1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실적개선주</a:t>
            </a: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  </a:t>
            </a:r>
            <a:endParaRPr lang="en-US" altLang="ko-KR" sz="1400" dirty="0" smtClean="0">
              <a:solidFill>
                <a:schemeClr val="tx2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    중심의 자료 수집 및 분석 </a:t>
            </a:r>
            <a:endParaRPr lang="en-US" altLang="ko-KR" sz="1400" dirty="0">
              <a:solidFill>
                <a:schemeClr val="tx2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□ </a:t>
            </a:r>
            <a:r>
              <a:rPr lang="en-US" altLang="ko-KR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SNS∙</a:t>
            </a: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커뮤니티 공유</a:t>
            </a:r>
            <a:endParaRPr lang="en-US" altLang="ko-KR" sz="1400" dirty="0">
              <a:solidFill>
                <a:schemeClr val="tx2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※ </a:t>
            </a: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차기 </a:t>
            </a:r>
            <a:r>
              <a:rPr lang="ko-KR" altLang="en-US" sz="1400" dirty="0" err="1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주도주를</a:t>
            </a: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 직접 찾는</a:t>
            </a:r>
            <a:endParaRPr lang="en-US" altLang="ko-KR" sz="1400" dirty="0" smtClean="0">
              <a:solidFill>
                <a:schemeClr val="tx2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KoPub돋움체 Medium" pitchFamily="18" charset="-127"/>
                <a:ea typeface="KoPub돋움체 Medium" pitchFamily="18" charset="-127"/>
              </a:rPr>
              <a:t>    적극적인 매수 주체로 변화</a:t>
            </a:r>
            <a:endParaRPr lang="en-US" altLang="ko-KR" sz="1400" dirty="0">
              <a:solidFill>
                <a:schemeClr val="tx2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2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74965" y="5482787"/>
            <a:ext cx="10657858" cy="633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600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“</a:t>
            </a:r>
            <a:r>
              <a:rPr lang="ko-KR" altLang="en-US" sz="2600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주식 시장에서 개인의 동향을 예측하고 대응하는 것이 중요할 것으로 예측</a:t>
            </a:r>
            <a:r>
              <a:rPr lang="en-US" altLang="ko-KR" sz="2600" b="1" dirty="0" smtClean="0">
                <a:solidFill>
                  <a:srgbClr val="660033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”</a:t>
            </a:r>
          </a:p>
        </p:txBody>
      </p:sp>
      <p:grpSp>
        <p:nvGrpSpPr>
          <p:cNvPr id="1990" name="그룹 1989"/>
          <p:cNvGrpSpPr/>
          <p:nvPr/>
        </p:nvGrpSpPr>
        <p:grpSpPr>
          <a:xfrm>
            <a:off x="8280401" y="987405"/>
            <a:ext cx="3727450" cy="2833688"/>
            <a:chOff x="8280401" y="3301683"/>
            <a:chExt cx="3727450" cy="2833688"/>
          </a:xfrm>
        </p:grpSpPr>
        <p:sp>
          <p:nvSpPr>
            <p:cNvPr id="1796" name="Freeform 1329"/>
            <p:cNvSpPr>
              <a:spLocks/>
            </p:cNvSpPr>
            <p:nvPr/>
          </p:nvSpPr>
          <p:spPr bwMode="auto">
            <a:xfrm>
              <a:off x="8291513" y="3301683"/>
              <a:ext cx="3703638" cy="2833688"/>
            </a:xfrm>
            <a:custGeom>
              <a:avLst/>
              <a:gdLst>
                <a:gd name="T0" fmla="*/ 4 w 2333"/>
                <a:gd name="T1" fmla="*/ 10 h 1785"/>
                <a:gd name="T2" fmla="*/ 32 w 2333"/>
                <a:gd name="T3" fmla="*/ 26 h 1785"/>
                <a:gd name="T4" fmla="*/ 78 w 2333"/>
                <a:gd name="T5" fmla="*/ 36 h 1785"/>
                <a:gd name="T6" fmla="*/ 138 w 2333"/>
                <a:gd name="T7" fmla="*/ 36 h 1785"/>
                <a:gd name="T8" fmla="*/ 187 w 2333"/>
                <a:gd name="T9" fmla="*/ 24 h 1785"/>
                <a:gd name="T10" fmla="*/ 219 w 2333"/>
                <a:gd name="T11" fmla="*/ 24 h 1785"/>
                <a:gd name="T12" fmla="*/ 268 w 2333"/>
                <a:gd name="T13" fmla="*/ 36 h 1785"/>
                <a:gd name="T14" fmla="*/ 330 w 2333"/>
                <a:gd name="T15" fmla="*/ 36 h 1785"/>
                <a:gd name="T16" fmla="*/ 379 w 2333"/>
                <a:gd name="T17" fmla="*/ 24 h 1785"/>
                <a:gd name="T18" fmla="*/ 411 w 2333"/>
                <a:gd name="T19" fmla="*/ 24 h 1785"/>
                <a:gd name="T20" fmla="*/ 462 w 2333"/>
                <a:gd name="T21" fmla="*/ 36 h 1785"/>
                <a:gd name="T22" fmla="*/ 523 w 2333"/>
                <a:gd name="T23" fmla="*/ 36 h 1785"/>
                <a:gd name="T24" fmla="*/ 572 w 2333"/>
                <a:gd name="T25" fmla="*/ 24 h 1785"/>
                <a:gd name="T26" fmla="*/ 605 w 2333"/>
                <a:gd name="T27" fmla="*/ 24 h 1785"/>
                <a:gd name="T28" fmla="*/ 654 w 2333"/>
                <a:gd name="T29" fmla="*/ 36 h 1785"/>
                <a:gd name="T30" fmla="*/ 715 w 2333"/>
                <a:gd name="T31" fmla="*/ 36 h 1785"/>
                <a:gd name="T32" fmla="*/ 764 w 2333"/>
                <a:gd name="T33" fmla="*/ 24 h 1785"/>
                <a:gd name="T34" fmla="*/ 797 w 2333"/>
                <a:gd name="T35" fmla="*/ 24 h 1785"/>
                <a:gd name="T36" fmla="*/ 847 w 2333"/>
                <a:gd name="T37" fmla="*/ 36 h 1785"/>
                <a:gd name="T38" fmla="*/ 908 w 2333"/>
                <a:gd name="T39" fmla="*/ 36 h 1785"/>
                <a:gd name="T40" fmla="*/ 958 w 2333"/>
                <a:gd name="T41" fmla="*/ 24 h 1785"/>
                <a:gd name="T42" fmla="*/ 990 w 2333"/>
                <a:gd name="T43" fmla="*/ 24 h 1785"/>
                <a:gd name="T44" fmla="*/ 1039 w 2333"/>
                <a:gd name="T45" fmla="*/ 36 h 1785"/>
                <a:gd name="T46" fmla="*/ 1101 w 2333"/>
                <a:gd name="T47" fmla="*/ 36 h 1785"/>
                <a:gd name="T48" fmla="*/ 1151 w 2333"/>
                <a:gd name="T49" fmla="*/ 24 h 1785"/>
                <a:gd name="T50" fmla="*/ 1182 w 2333"/>
                <a:gd name="T51" fmla="*/ 24 h 1785"/>
                <a:gd name="T52" fmla="*/ 1232 w 2333"/>
                <a:gd name="T53" fmla="*/ 36 h 1785"/>
                <a:gd name="T54" fmla="*/ 1294 w 2333"/>
                <a:gd name="T55" fmla="*/ 36 h 1785"/>
                <a:gd name="T56" fmla="*/ 1343 w 2333"/>
                <a:gd name="T57" fmla="*/ 24 h 1785"/>
                <a:gd name="T58" fmla="*/ 1375 w 2333"/>
                <a:gd name="T59" fmla="*/ 24 h 1785"/>
                <a:gd name="T60" fmla="*/ 1425 w 2333"/>
                <a:gd name="T61" fmla="*/ 36 h 1785"/>
                <a:gd name="T62" fmla="*/ 1486 w 2333"/>
                <a:gd name="T63" fmla="*/ 36 h 1785"/>
                <a:gd name="T64" fmla="*/ 1536 w 2333"/>
                <a:gd name="T65" fmla="*/ 24 h 1785"/>
                <a:gd name="T66" fmla="*/ 1569 w 2333"/>
                <a:gd name="T67" fmla="*/ 24 h 1785"/>
                <a:gd name="T68" fmla="*/ 1618 w 2333"/>
                <a:gd name="T69" fmla="*/ 36 h 1785"/>
                <a:gd name="T70" fmla="*/ 1679 w 2333"/>
                <a:gd name="T71" fmla="*/ 36 h 1785"/>
                <a:gd name="T72" fmla="*/ 1728 w 2333"/>
                <a:gd name="T73" fmla="*/ 24 h 1785"/>
                <a:gd name="T74" fmla="*/ 1761 w 2333"/>
                <a:gd name="T75" fmla="*/ 24 h 1785"/>
                <a:gd name="T76" fmla="*/ 1810 w 2333"/>
                <a:gd name="T77" fmla="*/ 36 h 1785"/>
                <a:gd name="T78" fmla="*/ 1871 w 2333"/>
                <a:gd name="T79" fmla="*/ 36 h 1785"/>
                <a:gd name="T80" fmla="*/ 1922 w 2333"/>
                <a:gd name="T81" fmla="*/ 24 h 1785"/>
                <a:gd name="T82" fmla="*/ 1954 w 2333"/>
                <a:gd name="T83" fmla="*/ 24 h 1785"/>
                <a:gd name="T84" fmla="*/ 2003 w 2333"/>
                <a:gd name="T85" fmla="*/ 36 h 1785"/>
                <a:gd name="T86" fmla="*/ 2065 w 2333"/>
                <a:gd name="T87" fmla="*/ 36 h 1785"/>
                <a:gd name="T88" fmla="*/ 2114 w 2333"/>
                <a:gd name="T89" fmla="*/ 24 h 1785"/>
                <a:gd name="T90" fmla="*/ 2146 w 2333"/>
                <a:gd name="T91" fmla="*/ 24 h 1785"/>
                <a:gd name="T92" fmla="*/ 2195 w 2333"/>
                <a:gd name="T93" fmla="*/ 36 h 1785"/>
                <a:gd name="T94" fmla="*/ 2255 w 2333"/>
                <a:gd name="T95" fmla="*/ 36 h 1785"/>
                <a:gd name="T96" fmla="*/ 2301 w 2333"/>
                <a:gd name="T97" fmla="*/ 26 h 1785"/>
                <a:gd name="T98" fmla="*/ 2329 w 2333"/>
                <a:gd name="T99" fmla="*/ 10 h 1785"/>
                <a:gd name="T100" fmla="*/ 2333 w 2333"/>
                <a:gd name="T101" fmla="*/ 1785 h 1785"/>
                <a:gd name="T102" fmla="*/ 0 w 2333"/>
                <a:gd name="T103" fmla="*/ 0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33" h="1785">
                  <a:moveTo>
                    <a:pt x="0" y="0"/>
                  </a:moveTo>
                  <a:lnTo>
                    <a:pt x="4" y="10"/>
                  </a:lnTo>
                  <a:lnTo>
                    <a:pt x="15" y="19"/>
                  </a:lnTo>
                  <a:lnTo>
                    <a:pt x="32" y="26"/>
                  </a:lnTo>
                  <a:lnTo>
                    <a:pt x="53" y="32"/>
                  </a:lnTo>
                  <a:lnTo>
                    <a:pt x="78" y="36"/>
                  </a:lnTo>
                  <a:lnTo>
                    <a:pt x="106" y="37"/>
                  </a:lnTo>
                  <a:lnTo>
                    <a:pt x="138" y="36"/>
                  </a:lnTo>
                  <a:lnTo>
                    <a:pt x="165" y="31"/>
                  </a:lnTo>
                  <a:lnTo>
                    <a:pt x="187" y="24"/>
                  </a:lnTo>
                  <a:lnTo>
                    <a:pt x="203" y="16"/>
                  </a:lnTo>
                  <a:lnTo>
                    <a:pt x="219" y="24"/>
                  </a:lnTo>
                  <a:lnTo>
                    <a:pt x="241" y="31"/>
                  </a:lnTo>
                  <a:lnTo>
                    <a:pt x="268" y="36"/>
                  </a:lnTo>
                  <a:lnTo>
                    <a:pt x="300" y="37"/>
                  </a:lnTo>
                  <a:lnTo>
                    <a:pt x="330" y="36"/>
                  </a:lnTo>
                  <a:lnTo>
                    <a:pt x="357" y="31"/>
                  </a:lnTo>
                  <a:lnTo>
                    <a:pt x="379" y="24"/>
                  </a:lnTo>
                  <a:lnTo>
                    <a:pt x="396" y="16"/>
                  </a:lnTo>
                  <a:lnTo>
                    <a:pt x="411" y="24"/>
                  </a:lnTo>
                  <a:lnTo>
                    <a:pt x="433" y="31"/>
                  </a:lnTo>
                  <a:lnTo>
                    <a:pt x="462" y="36"/>
                  </a:lnTo>
                  <a:lnTo>
                    <a:pt x="492" y="37"/>
                  </a:lnTo>
                  <a:lnTo>
                    <a:pt x="523" y="36"/>
                  </a:lnTo>
                  <a:lnTo>
                    <a:pt x="550" y="31"/>
                  </a:lnTo>
                  <a:lnTo>
                    <a:pt x="572" y="24"/>
                  </a:lnTo>
                  <a:lnTo>
                    <a:pt x="588" y="16"/>
                  </a:lnTo>
                  <a:lnTo>
                    <a:pt x="605" y="24"/>
                  </a:lnTo>
                  <a:lnTo>
                    <a:pt x="627" y="31"/>
                  </a:lnTo>
                  <a:lnTo>
                    <a:pt x="654" y="36"/>
                  </a:lnTo>
                  <a:lnTo>
                    <a:pt x="685" y="37"/>
                  </a:lnTo>
                  <a:lnTo>
                    <a:pt x="715" y="36"/>
                  </a:lnTo>
                  <a:lnTo>
                    <a:pt x="742" y="31"/>
                  </a:lnTo>
                  <a:lnTo>
                    <a:pt x="764" y="24"/>
                  </a:lnTo>
                  <a:lnTo>
                    <a:pt x="781" y="16"/>
                  </a:lnTo>
                  <a:lnTo>
                    <a:pt x="797" y="24"/>
                  </a:lnTo>
                  <a:lnTo>
                    <a:pt x="820" y="31"/>
                  </a:lnTo>
                  <a:lnTo>
                    <a:pt x="847" y="36"/>
                  </a:lnTo>
                  <a:lnTo>
                    <a:pt x="877" y="37"/>
                  </a:lnTo>
                  <a:lnTo>
                    <a:pt x="908" y="36"/>
                  </a:lnTo>
                  <a:lnTo>
                    <a:pt x="936" y="31"/>
                  </a:lnTo>
                  <a:lnTo>
                    <a:pt x="958" y="24"/>
                  </a:lnTo>
                  <a:lnTo>
                    <a:pt x="973" y="16"/>
                  </a:lnTo>
                  <a:lnTo>
                    <a:pt x="990" y="24"/>
                  </a:lnTo>
                  <a:lnTo>
                    <a:pt x="1012" y="31"/>
                  </a:lnTo>
                  <a:lnTo>
                    <a:pt x="1039" y="36"/>
                  </a:lnTo>
                  <a:lnTo>
                    <a:pt x="1070" y="37"/>
                  </a:lnTo>
                  <a:lnTo>
                    <a:pt x="1101" y="36"/>
                  </a:lnTo>
                  <a:lnTo>
                    <a:pt x="1128" y="31"/>
                  </a:lnTo>
                  <a:lnTo>
                    <a:pt x="1151" y="24"/>
                  </a:lnTo>
                  <a:lnTo>
                    <a:pt x="1167" y="16"/>
                  </a:lnTo>
                  <a:lnTo>
                    <a:pt x="1182" y="24"/>
                  </a:lnTo>
                  <a:lnTo>
                    <a:pt x="1205" y="31"/>
                  </a:lnTo>
                  <a:lnTo>
                    <a:pt x="1232" y="36"/>
                  </a:lnTo>
                  <a:lnTo>
                    <a:pt x="1263" y="37"/>
                  </a:lnTo>
                  <a:lnTo>
                    <a:pt x="1294" y="36"/>
                  </a:lnTo>
                  <a:lnTo>
                    <a:pt x="1321" y="31"/>
                  </a:lnTo>
                  <a:lnTo>
                    <a:pt x="1343" y="24"/>
                  </a:lnTo>
                  <a:lnTo>
                    <a:pt x="1360" y="16"/>
                  </a:lnTo>
                  <a:lnTo>
                    <a:pt x="1375" y="24"/>
                  </a:lnTo>
                  <a:lnTo>
                    <a:pt x="1397" y="31"/>
                  </a:lnTo>
                  <a:lnTo>
                    <a:pt x="1425" y="36"/>
                  </a:lnTo>
                  <a:lnTo>
                    <a:pt x="1456" y="37"/>
                  </a:lnTo>
                  <a:lnTo>
                    <a:pt x="1486" y="36"/>
                  </a:lnTo>
                  <a:lnTo>
                    <a:pt x="1513" y="31"/>
                  </a:lnTo>
                  <a:lnTo>
                    <a:pt x="1536" y="24"/>
                  </a:lnTo>
                  <a:lnTo>
                    <a:pt x="1552" y="16"/>
                  </a:lnTo>
                  <a:lnTo>
                    <a:pt x="1569" y="24"/>
                  </a:lnTo>
                  <a:lnTo>
                    <a:pt x="1591" y="31"/>
                  </a:lnTo>
                  <a:lnTo>
                    <a:pt x="1618" y="36"/>
                  </a:lnTo>
                  <a:lnTo>
                    <a:pt x="1648" y="37"/>
                  </a:lnTo>
                  <a:lnTo>
                    <a:pt x="1679" y="36"/>
                  </a:lnTo>
                  <a:lnTo>
                    <a:pt x="1706" y="31"/>
                  </a:lnTo>
                  <a:lnTo>
                    <a:pt x="1728" y="24"/>
                  </a:lnTo>
                  <a:lnTo>
                    <a:pt x="1745" y="16"/>
                  </a:lnTo>
                  <a:lnTo>
                    <a:pt x="1761" y="24"/>
                  </a:lnTo>
                  <a:lnTo>
                    <a:pt x="1783" y="31"/>
                  </a:lnTo>
                  <a:lnTo>
                    <a:pt x="1810" y="36"/>
                  </a:lnTo>
                  <a:lnTo>
                    <a:pt x="1841" y="37"/>
                  </a:lnTo>
                  <a:lnTo>
                    <a:pt x="1871" y="36"/>
                  </a:lnTo>
                  <a:lnTo>
                    <a:pt x="1900" y="31"/>
                  </a:lnTo>
                  <a:lnTo>
                    <a:pt x="1922" y="24"/>
                  </a:lnTo>
                  <a:lnTo>
                    <a:pt x="1937" y="16"/>
                  </a:lnTo>
                  <a:lnTo>
                    <a:pt x="1954" y="24"/>
                  </a:lnTo>
                  <a:lnTo>
                    <a:pt x="1976" y="31"/>
                  </a:lnTo>
                  <a:lnTo>
                    <a:pt x="2003" y="36"/>
                  </a:lnTo>
                  <a:lnTo>
                    <a:pt x="2033" y="37"/>
                  </a:lnTo>
                  <a:lnTo>
                    <a:pt x="2065" y="36"/>
                  </a:lnTo>
                  <a:lnTo>
                    <a:pt x="2092" y="31"/>
                  </a:lnTo>
                  <a:lnTo>
                    <a:pt x="2114" y="24"/>
                  </a:lnTo>
                  <a:lnTo>
                    <a:pt x="2131" y="16"/>
                  </a:lnTo>
                  <a:lnTo>
                    <a:pt x="2146" y="24"/>
                  </a:lnTo>
                  <a:lnTo>
                    <a:pt x="2168" y="31"/>
                  </a:lnTo>
                  <a:lnTo>
                    <a:pt x="2195" y="36"/>
                  </a:lnTo>
                  <a:lnTo>
                    <a:pt x="2227" y="37"/>
                  </a:lnTo>
                  <a:lnTo>
                    <a:pt x="2255" y="36"/>
                  </a:lnTo>
                  <a:lnTo>
                    <a:pt x="2280" y="32"/>
                  </a:lnTo>
                  <a:lnTo>
                    <a:pt x="2301" y="26"/>
                  </a:lnTo>
                  <a:lnTo>
                    <a:pt x="2317" y="19"/>
                  </a:lnTo>
                  <a:lnTo>
                    <a:pt x="2329" y="10"/>
                  </a:lnTo>
                  <a:lnTo>
                    <a:pt x="2333" y="0"/>
                  </a:lnTo>
                  <a:lnTo>
                    <a:pt x="2333" y="1785"/>
                  </a:lnTo>
                  <a:lnTo>
                    <a:pt x="0" y="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FFFF"/>
            </a:solidFill>
            <a:ln w="0">
              <a:solidFill>
                <a:srgbClr val="99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7" name="Freeform 1330"/>
            <p:cNvSpPr>
              <a:spLocks/>
            </p:cNvSpPr>
            <p:nvPr/>
          </p:nvSpPr>
          <p:spPr bwMode="auto">
            <a:xfrm>
              <a:off x="12001501" y="3325495"/>
              <a:ext cx="6350" cy="17463"/>
            </a:xfrm>
            <a:custGeom>
              <a:avLst/>
              <a:gdLst>
                <a:gd name="T0" fmla="*/ 4 w 4"/>
                <a:gd name="T1" fmla="*/ 0 h 11"/>
                <a:gd name="T2" fmla="*/ 4 w 4"/>
                <a:gd name="T3" fmla="*/ 1 h 11"/>
                <a:gd name="T4" fmla="*/ 3 w 4"/>
                <a:gd name="T5" fmla="*/ 3 h 11"/>
                <a:gd name="T6" fmla="*/ 3 w 4"/>
                <a:gd name="T7" fmla="*/ 5 h 11"/>
                <a:gd name="T8" fmla="*/ 2 w 4"/>
                <a:gd name="T9" fmla="*/ 9 h 11"/>
                <a:gd name="T10" fmla="*/ 0 w 4"/>
                <a:gd name="T11" fmla="*/ 11 h 11"/>
                <a:gd name="T12" fmla="*/ 4 w 4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1">
                  <a:moveTo>
                    <a:pt x="4" y="0"/>
                  </a:moveTo>
                  <a:lnTo>
                    <a:pt x="4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1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8" name="Freeform 1331"/>
            <p:cNvSpPr>
              <a:spLocks/>
            </p:cNvSpPr>
            <p:nvPr/>
          </p:nvSpPr>
          <p:spPr bwMode="auto">
            <a:xfrm>
              <a:off x="8280401" y="3325495"/>
              <a:ext cx="3719513" cy="142875"/>
            </a:xfrm>
            <a:custGeom>
              <a:avLst/>
              <a:gdLst>
                <a:gd name="T0" fmla="*/ 32 w 2343"/>
                <a:gd name="T1" fmla="*/ 31 h 90"/>
                <a:gd name="T2" fmla="*/ 139 w 2343"/>
                <a:gd name="T3" fmla="*/ 42 h 90"/>
                <a:gd name="T4" fmla="*/ 221 w 2343"/>
                <a:gd name="T5" fmla="*/ 29 h 90"/>
                <a:gd name="T6" fmla="*/ 332 w 2343"/>
                <a:gd name="T7" fmla="*/ 42 h 90"/>
                <a:gd name="T8" fmla="*/ 415 w 2343"/>
                <a:gd name="T9" fmla="*/ 29 h 90"/>
                <a:gd name="T10" fmla="*/ 526 w 2343"/>
                <a:gd name="T11" fmla="*/ 42 h 90"/>
                <a:gd name="T12" fmla="*/ 608 w 2343"/>
                <a:gd name="T13" fmla="*/ 29 h 90"/>
                <a:gd name="T14" fmla="*/ 720 w 2343"/>
                <a:gd name="T15" fmla="*/ 42 h 90"/>
                <a:gd name="T16" fmla="*/ 802 w 2343"/>
                <a:gd name="T17" fmla="*/ 29 h 90"/>
                <a:gd name="T18" fmla="*/ 915 w 2343"/>
                <a:gd name="T19" fmla="*/ 42 h 90"/>
                <a:gd name="T20" fmla="*/ 997 w 2343"/>
                <a:gd name="T21" fmla="*/ 29 h 90"/>
                <a:gd name="T22" fmla="*/ 1108 w 2343"/>
                <a:gd name="T23" fmla="*/ 42 h 90"/>
                <a:gd name="T24" fmla="*/ 1190 w 2343"/>
                <a:gd name="T25" fmla="*/ 29 h 90"/>
                <a:gd name="T26" fmla="*/ 1302 w 2343"/>
                <a:gd name="T27" fmla="*/ 42 h 90"/>
                <a:gd name="T28" fmla="*/ 1384 w 2343"/>
                <a:gd name="T29" fmla="*/ 29 h 90"/>
                <a:gd name="T30" fmla="*/ 1496 w 2343"/>
                <a:gd name="T31" fmla="*/ 42 h 90"/>
                <a:gd name="T32" fmla="*/ 1578 w 2343"/>
                <a:gd name="T33" fmla="*/ 29 h 90"/>
                <a:gd name="T34" fmla="*/ 1691 w 2343"/>
                <a:gd name="T35" fmla="*/ 42 h 90"/>
                <a:gd name="T36" fmla="*/ 1773 w 2343"/>
                <a:gd name="T37" fmla="*/ 29 h 90"/>
                <a:gd name="T38" fmla="*/ 1884 w 2343"/>
                <a:gd name="T39" fmla="*/ 42 h 90"/>
                <a:gd name="T40" fmla="*/ 1966 w 2343"/>
                <a:gd name="T41" fmla="*/ 29 h 90"/>
                <a:gd name="T42" fmla="*/ 2078 w 2343"/>
                <a:gd name="T43" fmla="*/ 42 h 90"/>
                <a:gd name="T44" fmla="*/ 2160 w 2343"/>
                <a:gd name="T45" fmla="*/ 29 h 90"/>
                <a:gd name="T46" fmla="*/ 2269 w 2343"/>
                <a:gd name="T47" fmla="*/ 42 h 90"/>
                <a:gd name="T48" fmla="*/ 2343 w 2343"/>
                <a:gd name="T49" fmla="*/ 12 h 90"/>
                <a:gd name="T50" fmla="*/ 2288 w 2343"/>
                <a:gd name="T51" fmla="*/ 79 h 90"/>
                <a:gd name="T52" fmla="*/ 2189 w 2343"/>
                <a:gd name="T53" fmla="*/ 81 h 90"/>
                <a:gd name="T54" fmla="*/ 2128 w 2343"/>
                <a:gd name="T55" fmla="*/ 55 h 90"/>
                <a:gd name="T56" fmla="*/ 2044 w 2343"/>
                <a:gd name="T57" fmla="*/ 90 h 90"/>
                <a:gd name="T58" fmla="*/ 1959 w 2343"/>
                <a:gd name="T59" fmla="*/ 55 h 90"/>
                <a:gd name="T60" fmla="*/ 1897 w 2343"/>
                <a:gd name="T61" fmla="*/ 81 h 90"/>
                <a:gd name="T62" fmla="*/ 1802 w 2343"/>
                <a:gd name="T63" fmla="*/ 81 h 90"/>
                <a:gd name="T64" fmla="*/ 1740 w 2343"/>
                <a:gd name="T65" fmla="*/ 55 h 90"/>
                <a:gd name="T66" fmla="*/ 1655 w 2343"/>
                <a:gd name="T67" fmla="*/ 90 h 90"/>
                <a:gd name="T68" fmla="*/ 1571 w 2343"/>
                <a:gd name="T69" fmla="*/ 55 h 90"/>
                <a:gd name="T70" fmla="*/ 1510 w 2343"/>
                <a:gd name="T71" fmla="*/ 81 h 90"/>
                <a:gd name="T72" fmla="*/ 1414 w 2343"/>
                <a:gd name="T73" fmla="*/ 81 h 90"/>
                <a:gd name="T74" fmla="*/ 1352 w 2343"/>
                <a:gd name="T75" fmla="*/ 55 h 90"/>
                <a:gd name="T76" fmla="*/ 1268 w 2343"/>
                <a:gd name="T77" fmla="*/ 90 h 90"/>
                <a:gd name="T78" fmla="*/ 1183 w 2343"/>
                <a:gd name="T79" fmla="*/ 55 h 90"/>
                <a:gd name="T80" fmla="*/ 1121 w 2343"/>
                <a:gd name="T81" fmla="*/ 81 h 90"/>
                <a:gd name="T82" fmla="*/ 1026 w 2343"/>
                <a:gd name="T83" fmla="*/ 81 h 90"/>
                <a:gd name="T84" fmla="*/ 964 w 2343"/>
                <a:gd name="T85" fmla="*/ 55 h 90"/>
                <a:gd name="T86" fmla="*/ 879 w 2343"/>
                <a:gd name="T87" fmla="*/ 90 h 90"/>
                <a:gd name="T88" fmla="*/ 795 w 2343"/>
                <a:gd name="T89" fmla="*/ 55 h 90"/>
                <a:gd name="T90" fmla="*/ 734 w 2343"/>
                <a:gd name="T91" fmla="*/ 81 h 90"/>
                <a:gd name="T92" fmla="*/ 638 w 2343"/>
                <a:gd name="T93" fmla="*/ 81 h 90"/>
                <a:gd name="T94" fmla="*/ 577 w 2343"/>
                <a:gd name="T95" fmla="*/ 55 h 90"/>
                <a:gd name="T96" fmla="*/ 492 w 2343"/>
                <a:gd name="T97" fmla="*/ 90 h 90"/>
                <a:gd name="T98" fmla="*/ 408 w 2343"/>
                <a:gd name="T99" fmla="*/ 55 h 90"/>
                <a:gd name="T100" fmla="*/ 345 w 2343"/>
                <a:gd name="T101" fmla="*/ 81 h 90"/>
                <a:gd name="T102" fmla="*/ 250 w 2343"/>
                <a:gd name="T103" fmla="*/ 81 h 90"/>
                <a:gd name="T104" fmla="*/ 188 w 2343"/>
                <a:gd name="T105" fmla="*/ 55 h 90"/>
                <a:gd name="T106" fmla="*/ 103 w 2343"/>
                <a:gd name="T107" fmla="*/ 90 h 90"/>
                <a:gd name="T108" fmla="*/ 21 w 2343"/>
                <a:gd name="T10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43" h="90">
                  <a:moveTo>
                    <a:pt x="0" y="0"/>
                  </a:moveTo>
                  <a:lnTo>
                    <a:pt x="5" y="11"/>
                  </a:lnTo>
                  <a:lnTo>
                    <a:pt x="15" y="22"/>
                  </a:lnTo>
                  <a:lnTo>
                    <a:pt x="32" y="31"/>
                  </a:lnTo>
                  <a:lnTo>
                    <a:pt x="53" y="37"/>
                  </a:lnTo>
                  <a:lnTo>
                    <a:pt x="79" y="42"/>
                  </a:lnTo>
                  <a:lnTo>
                    <a:pt x="107" y="43"/>
                  </a:lnTo>
                  <a:lnTo>
                    <a:pt x="139" y="42"/>
                  </a:lnTo>
                  <a:lnTo>
                    <a:pt x="166" y="36"/>
                  </a:lnTo>
                  <a:lnTo>
                    <a:pt x="188" y="29"/>
                  </a:lnTo>
                  <a:lnTo>
                    <a:pt x="204" y="18"/>
                  </a:lnTo>
                  <a:lnTo>
                    <a:pt x="221" y="29"/>
                  </a:lnTo>
                  <a:lnTo>
                    <a:pt x="243" y="36"/>
                  </a:lnTo>
                  <a:lnTo>
                    <a:pt x="270" y="42"/>
                  </a:lnTo>
                  <a:lnTo>
                    <a:pt x="301" y="43"/>
                  </a:lnTo>
                  <a:lnTo>
                    <a:pt x="332" y="42"/>
                  </a:lnTo>
                  <a:lnTo>
                    <a:pt x="359" y="36"/>
                  </a:lnTo>
                  <a:lnTo>
                    <a:pt x="382" y="29"/>
                  </a:lnTo>
                  <a:lnTo>
                    <a:pt x="398" y="18"/>
                  </a:lnTo>
                  <a:lnTo>
                    <a:pt x="415" y="29"/>
                  </a:lnTo>
                  <a:lnTo>
                    <a:pt x="437" y="36"/>
                  </a:lnTo>
                  <a:lnTo>
                    <a:pt x="464" y="42"/>
                  </a:lnTo>
                  <a:lnTo>
                    <a:pt x="496" y="43"/>
                  </a:lnTo>
                  <a:lnTo>
                    <a:pt x="526" y="42"/>
                  </a:lnTo>
                  <a:lnTo>
                    <a:pt x="553" y="36"/>
                  </a:lnTo>
                  <a:lnTo>
                    <a:pt x="577" y="29"/>
                  </a:lnTo>
                  <a:lnTo>
                    <a:pt x="592" y="18"/>
                  </a:lnTo>
                  <a:lnTo>
                    <a:pt x="608" y="29"/>
                  </a:lnTo>
                  <a:lnTo>
                    <a:pt x="631" y="36"/>
                  </a:lnTo>
                  <a:lnTo>
                    <a:pt x="659" y="42"/>
                  </a:lnTo>
                  <a:lnTo>
                    <a:pt x="689" y="43"/>
                  </a:lnTo>
                  <a:lnTo>
                    <a:pt x="720" y="42"/>
                  </a:lnTo>
                  <a:lnTo>
                    <a:pt x="748" y="36"/>
                  </a:lnTo>
                  <a:lnTo>
                    <a:pt x="770" y="29"/>
                  </a:lnTo>
                  <a:lnTo>
                    <a:pt x="787" y="18"/>
                  </a:lnTo>
                  <a:lnTo>
                    <a:pt x="802" y="29"/>
                  </a:lnTo>
                  <a:lnTo>
                    <a:pt x="824" y="36"/>
                  </a:lnTo>
                  <a:lnTo>
                    <a:pt x="852" y="42"/>
                  </a:lnTo>
                  <a:lnTo>
                    <a:pt x="883" y="43"/>
                  </a:lnTo>
                  <a:lnTo>
                    <a:pt x="915" y="42"/>
                  </a:lnTo>
                  <a:lnTo>
                    <a:pt x="942" y="36"/>
                  </a:lnTo>
                  <a:lnTo>
                    <a:pt x="964" y="29"/>
                  </a:lnTo>
                  <a:lnTo>
                    <a:pt x="980" y="18"/>
                  </a:lnTo>
                  <a:lnTo>
                    <a:pt x="997" y="29"/>
                  </a:lnTo>
                  <a:lnTo>
                    <a:pt x="1019" y="36"/>
                  </a:lnTo>
                  <a:lnTo>
                    <a:pt x="1046" y="42"/>
                  </a:lnTo>
                  <a:lnTo>
                    <a:pt x="1078" y="43"/>
                  </a:lnTo>
                  <a:lnTo>
                    <a:pt x="1108" y="42"/>
                  </a:lnTo>
                  <a:lnTo>
                    <a:pt x="1135" y="36"/>
                  </a:lnTo>
                  <a:lnTo>
                    <a:pt x="1158" y="29"/>
                  </a:lnTo>
                  <a:lnTo>
                    <a:pt x="1174" y="18"/>
                  </a:lnTo>
                  <a:lnTo>
                    <a:pt x="1190" y="29"/>
                  </a:lnTo>
                  <a:lnTo>
                    <a:pt x="1213" y="36"/>
                  </a:lnTo>
                  <a:lnTo>
                    <a:pt x="1240" y="42"/>
                  </a:lnTo>
                  <a:lnTo>
                    <a:pt x="1271" y="43"/>
                  </a:lnTo>
                  <a:lnTo>
                    <a:pt x="1302" y="42"/>
                  </a:lnTo>
                  <a:lnTo>
                    <a:pt x="1330" y="36"/>
                  </a:lnTo>
                  <a:lnTo>
                    <a:pt x="1352" y="29"/>
                  </a:lnTo>
                  <a:lnTo>
                    <a:pt x="1368" y="18"/>
                  </a:lnTo>
                  <a:lnTo>
                    <a:pt x="1384" y="29"/>
                  </a:lnTo>
                  <a:lnTo>
                    <a:pt x="1406" y="36"/>
                  </a:lnTo>
                  <a:lnTo>
                    <a:pt x="1435" y="42"/>
                  </a:lnTo>
                  <a:lnTo>
                    <a:pt x="1465" y="43"/>
                  </a:lnTo>
                  <a:lnTo>
                    <a:pt x="1496" y="42"/>
                  </a:lnTo>
                  <a:lnTo>
                    <a:pt x="1524" y="36"/>
                  </a:lnTo>
                  <a:lnTo>
                    <a:pt x="1546" y="29"/>
                  </a:lnTo>
                  <a:lnTo>
                    <a:pt x="1563" y="18"/>
                  </a:lnTo>
                  <a:lnTo>
                    <a:pt x="1578" y="29"/>
                  </a:lnTo>
                  <a:lnTo>
                    <a:pt x="1601" y="36"/>
                  </a:lnTo>
                  <a:lnTo>
                    <a:pt x="1628" y="42"/>
                  </a:lnTo>
                  <a:lnTo>
                    <a:pt x="1659" y="43"/>
                  </a:lnTo>
                  <a:lnTo>
                    <a:pt x="1691" y="42"/>
                  </a:lnTo>
                  <a:lnTo>
                    <a:pt x="1718" y="36"/>
                  </a:lnTo>
                  <a:lnTo>
                    <a:pt x="1740" y="29"/>
                  </a:lnTo>
                  <a:lnTo>
                    <a:pt x="1756" y="18"/>
                  </a:lnTo>
                  <a:lnTo>
                    <a:pt x="1773" y="29"/>
                  </a:lnTo>
                  <a:lnTo>
                    <a:pt x="1795" y="36"/>
                  </a:lnTo>
                  <a:lnTo>
                    <a:pt x="1822" y="42"/>
                  </a:lnTo>
                  <a:lnTo>
                    <a:pt x="1854" y="43"/>
                  </a:lnTo>
                  <a:lnTo>
                    <a:pt x="1884" y="42"/>
                  </a:lnTo>
                  <a:lnTo>
                    <a:pt x="1911" y="36"/>
                  </a:lnTo>
                  <a:lnTo>
                    <a:pt x="1934" y="29"/>
                  </a:lnTo>
                  <a:lnTo>
                    <a:pt x="1950" y="18"/>
                  </a:lnTo>
                  <a:lnTo>
                    <a:pt x="1966" y="29"/>
                  </a:lnTo>
                  <a:lnTo>
                    <a:pt x="1989" y="36"/>
                  </a:lnTo>
                  <a:lnTo>
                    <a:pt x="2016" y="42"/>
                  </a:lnTo>
                  <a:lnTo>
                    <a:pt x="2047" y="43"/>
                  </a:lnTo>
                  <a:lnTo>
                    <a:pt x="2078" y="42"/>
                  </a:lnTo>
                  <a:lnTo>
                    <a:pt x="2106" y="36"/>
                  </a:lnTo>
                  <a:lnTo>
                    <a:pt x="2128" y="29"/>
                  </a:lnTo>
                  <a:lnTo>
                    <a:pt x="2144" y="18"/>
                  </a:lnTo>
                  <a:lnTo>
                    <a:pt x="2160" y="29"/>
                  </a:lnTo>
                  <a:lnTo>
                    <a:pt x="2182" y="36"/>
                  </a:lnTo>
                  <a:lnTo>
                    <a:pt x="2211" y="42"/>
                  </a:lnTo>
                  <a:lnTo>
                    <a:pt x="2241" y="43"/>
                  </a:lnTo>
                  <a:lnTo>
                    <a:pt x="2269" y="42"/>
                  </a:lnTo>
                  <a:lnTo>
                    <a:pt x="2294" y="38"/>
                  </a:lnTo>
                  <a:lnTo>
                    <a:pt x="2316" y="31"/>
                  </a:lnTo>
                  <a:lnTo>
                    <a:pt x="2333" y="23"/>
                  </a:lnTo>
                  <a:lnTo>
                    <a:pt x="2343" y="12"/>
                  </a:lnTo>
                  <a:lnTo>
                    <a:pt x="2337" y="34"/>
                  </a:lnTo>
                  <a:lnTo>
                    <a:pt x="2326" y="51"/>
                  </a:lnTo>
                  <a:lnTo>
                    <a:pt x="2308" y="68"/>
                  </a:lnTo>
                  <a:lnTo>
                    <a:pt x="2288" y="79"/>
                  </a:lnTo>
                  <a:lnTo>
                    <a:pt x="2263" y="86"/>
                  </a:lnTo>
                  <a:lnTo>
                    <a:pt x="2238" y="90"/>
                  </a:lnTo>
                  <a:lnTo>
                    <a:pt x="2213" y="86"/>
                  </a:lnTo>
                  <a:lnTo>
                    <a:pt x="2189" y="81"/>
                  </a:lnTo>
                  <a:lnTo>
                    <a:pt x="2170" y="69"/>
                  </a:lnTo>
                  <a:lnTo>
                    <a:pt x="2153" y="55"/>
                  </a:lnTo>
                  <a:lnTo>
                    <a:pt x="2140" y="38"/>
                  </a:lnTo>
                  <a:lnTo>
                    <a:pt x="2128" y="55"/>
                  </a:lnTo>
                  <a:lnTo>
                    <a:pt x="2112" y="69"/>
                  </a:lnTo>
                  <a:lnTo>
                    <a:pt x="2092" y="81"/>
                  </a:lnTo>
                  <a:lnTo>
                    <a:pt x="2069" y="86"/>
                  </a:lnTo>
                  <a:lnTo>
                    <a:pt x="2044" y="90"/>
                  </a:lnTo>
                  <a:lnTo>
                    <a:pt x="2018" y="86"/>
                  </a:lnTo>
                  <a:lnTo>
                    <a:pt x="1996" y="81"/>
                  </a:lnTo>
                  <a:lnTo>
                    <a:pt x="1976" y="69"/>
                  </a:lnTo>
                  <a:lnTo>
                    <a:pt x="1959" y="55"/>
                  </a:lnTo>
                  <a:lnTo>
                    <a:pt x="1946" y="38"/>
                  </a:lnTo>
                  <a:lnTo>
                    <a:pt x="1935" y="55"/>
                  </a:lnTo>
                  <a:lnTo>
                    <a:pt x="1918" y="69"/>
                  </a:lnTo>
                  <a:lnTo>
                    <a:pt x="1897" y="81"/>
                  </a:lnTo>
                  <a:lnTo>
                    <a:pt x="1875" y="86"/>
                  </a:lnTo>
                  <a:lnTo>
                    <a:pt x="1850" y="90"/>
                  </a:lnTo>
                  <a:lnTo>
                    <a:pt x="1824" y="86"/>
                  </a:lnTo>
                  <a:lnTo>
                    <a:pt x="1802" y="81"/>
                  </a:lnTo>
                  <a:lnTo>
                    <a:pt x="1782" y="69"/>
                  </a:lnTo>
                  <a:lnTo>
                    <a:pt x="1765" y="55"/>
                  </a:lnTo>
                  <a:lnTo>
                    <a:pt x="1753" y="38"/>
                  </a:lnTo>
                  <a:lnTo>
                    <a:pt x="1740" y="55"/>
                  </a:lnTo>
                  <a:lnTo>
                    <a:pt x="1723" y="69"/>
                  </a:lnTo>
                  <a:lnTo>
                    <a:pt x="1703" y="81"/>
                  </a:lnTo>
                  <a:lnTo>
                    <a:pt x="1681" y="86"/>
                  </a:lnTo>
                  <a:lnTo>
                    <a:pt x="1655" y="90"/>
                  </a:lnTo>
                  <a:lnTo>
                    <a:pt x="1631" y="86"/>
                  </a:lnTo>
                  <a:lnTo>
                    <a:pt x="1607" y="81"/>
                  </a:lnTo>
                  <a:lnTo>
                    <a:pt x="1587" y="69"/>
                  </a:lnTo>
                  <a:lnTo>
                    <a:pt x="1571" y="55"/>
                  </a:lnTo>
                  <a:lnTo>
                    <a:pt x="1559" y="38"/>
                  </a:lnTo>
                  <a:lnTo>
                    <a:pt x="1546" y="55"/>
                  </a:lnTo>
                  <a:lnTo>
                    <a:pt x="1530" y="69"/>
                  </a:lnTo>
                  <a:lnTo>
                    <a:pt x="1510" y="81"/>
                  </a:lnTo>
                  <a:lnTo>
                    <a:pt x="1486" y="86"/>
                  </a:lnTo>
                  <a:lnTo>
                    <a:pt x="1462" y="90"/>
                  </a:lnTo>
                  <a:lnTo>
                    <a:pt x="1437" y="86"/>
                  </a:lnTo>
                  <a:lnTo>
                    <a:pt x="1414" y="81"/>
                  </a:lnTo>
                  <a:lnTo>
                    <a:pt x="1394" y="69"/>
                  </a:lnTo>
                  <a:lnTo>
                    <a:pt x="1377" y="55"/>
                  </a:lnTo>
                  <a:lnTo>
                    <a:pt x="1364" y="38"/>
                  </a:lnTo>
                  <a:lnTo>
                    <a:pt x="1352" y="55"/>
                  </a:lnTo>
                  <a:lnTo>
                    <a:pt x="1336" y="69"/>
                  </a:lnTo>
                  <a:lnTo>
                    <a:pt x="1316" y="81"/>
                  </a:lnTo>
                  <a:lnTo>
                    <a:pt x="1293" y="86"/>
                  </a:lnTo>
                  <a:lnTo>
                    <a:pt x="1268" y="90"/>
                  </a:lnTo>
                  <a:lnTo>
                    <a:pt x="1242" y="86"/>
                  </a:lnTo>
                  <a:lnTo>
                    <a:pt x="1220" y="81"/>
                  </a:lnTo>
                  <a:lnTo>
                    <a:pt x="1200" y="69"/>
                  </a:lnTo>
                  <a:lnTo>
                    <a:pt x="1183" y="55"/>
                  </a:lnTo>
                  <a:lnTo>
                    <a:pt x="1171" y="38"/>
                  </a:lnTo>
                  <a:lnTo>
                    <a:pt x="1159" y="55"/>
                  </a:lnTo>
                  <a:lnTo>
                    <a:pt x="1141" y="69"/>
                  </a:lnTo>
                  <a:lnTo>
                    <a:pt x="1121" y="81"/>
                  </a:lnTo>
                  <a:lnTo>
                    <a:pt x="1099" y="86"/>
                  </a:lnTo>
                  <a:lnTo>
                    <a:pt x="1073" y="90"/>
                  </a:lnTo>
                  <a:lnTo>
                    <a:pt x="1048" y="86"/>
                  </a:lnTo>
                  <a:lnTo>
                    <a:pt x="1026" y="81"/>
                  </a:lnTo>
                  <a:lnTo>
                    <a:pt x="1006" y="69"/>
                  </a:lnTo>
                  <a:lnTo>
                    <a:pt x="989" y="55"/>
                  </a:lnTo>
                  <a:lnTo>
                    <a:pt x="977" y="38"/>
                  </a:lnTo>
                  <a:lnTo>
                    <a:pt x="964" y="55"/>
                  </a:lnTo>
                  <a:lnTo>
                    <a:pt x="948" y="69"/>
                  </a:lnTo>
                  <a:lnTo>
                    <a:pt x="928" y="81"/>
                  </a:lnTo>
                  <a:lnTo>
                    <a:pt x="905" y="86"/>
                  </a:lnTo>
                  <a:lnTo>
                    <a:pt x="879" y="90"/>
                  </a:lnTo>
                  <a:lnTo>
                    <a:pt x="855" y="86"/>
                  </a:lnTo>
                  <a:lnTo>
                    <a:pt x="831" y="81"/>
                  </a:lnTo>
                  <a:lnTo>
                    <a:pt x="811" y="69"/>
                  </a:lnTo>
                  <a:lnTo>
                    <a:pt x="795" y="55"/>
                  </a:lnTo>
                  <a:lnTo>
                    <a:pt x="783" y="38"/>
                  </a:lnTo>
                  <a:lnTo>
                    <a:pt x="770" y="55"/>
                  </a:lnTo>
                  <a:lnTo>
                    <a:pt x="754" y="69"/>
                  </a:lnTo>
                  <a:lnTo>
                    <a:pt x="734" y="81"/>
                  </a:lnTo>
                  <a:lnTo>
                    <a:pt x="710" y="86"/>
                  </a:lnTo>
                  <a:lnTo>
                    <a:pt x="686" y="90"/>
                  </a:lnTo>
                  <a:lnTo>
                    <a:pt x="661" y="86"/>
                  </a:lnTo>
                  <a:lnTo>
                    <a:pt x="638" y="81"/>
                  </a:lnTo>
                  <a:lnTo>
                    <a:pt x="618" y="69"/>
                  </a:lnTo>
                  <a:lnTo>
                    <a:pt x="601" y="55"/>
                  </a:lnTo>
                  <a:lnTo>
                    <a:pt x="588" y="38"/>
                  </a:lnTo>
                  <a:lnTo>
                    <a:pt x="577" y="55"/>
                  </a:lnTo>
                  <a:lnTo>
                    <a:pt x="560" y="69"/>
                  </a:lnTo>
                  <a:lnTo>
                    <a:pt x="540" y="81"/>
                  </a:lnTo>
                  <a:lnTo>
                    <a:pt x="517" y="86"/>
                  </a:lnTo>
                  <a:lnTo>
                    <a:pt x="492" y="90"/>
                  </a:lnTo>
                  <a:lnTo>
                    <a:pt x="466" y="86"/>
                  </a:lnTo>
                  <a:lnTo>
                    <a:pt x="444" y="81"/>
                  </a:lnTo>
                  <a:lnTo>
                    <a:pt x="424" y="69"/>
                  </a:lnTo>
                  <a:lnTo>
                    <a:pt x="408" y="55"/>
                  </a:lnTo>
                  <a:lnTo>
                    <a:pt x="395" y="38"/>
                  </a:lnTo>
                  <a:lnTo>
                    <a:pt x="383" y="55"/>
                  </a:lnTo>
                  <a:lnTo>
                    <a:pt x="365" y="69"/>
                  </a:lnTo>
                  <a:lnTo>
                    <a:pt x="345" y="81"/>
                  </a:lnTo>
                  <a:lnTo>
                    <a:pt x="323" y="86"/>
                  </a:lnTo>
                  <a:lnTo>
                    <a:pt x="297" y="90"/>
                  </a:lnTo>
                  <a:lnTo>
                    <a:pt x="273" y="86"/>
                  </a:lnTo>
                  <a:lnTo>
                    <a:pt x="250" y="81"/>
                  </a:lnTo>
                  <a:lnTo>
                    <a:pt x="229" y="69"/>
                  </a:lnTo>
                  <a:lnTo>
                    <a:pt x="213" y="55"/>
                  </a:lnTo>
                  <a:lnTo>
                    <a:pt x="201" y="38"/>
                  </a:lnTo>
                  <a:lnTo>
                    <a:pt x="188" y="55"/>
                  </a:lnTo>
                  <a:lnTo>
                    <a:pt x="172" y="69"/>
                  </a:lnTo>
                  <a:lnTo>
                    <a:pt x="152" y="81"/>
                  </a:lnTo>
                  <a:lnTo>
                    <a:pt x="129" y="86"/>
                  </a:lnTo>
                  <a:lnTo>
                    <a:pt x="103" y="90"/>
                  </a:lnTo>
                  <a:lnTo>
                    <a:pt x="80" y="88"/>
                  </a:lnTo>
                  <a:lnTo>
                    <a:pt x="58" y="81"/>
                  </a:lnTo>
                  <a:lnTo>
                    <a:pt x="38" y="71"/>
                  </a:lnTo>
                  <a:lnTo>
                    <a:pt x="21" y="58"/>
                  </a:lnTo>
                  <a:lnTo>
                    <a:pt x="10" y="42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4" name="Freeform 1347"/>
            <p:cNvSpPr>
              <a:spLocks/>
            </p:cNvSpPr>
            <p:nvPr/>
          </p:nvSpPr>
          <p:spPr bwMode="auto">
            <a:xfrm>
              <a:off x="11115676" y="4965383"/>
              <a:ext cx="274638" cy="206375"/>
            </a:xfrm>
            <a:custGeom>
              <a:avLst/>
              <a:gdLst>
                <a:gd name="T0" fmla="*/ 172 w 173"/>
                <a:gd name="T1" fmla="*/ 0 h 130"/>
                <a:gd name="T2" fmla="*/ 170 w 173"/>
                <a:gd name="T3" fmla="*/ 9 h 130"/>
                <a:gd name="T4" fmla="*/ 153 w 173"/>
                <a:gd name="T5" fmla="*/ 46 h 130"/>
                <a:gd name="T6" fmla="*/ 126 w 173"/>
                <a:gd name="T7" fmla="*/ 83 h 130"/>
                <a:gd name="T8" fmla="*/ 83 w 173"/>
                <a:gd name="T9" fmla="*/ 113 h 130"/>
                <a:gd name="T10" fmla="*/ 43 w 173"/>
                <a:gd name="T11" fmla="*/ 127 h 130"/>
                <a:gd name="T12" fmla="*/ 13 w 173"/>
                <a:gd name="T13" fmla="*/ 130 h 130"/>
                <a:gd name="T14" fmla="*/ 0 w 173"/>
                <a:gd name="T15" fmla="*/ 124 h 130"/>
                <a:gd name="T16" fmla="*/ 7 w 173"/>
                <a:gd name="T17" fmla="*/ 116 h 130"/>
                <a:gd name="T18" fmla="*/ 15 w 173"/>
                <a:gd name="T19" fmla="*/ 110 h 130"/>
                <a:gd name="T20" fmla="*/ 23 w 173"/>
                <a:gd name="T21" fmla="*/ 108 h 130"/>
                <a:gd name="T22" fmla="*/ 25 w 173"/>
                <a:gd name="T23" fmla="*/ 107 h 130"/>
                <a:gd name="T24" fmla="*/ 24 w 173"/>
                <a:gd name="T25" fmla="*/ 106 h 130"/>
                <a:gd name="T26" fmla="*/ 21 w 173"/>
                <a:gd name="T27" fmla="*/ 106 h 130"/>
                <a:gd name="T28" fmla="*/ 17 w 173"/>
                <a:gd name="T29" fmla="*/ 106 h 130"/>
                <a:gd name="T30" fmla="*/ 15 w 173"/>
                <a:gd name="T31" fmla="*/ 106 h 130"/>
                <a:gd name="T32" fmla="*/ 29 w 173"/>
                <a:gd name="T33" fmla="*/ 83 h 130"/>
                <a:gd name="T34" fmla="*/ 38 w 173"/>
                <a:gd name="T35" fmla="*/ 82 h 130"/>
                <a:gd name="T36" fmla="*/ 45 w 173"/>
                <a:gd name="T37" fmla="*/ 80 h 130"/>
                <a:gd name="T38" fmla="*/ 48 w 173"/>
                <a:gd name="T39" fmla="*/ 79 h 130"/>
                <a:gd name="T40" fmla="*/ 47 w 173"/>
                <a:gd name="T41" fmla="*/ 79 h 130"/>
                <a:gd name="T42" fmla="*/ 42 w 173"/>
                <a:gd name="T43" fmla="*/ 79 h 130"/>
                <a:gd name="T44" fmla="*/ 37 w 173"/>
                <a:gd name="T45" fmla="*/ 79 h 130"/>
                <a:gd name="T46" fmla="*/ 34 w 173"/>
                <a:gd name="T47" fmla="*/ 80 h 130"/>
                <a:gd name="T48" fmla="*/ 31 w 173"/>
                <a:gd name="T49" fmla="*/ 80 h 130"/>
                <a:gd name="T50" fmla="*/ 42 w 173"/>
                <a:gd name="T51" fmla="*/ 63 h 130"/>
                <a:gd name="T52" fmla="*/ 50 w 173"/>
                <a:gd name="T53" fmla="*/ 61 h 130"/>
                <a:gd name="T54" fmla="*/ 54 w 173"/>
                <a:gd name="T55" fmla="*/ 59 h 130"/>
                <a:gd name="T56" fmla="*/ 52 w 173"/>
                <a:gd name="T57" fmla="*/ 57 h 130"/>
                <a:gd name="T58" fmla="*/ 50 w 173"/>
                <a:gd name="T59" fmla="*/ 57 h 130"/>
                <a:gd name="T60" fmla="*/ 48 w 173"/>
                <a:gd name="T61" fmla="*/ 57 h 130"/>
                <a:gd name="T62" fmla="*/ 45 w 173"/>
                <a:gd name="T63" fmla="*/ 57 h 130"/>
                <a:gd name="T64" fmla="*/ 51 w 173"/>
                <a:gd name="T65" fmla="*/ 48 h 130"/>
                <a:gd name="T66" fmla="*/ 54 w 173"/>
                <a:gd name="T67" fmla="*/ 43 h 130"/>
                <a:gd name="T68" fmla="*/ 56 w 173"/>
                <a:gd name="T69" fmla="*/ 41 h 130"/>
                <a:gd name="T70" fmla="*/ 70 w 173"/>
                <a:gd name="T71" fmla="*/ 33 h 130"/>
                <a:gd name="T72" fmla="*/ 96 w 173"/>
                <a:gd name="T73" fmla="*/ 25 h 130"/>
                <a:gd name="T74" fmla="*/ 121 w 173"/>
                <a:gd name="T75" fmla="*/ 22 h 130"/>
                <a:gd name="T76" fmla="*/ 141 w 173"/>
                <a:gd name="T77" fmla="*/ 15 h 130"/>
                <a:gd name="T78" fmla="*/ 158 w 173"/>
                <a:gd name="T79" fmla="*/ 6 h 130"/>
                <a:gd name="T80" fmla="*/ 170 w 173"/>
                <a:gd name="T8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3" h="130">
                  <a:moveTo>
                    <a:pt x="170" y="0"/>
                  </a:moveTo>
                  <a:lnTo>
                    <a:pt x="172" y="0"/>
                  </a:lnTo>
                  <a:lnTo>
                    <a:pt x="173" y="2"/>
                  </a:lnTo>
                  <a:lnTo>
                    <a:pt x="170" y="9"/>
                  </a:lnTo>
                  <a:lnTo>
                    <a:pt x="163" y="28"/>
                  </a:lnTo>
                  <a:lnTo>
                    <a:pt x="153" y="46"/>
                  </a:lnTo>
                  <a:lnTo>
                    <a:pt x="142" y="64"/>
                  </a:lnTo>
                  <a:lnTo>
                    <a:pt x="126" y="83"/>
                  </a:lnTo>
                  <a:lnTo>
                    <a:pt x="103" y="101"/>
                  </a:lnTo>
                  <a:lnTo>
                    <a:pt x="83" y="113"/>
                  </a:lnTo>
                  <a:lnTo>
                    <a:pt x="62" y="121"/>
                  </a:lnTo>
                  <a:lnTo>
                    <a:pt x="43" y="127"/>
                  </a:lnTo>
                  <a:lnTo>
                    <a:pt x="27" y="130"/>
                  </a:lnTo>
                  <a:lnTo>
                    <a:pt x="13" y="130"/>
                  </a:lnTo>
                  <a:lnTo>
                    <a:pt x="3" y="129"/>
                  </a:lnTo>
                  <a:lnTo>
                    <a:pt x="0" y="124"/>
                  </a:lnTo>
                  <a:lnTo>
                    <a:pt x="3" y="120"/>
                  </a:lnTo>
                  <a:lnTo>
                    <a:pt x="7" y="116"/>
                  </a:lnTo>
                  <a:lnTo>
                    <a:pt x="10" y="111"/>
                  </a:lnTo>
                  <a:lnTo>
                    <a:pt x="15" y="110"/>
                  </a:lnTo>
                  <a:lnTo>
                    <a:pt x="20" y="109"/>
                  </a:lnTo>
                  <a:lnTo>
                    <a:pt x="23" y="108"/>
                  </a:lnTo>
                  <a:lnTo>
                    <a:pt x="24" y="107"/>
                  </a:lnTo>
                  <a:lnTo>
                    <a:pt x="25" y="107"/>
                  </a:lnTo>
                  <a:lnTo>
                    <a:pt x="25" y="106"/>
                  </a:lnTo>
                  <a:lnTo>
                    <a:pt x="24" y="106"/>
                  </a:lnTo>
                  <a:lnTo>
                    <a:pt x="23" y="106"/>
                  </a:lnTo>
                  <a:lnTo>
                    <a:pt x="21" y="106"/>
                  </a:lnTo>
                  <a:lnTo>
                    <a:pt x="20" y="106"/>
                  </a:lnTo>
                  <a:lnTo>
                    <a:pt x="17" y="106"/>
                  </a:lnTo>
                  <a:lnTo>
                    <a:pt x="16" y="106"/>
                  </a:lnTo>
                  <a:lnTo>
                    <a:pt x="15" y="106"/>
                  </a:lnTo>
                  <a:lnTo>
                    <a:pt x="14" y="106"/>
                  </a:lnTo>
                  <a:lnTo>
                    <a:pt x="29" y="83"/>
                  </a:lnTo>
                  <a:lnTo>
                    <a:pt x="33" y="83"/>
                  </a:lnTo>
                  <a:lnTo>
                    <a:pt x="38" y="82"/>
                  </a:lnTo>
                  <a:lnTo>
                    <a:pt x="43" y="81"/>
                  </a:lnTo>
                  <a:lnTo>
                    <a:pt x="45" y="80"/>
                  </a:lnTo>
                  <a:lnTo>
                    <a:pt x="48" y="80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47" y="79"/>
                  </a:lnTo>
                  <a:lnTo>
                    <a:pt x="44" y="79"/>
                  </a:lnTo>
                  <a:lnTo>
                    <a:pt x="42" y="79"/>
                  </a:lnTo>
                  <a:lnTo>
                    <a:pt x="40" y="79"/>
                  </a:lnTo>
                  <a:lnTo>
                    <a:pt x="37" y="79"/>
                  </a:lnTo>
                  <a:lnTo>
                    <a:pt x="35" y="80"/>
                  </a:lnTo>
                  <a:lnTo>
                    <a:pt x="34" y="80"/>
                  </a:lnTo>
                  <a:lnTo>
                    <a:pt x="33" y="80"/>
                  </a:lnTo>
                  <a:lnTo>
                    <a:pt x="31" y="80"/>
                  </a:lnTo>
                  <a:lnTo>
                    <a:pt x="37" y="71"/>
                  </a:lnTo>
                  <a:lnTo>
                    <a:pt x="42" y="63"/>
                  </a:lnTo>
                  <a:lnTo>
                    <a:pt x="47" y="62"/>
                  </a:lnTo>
                  <a:lnTo>
                    <a:pt x="50" y="61"/>
                  </a:lnTo>
                  <a:lnTo>
                    <a:pt x="52" y="60"/>
                  </a:lnTo>
                  <a:lnTo>
                    <a:pt x="54" y="59"/>
                  </a:lnTo>
                  <a:lnTo>
                    <a:pt x="54" y="57"/>
                  </a:lnTo>
                  <a:lnTo>
                    <a:pt x="52" y="57"/>
                  </a:lnTo>
                  <a:lnTo>
                    <a:pt x="51" y="57"/>
                  </a:lnTo>
                  <a:lnTo>
                    <a:pt x="50" y="57"/>
                  </a:lnTo>
                  <a:lnTo>
                    <a:pt x="49" y="57"/>
                  </a:lnTo>
                  <a:lnTo>
                    <a:pt x="48" y="57"/>
                  </a:lnTo>
                  <a:lnTo>
                    <a:pt x="47" y="57"/>
                  </a:lnTo>
                  <a:lnTo>
                    <a:pt x="45" y="57"/>
                  </a:lnTo>
                  <a:lnTo>
                    <a:pt x="49" y="53"/>
                  </a:lnTo>
                  <a:lnTo>
                    <a:pt x="51" y="48"/>
                  </a:lnTo>
                  <a:lnTo>
                    <a:pt x="52" y="46"/>
                  </a:lnTo>
                  <a:lnTo>
                    <a:pt x="54" y="43"/>
                  </a:lnTo>
                  <a:lnTo>
                    <a:pt x="54" y="43"/>
                  </a:lnTo>
                  <a:lnTo>
                    <a:pt x="56" y="41"/>
                  </a:lnTo>
                  <a:lnTo>
                    <a:pt x="62" y="37"/>
                  </a:lnTo>
                  <a:lnTo>
                    <a:pt x="70" y="33"/>
                  </a:lnTo>
                  <a:lnTo>
                    <a:pt x="82" y="28"/>
                  </a:lnTo>
                  <a:lnTo>
                    <a:pt x="96" y="25"/>
                  </a:lnTo>
                  <a:lnTo>
                    <a:pt x="111" y="23"/>
                  </a:lnTo>
                  <a:lnTo>
                    <a:pt x="121" y="22"/>
                  </a:lnTo>
                  <a:lnTo>
                    <a:pt x="131" y="19"/>
                  </a:lnTo>
                  <a:lnTo>
                    <a:pt x="141" y="15"/>
                  </a:lnTo>
                  <a:lnTo>
                    <a:pt x="150" y="10"/>
                  </a:lnTo>
                  <a:lnTo>
                    <a:pt x="158" y="6"/>
                  </a:lnTo>
                  <a:lnTo>
                    <a:pt x="165" y="1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5" name="Freeform 1348"/>
            <p:cNvSpPr>
              <a:spLocks noEditPoints="1"/>
            </p:cNvSpPr>
            <p:nvPr/>
          </p:nvSpPr>
          <p:spPr bwMode="auto">
            <a:xfrm>
              <a:off x="10807701" y="4652645"/>
              <a:ext cx="1025525" cy="474663"/>
            </a:xfrm>
            <a:custGeom>
              <a:avLst/>
              <a:gdLst>
                <a:gd name="T0" fmla="*/ 601 w 646"/>
                <a:gd name="T1" fmla="*/ 146 h 299"/>
                <a:gd name="T2" fmla="*/ 600 w 646"/>
                <a:gd name="T3" fmla="*/ 155 h 299"/>
                <a:gd name="T4" fmla="*/ 607 w 646"/>
                <a:gd name="T5" fmla="*/ 159 h 299"/>
                <a:gd name="T6" fmla="*/ 614 w 646"/>
                <a:gd name="T7" fmla="*/ 155 h 299"/>
                <a:gd name="T8" fmla="*/ 612 w 646"/>
                <a:gd name="T9" fmla="*/ 146 h 299"/>
                <a:gd name="T10" fmla="*/ 627 w 646"/>
                <a:gd name="T11" fmla="*/ 133 h 299"/>
                <a:gd name="T12" fmla="*/ 620 w 646"/>
                <a:gd name="T13" fmla="*/ 138 h 299"/>
                <a:gd name="T14" fmla="*/ 621 w 646"/>
                <a:gd name="T15" fmla="*/ 146 h 299"/>
                <a:gd name="T16" fmla="*/ 629 w 646"/>
                <a:gd name="T17" fmla="*/ 148 h 299"/>
                <a:gd name="T18" fmla="*/ 634 w 646"/>
                <a:gd name="T19" fmla="*/ 140 h 299"/>
                <a:gd name="T20" fmla="*/ 629 w 646"/>
                <a:gd name="T21" fmla="*/ 135 h 299"/>
                <a:gd name="T22" fmla="*/ 7 w 646"/>
                <a:gd name="T23" fmla="*/ 1 h 299"/>
                <a:gd name="T24" fmla="*/ 42 w 646"/>
                <a:gd name="T25" fmla="*/ 25 h 299"/>
                <a:gd name="T26" fmla="*/ 73 w 646"/>
                <a:gd name="T27" fmla="*/ 67 h 299"/>
                <a:gd name="T28" fmla="*/ 88 w 646"/>
                <a:gd name="T29" fmla="*/ 97 h 299"/>
                <a:gd name="T30" fmla="*/ 93 w 646"/>
                <a:gd name="T31" fmla="*/ 99 h 299"/>
                <a:gd name="T32" fmla="*/ 129 w 646"/>
                <a:gd name="T33" fmla="*/ 82 h 299"/>
                <a:gd name="T34" fmla="*/ 204 w 646"/>
                <a:gd name="T35" fmla="*/ 57 h 299"/>
                <a:gd name="T36" fmla="*/ 310 w 646"/>
                <a:gd name="T37" fmla="*/ 38 h 299"/>
                <a:gd name="T38" fmla="*/ 438 w 646"/>
                <a:gd name="T39" fmla="*/ 37 h 299"/>
                <a:gd name="T40" fmla="*/ 547 w 646"/>
                <a:gd name="T41" fmla="*/ 62 h 299"/>
                <a:gd name="T42" fmla="*/ 610 w 646"/>
                <a:gd name="T43" fmla="*/ 101 h 299"/>
                <a:gd name="T44" fmla="*/ 646 w 646"/>
                <a:gd name="T45" fmla="*/ 150 h 299"/>
                <a:gd name="T46" fmla="*/ 624 w 646"/>
                <a:gd name="T47" fmla="*/ 159 h 299"/>
                <a:gd name="T48" fmla="*/ 580 w 646"/>
                <a:gd name="T49" fmla="*/ 184 h 299"/>
                <a:gd name="T50" fmla="*/ 543 w 646"/>
                <a:gd name="T51" fmla="*/ 223 h 299"/>
                <a:gd name="T52" fmla="*/ 608 w 646"/>
                <a:gd name="T53" fmla="*/ 185 h 299"/>
                <a:gd name="T54" fmla="*/ 643 w 646"/>
                <a:gd name="T55" fmla="*/ 169 h 299"/>
                <a:gd name="T56" fmla="*/ 642 w 646"/>
                <a:gd name="T57" fmla="*/ 177 h 299"/>
                <a:gd name="T58" fmla="*/ 627 w 646"/>
                <a:gd name="T59" fmla="*/ 216 h 299"/>
                <a:gd name="T60" fmla="*/ 599 w 646"/>
                <a:gd name="T61" fmla="*/ 250 h 299"/>
                <a:gd name="T62" fmla="*/ 554 w 646"/>
                <a:gd name="T63" fmla="*/ 274 h 299"/>
                <a:gd name="T64" fmla="*/ 492 w 646"/>
                <a:gd name="T65" fmla="*/ 294 h 299"/>
                <a:gd name="T66" fmla="*/ 404 w 646"/>
                <a:gd name="T67" fmla="*/ 297 h 299"/>
                <a:gd name="T68" fmla="*/ 345 w 646"/>
                <a:gd name="T69" fmla="*/ 263 h 299"/>
                <a:gd name="T70" fmla="*/ 371 w 646"/>
                <a:gd name="T71" fmla="*/ 210 h 299"/>
                <a:gd name="T72" fmla="*/ 374 w 646"/>
                <a:gd name="T73" fmla="*/ 196 h 299"/>
                <a:gd name="T74" fmla="*/ 369 w 646"/>
                <a:gd name="T75" fmla="*/ 189 h 299"/>
                <a:gd name="T76" fmla="*/ 358 w 646"/>
                <a:gd name="T77" fmla="*/ 191 h 299"/>
                <a:gd name="T78" fmla="*/ 335 w 646"/>
                <a:gd name="T79" fmla="*/ 204 h 299"/>
                <a:gd name="T80" fmla="*/ 305 w 646"/>
                <a:gd name="T81" fmla="*/ 213 h 299"/>
                <a:gd name="T82" fmla="*/ 293 w 646"/>
                <a:gd name="T83" fmla="*/ 213 h 299"/>
                <a:gd name="T84" fmla="*/ 258 w 646"/>
                <a:gd name="T85" fmla="*/ 170 h 299"/>
                <a:gd name="T86" fmla="*/ 183 w 646"/>
                <a:gd name="T87" fmla="*/ 135 h 299"/>
                <a:gd name="T88" fmla="*/ 113 w 646"/>
                <a:gd name="T89" fmla="*/ 139 h 299"/>
                <a:gd name="T90" fmla="*/ 81 w 646"/>
                <a:gd name="T91" fmla="*/ 173 h 299"/>
                <a:gd name="T92" fmla="*/ 52 w 646"/>
                <a:gd name="T93" fmla="*/ 232 h 299"/>
                <a:gd name="T94" fmla="*/ 25 w 646"/>
                <a:gd name="T95" fmla="*/ 253 h 299"/>
                <a:gd name="T96" fmla="*/ 23 w 646"/>
                <a:gd name="T97" fmla="*/ 240 h 299"/>
                <a:gd name="T98" fmla="*/ 26 w 646"/>
                <a:gd name="T99" fmla="*/ 210 h 299"/>
                <a:gd name="T100" fmla="*/ 12 w 646"/>
                <a:gd name="T101" fmla="*/ 171 h 299"/>
                <a:gd name="T102" fmla="*/ 16 w 646"/>
                <a:gd name="T103" fmla="*/ 139 h 299"/>
                <a:gd name="T104" fmla="*/ 27 w 646"/>
                <a:gd name="T105" fmla="*/ 130 h 299"/>
                <a:gd name="T106" fmla="*/ 15 w 646"/>
                <a:gd name="T107" fmla="*/ 119 h 299"/>
                <a:gd name="T108" fmla="*/ 5 w 646"/>
                <a:gd name="T109" fmla="*/ 88 h 299"/>
                <a:gd name="T110" fmla="*/ 12 w 646"/>
                <a:gd name="T111" fmla="*/ 45 h 299"/>
                <a:gd name="T112" fmla="*/ 3 w 646"/>
                <a:gd name="T113" fmla="*/ 15 h 299"/>
                <a:gd name="T114" fmla="*/ 2 w 646"/>
                <a:gd name="T115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6" h="299">
                  <a:moveTo>
                    <a:pt x="607" y="144"/>
                  </a:moveTo>
                  <a:lnTo>
                    <a:pt x="603" y="145"/>
                  </a:lnTo>
                  <a:lnTo>
                    <a:pt x="601" y="146"/>
                  </a:lnTo>
                  <a:lnTo>
                    <a:pt x="600" y="149"/>
                  </a:lnTo>
                  <a:lnTo>
                    <a:pt x="599" y="152"/>
                  </a:lnTo>
                  <a:lnTo>
                    <a:pt x="600" y="155"/>
                  </a:lnTo>
                  <a:lnTo>
                    <a:pt x="601" y="157"/>
                  </a:lnTo>
                  <a:lnTo>
                    <a:pt x="603" y="158"/>
                  </a:lnTo>
                  <a:lnTo>
                    <a:pt x="607" y="159"/>
                  </a:lnTo>
                  <a:lnTo>
                    <a:pt x="609" y="158"/>
                  </a:lnTo>
                  <a:lnTo>
                    <a:pt x="612" y="157"/>
                  </a:lnTo>
                  <a:lnTo>
                    <a:pt x="614" y="155"/>
                  </a:lnTo>
                  <a:lnTo>
                    <a:pt x="614" y="152"/>
                  </a:lnTo>
                  <a:lnTo>
                    <a:pt x="614" y="149"/>
                  </a:lnTo>
                  <a:lnTo>
                    <a:pt x="612" y="146"/>
                  </a:lnTo>
                  <a:lnTo>
                    <a:pt x="609" y="145"/>
                  </a:lnTo>
                  <a:lnTo>
                    <a:pt x="607" y="144"/>
                  </a:lnTo>
                  <a:close/>
                  <a:moveTo>
                    <a:pt x="627" y="133"/>
                  </a:moveTo>
                  <a:lnTo>
                    <a:pt x="623" y="135"/>
                  </a:lnTo>
                  <a:lnTo>
                    <a:pt x="621" y="136"/>
                  </a:lnTo>
                  <a:lnTo>
                    <a:pt x="620" y="138"/>
                  </a:lnTo>
                  <a:lnTo>
                    <a:pt x="619" y="140"/>
                  </a:lnTo>
                  <a:lnTo>
                    <a:pt x="620" y="144"/>
                  </a:lnTo>
                  <a:lnTo>
                    <a:pt x="621" y="146"/>
                  </a:lnTo>
                  <a:lnTo>
                    <a:pt x="623" y="148"/>
                  </a:lnTo>
                  <a:lnTo>
                    <a:pt x="627" y="149"/>
                  </a:lnTo>
                  <a:lnTo>
                    <a:pt x="629" y="148"/>
                  </a:lnTo>
                  <a:lnTo>
                    <a:pt x="632" y="146"/>
                  </a:lnTo>
                  <a:lnTo>
                    <a:pt x="634" y="144"/>
                  </a:lnTo>
                  <a:lnTo>
                    <a:pt x="634" y="140"/>
                  </a:lnTo>
                  <a:lnTo>
                    <a:pt x="634" y="138"/>
                  </a:lnTo>
                  <a:lnTo>
                    <a:pt x="632" y="136"/>
                  </a:lnTo>
                  <a:lnTo>
                    <a:pt x="629" y="135"/>
                  </a:lnTo>
                  <a:lnTo>
                    <a:pt x="627" y="133"/>
                  </a:lnTo>
                  <a:close/>
                  <a:moveTo>
                    <a:pt x="2" y="0"/>
                  </a:moveTo>
                  <a:lnTo>
                    <a:pt x="7" y="1"/>
                  </a:lnTo>
                  <a:lnTo>
                    <a:pt x="16" y="4"/>
                  </a:lnTo>
                  <a:lnTo>
                    <a:pt x="29" y="14"/>
                  </a:lnTo>
                  <a:lnTo>
                    <a:pt x="42" y="25"/>
                  </a:lnTo>
                  <a:lnTo>
                    <a:pt x="53" y="38"/>
                  </a:lnTo>
                  <a:lnTo>
                    <a:pt x="63" y="52"/>
                  </a:lnTo>
                  <a:lnTo>
                    <a:pt x="73" y="67"/>
                  </a:lnTo>
                  <a:lnTo>
                    <a:pt x="80" y="79"/>
                  </a:lnTo>
                  <a:lnTo>
                    <a:pt x="86" y="90"/>
                  </a:lnTo>
                  <a:lnTo>
                    <a:pt x="88" y="97"/>
                  </a:lnTo>
                  <a:lnTo>
                    <a:pt x="89" y="99"/>
                  </a:lnTo>
                  <a:lnTo>
                    <a:pt x="89" y="101"/>
                  </a:lnTo>
                  <a:lnTo>
                    <a:pt x="93" y="99"/>
                  </a:lnTo>
                  <a:lnTo>
                    <a:pt x="100" y="95"/>
                  </a:lnTo>
                  <a:lnTo>
                    <a:pt x="113" y="90"/>
                  </a:lnTo>
                  <a:lnTo>
                    <a:pt x="129" y="82"/>
                  </a:lnTo>
                  <a:lnTo>
                    <a:pt x="150" y="75"/>
                  </a:lnTo>
                  <a:lnTo>
                    <a:pt x="176" y="65"/>
                  </a:lnTo>
                  <a:lnTo>
                    <a:pt x="204" y="57"/>
                  </a:lnTo>
                  <a:lnTo>
                    <a:pt x="236" y="50"/>
                  </a:lnTo>
                  <a:lnTo>
                    <a:pt x="271" y="43"/>
                  </a:lnTo>
                  <a:lnTo>
                    <a:pt x="310" y="38"/>
                  </a:lnTo>
                  <a:lnTo>
                    <a:pt x="350" y="35"/>
                  </a:lnTo>
                  <a:lnTo>
                    <a:pt x="393" y="35"/>
                  </a:lnTo>
                  <a:lnTo>
                    <a:pt x="438" y="37"/>
                  </a:lnTo>
                  <a:lnTo>
                    <a:pt x="484" y="44"/>
                  </a:lnTo>
                  <a:lnTo>
                    <a:pt x="518" y="51"/>
                  </a:lnTo>
                  <a:lnTo>
                    <a:pt x="547" y="62"/>
                  </a:lnTo>
                  <a:lnTo>
                    <a:pt x="572" y="72"/>
                  </a:lnTo>
                  <a:lnTo>
                    <a:pt x="593" y="85"/>
                  </a:lnTo>
                  <a:lnTo>
                    <a:pt x="610" y="101"/>
                  </a:lnTo>
                  <a:lnTo>
                    <a:pt x="624" y="116"/>
                  </a:lnTo>
                  <a:lnTo>
                    <a:pt x="636" y="132"/>
                  </a:lnTo>
                  <a:lnTo>
                    <a:pt x="646" y="150"/>
                  </a:lnTo>
                  <a:lnTo>
                    <a:pt x="643" y="151"/>
                  </a:lnTo>
                  <a:lnTo>
                    <a:pt x="636" y="153"/>
                  </a:lnTo>
                  <a:lnTo>
                    <a:pt x="624" y="159"/>
                  </a:lnTo>
                  <a:lnTo>
                    <a:pt x="610" y="166"/>
                  </a:lnTo>
                  <a:lnTo>
                    <a:pt x="595" y="175"/>
                  </a:lnTo>
                  <a:lnTo>
                    <a:pt x="580" y="184"/>
                  </a:lnTo>
                  <a:lnTo>
                    <a:pt x="566" y="196"/>
                  </a:lnTo>
                  <a:lnTo>
                    <a:pt x="553" y="209"/>
                  </a:lnTo>
                  <a:lnTo>
                    <a:pt x="543" y="223"/>
                  </a:lnTo>
                  <a:lnTo>
                    <a:pt x="567" y="209"/>
                  </a:lnTo>
                  <a:lnTo>
                    <a:pt x="589" y="196"/>
                  </a:lnTo>
                  <a:lnTo>
                    <a:pt x="608" y="185"/>
                  </a:lnTo>
                  <a:lnTo>
                    <a:pt x="623" y="178"/>
                  </a:lnTo>
                  <a:lnTo>
                    <a:pt x="635" y="172"/>
                  </a:lnTo>
                  <a:lnTo>
                    <a:pt x="643" y="169"/>
                  </a:lnTo>
                  <a:lnTo>
                    <a:pt x="646" y="167"/>
                  </a:lnTo>
                  <a:lnTo>
                    <a:pt x="644" y="170"/>
                  </a:lnTo>
                  <a:lnTo>
                    <a:pt x="642" y="177"/>
                  </a:lnTo>
                  <a:lnTo>
                    <a:pt x="639" y="189"/>
                  </a:lnTo>
                  <a:lnTo>
                    <a:pt x="634" y="202"/>
                  </a:lnTo>
                  <a:lnTo>
                    <a:pt x="627" y="216"/>
                  </a:lnTo>
                  <a:lnTo>
                    <a:pt x="619" y="229"/>
                  </a:lnTo>
                  <a:lnTo>
                    <a:pt x="609" y="240"/>
                  </a:lnTo>
                  <a:lnTo>
                    <a:pt x="599" y="250"/>
                  </a:lnTo>
                  <a:lnTo>
                    <a:pt x="586" y="258"/>
                  </a:lnTo>
                  <a:lnTo>
                    <a:pt x="570" y="266"/>
                  </a:lnTo>
                  <a:lnTo>
                    <a:pt x="554" y="274"/>
                  </a:lnTo>
                  <a:lnTo>
                    <a:pt x="535" y="283"/>
                  </a:lnTo>
                  <a:lnTo>
                    <a:pt x="515" y="290"/>
                  </a:lnTo>
                  <a:lnTo>
                    <a:pt x="492" y="294"/>
                  </a:lnTo>
                  <a:lnTo>
                    <a:pt x="466" y="298"/>
                  </a:lnTo>
                  <a:lnTo>
                    <a:pt x="437" y="299"/>
                  </a:lnTo>
                  <a:lnTo>
                    <a:pt x="404" y="297"/>
                  </a:lnTo>
                  <a:lnTo>
                    <a:pt x="367" y="292"/>
                  </a:lnTo>
                  <a:lnTo>
                    <a:pt x="327" y="284"/>
                  </a:lnTo>
                  <a:lnTo>
                    <a:pt x="345" y="263"/>
                  </a:lnTo>
                  <a:lnTo>
                    <a:pt x="357" y="241"/>
                  </a:lnTo>
                  <a:lnTo>
                    <a:pt x="366" y="220"/>
                  </a:lnTo>
                  <a:lnTo>
                    <a:pt x="371" y="210"/>
                  </a:lnTo>
                  <a:lnTo>
                    <a:pt x="373" y="204"/>
                  </a:lnTo>
                  <a:lnTo>
                    <a:pt x="374" y="200"/>
                  </a:lnTo>
                  <a:lnTo>
                    <a:pt x="374" y="196"/>
                  </a:lnTo>
                  <a:lnTo>
                    <a:pt x="373" y="192"/>
                  </a:lnTo>
                  <a:lnTo>
                    <a:pt x="371" y="191"/>
                  </a:lnTo>
                  <a:lnTo>
                    <a:pt x="369" y="189"/>
                  </a:lnTo>
                  <a:lnTo>
                    <a:pt x="365" y="189"/>
                  </a:lnTo>
                  <a:lnTo>
                    <a:pt x="362" y="189"/>
                  </a:lnTo>
                  <a:lnTo>
                    <a:pt x="358" y="191"/>
                  </a:lnTo>
                  <a:lnTo>
                    <a:pt x="353" y="193"/>
                  </a:lnTo>
                  <a:lnTo>
                    <a:pt x="347" y="197"/>
                  </a:lnTo>
                  <a:lnTo>
                    <a:pt x="335" y="204"/>
                  </a:lnTo>
                  <a:lnTo>
                    <a:pt x="320" y="210"/>
                  </a:lnTo>
                  <a:lnTo>
                    <a:pt x="306" y="213"/>
                  </a:lnTo>
                  <a:lnTo>
                    <a:pt x="305" y="213"/>
                  </a:lnTo>
                  <a:lnTo>
                    <a:pt x="304" y="212"/>
                  </a:lnTo>
                  <a:lnTo>
                    <a:pt x="303" y="212"/>
                  </a:lnTo>
                  <a:lnTo>
                    <a:pt x="293" y="213"/>
                  </a:lnTo>
                  <a:lnTo>
                    <a:pt x="284" y="198"/>
                  </a:lnTo>
                  <a:lnTo>
                    <a:pt x="272" y="183"/>
                  </a:lnTo>
                  <a:lnTo>
                    <a:pt x="258" y="170"/>
                  </a:lnTo>
                  <a:lnTo>
                    <a:pt x="232" y="152"/>
                  </a:lnTo>
                  <a:lnTo>
                    <a:pt x="208" y="140"/>
                  </a:lnTo>
                  <a:lnTo>
                    <a:pt x="183" y="135"/>
                  </a:lnTo>
                  <a:lnTo>
                    <a:pt x="158" y="133"/>
                  </a:lnTo>
                  <a:lnTo>
                    <a:pt x="135" y="135"/>
                  </a:lnTo>
                  <a:lnTo>
                    <a:pt x="113" y="139"/>
                  </a:lnTo>
                  <a:lnTo>
                    <a:pt x="90" y="144"/>
                  </a:lnTo>
                  <a:lnTo>
                    <a:pt x="87" y="156"/>
                  </a:lnTo>
                  <a:lnTo>
                    <a:pt x="81" y="173"/>
                  </a:lnTo>
                  <a:lnTo>
                    <a:pt x="74" y="193"/>
                  </a:lnTo>
                  <a:lnTo>
                    <a:pt x="65" y="213"/>
                  </a:lnTo>
                  <a:lnTo>
                    <a:pt x="52" y="232"/>
                  </a:lnTo>
                  <a:lnTo>
                    <a:pt x="38" y="246"/>
                  </a:lnTo>
                  <a:lnTo>
                    <a:pt x="29" y="252"/>
                  </a:lnTo>
                  <a:lnTo>
                    <a:pt x="25" y="253"/>
                  </a:lnTo>
                  <a:lnTo>
                    <a:pt x="22" y="252"/>
                  </a:lnTo>
                  <a:lnTo>
                    <a:pt x="22" y="247"/>
                  </a:lnTo>
                  <a:lnTo>
                    <a:pt x="23" y="240"/>
                  </a:lnTo>
                  <a:lnTo>
                    <a:pt x="25" y="232"/>
                  </a:lnTo>
                  <a:lnTo>
                    <a:pt x="26" y="222"/>
                  </a:lnTo>
                  <a:lnTo>
                    <a:pt x="26" y="210"/>
                  </a:lnTo>
                  <a:lnTo>
                    <a:pt x="23" y="198"/>
                  </a:lnTo>
                  <a:lnTo>
                    <a:pt x="19" y="186"/>
                  </a:lnTo>
                  <a:lnTo>
                    <a:pt x="12" y="171"/>
                  </a:lnTo>
                  <a:lnTo>
                    <a:pt x="11" y="158"/>
                  </a:lnTo>
                  <a:lnTo>
                    <a:pt x="12" y="148"/>
                  </a:lnTo>
                  <a:lnTo>
                    <a:pt x="16" y="139"/>
                  </a:lnTo>
                  <a:lnTo>
                    <a:pt x="21" y="133"/>
                  </a:lnTo>
                  <a:lnTo>
                    <a:pt x="25" y="130"/>
                  </a:lnTo>
                  <a:lnTo>
                    <a:pt x="27" y="130"/>
                  </a:lnTo>
                  <a:lnTo>
                    <a:pt x="25" y="129"/>
                  </a:lnTo>
                  <a:lnTo>
                    <a:pt x="20" y="125"/>
                  </a:lnTo>
                  <a:lnTo>
                    <a:pt x="15" y="119"/>
                  </a:lnTo>
                  <a:lnTo>
                    <a:pt x="9" y="111"/>
                  </a:lnTo>
                  <a:lnTo>
                    <a:pt x="6" y="101"/>
                  </a:lnTo>
                  <a:lnTo>
                    <a:pt x="5" y="88"/>
                  </a:lnTo>
                  <a:lnTo>
                    <a:pt x="9" y="71"/>
                  </a:lnTo>
                  <a:lnTo>
                    <a:pt x="12" y="58"/>
                  </a:lnTo>
                  <a:lnTo>
                    <a:pt x="12" y="45"/>
                  </a:lnTo>
                  <a:lnTo>
                    <a:pt x="11" y="35"/>
                  </a:lnTo>
                  <a:lnTo>
                    <a:pt x="7" y="23"/>
                  </a:lnTo>
                  <a:lnTo>
                    <a:pt x="3" y="15"/>
                  </a:lnTo>
                  <a:lnTo>
                    <a:pt x="1" y="8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6" name="Freeform 1349"/>
            <p:cNvSpPr>
              <a:spLocks/>
            </p:cNvSpPr>
            <p:nvPr/>
          </p:nvSpPr>
          <p:spPr bwMode="auto">
            <a:xfrm>
              <a:off x="11604626" y="4717733"/>
              <a:ext cx="101600" cy="152400"/>
            </a:xfrm>
            <a:custGeom>
              <a:avLst/>
              <a:gdLst>
                <a:gd name="T0" fmla="*/ 32 w 64"/>
                <a:gd name="T1" fmla="*/ 0 h 96"/>
                <a:gd name="T2" fmla="*/ 44 w 64"/>
                <a:gd name="T3" fmla="*/ 4 h 96"/>
                <a:gd name="T4" fmla="*/ 54 w 64"/>
                <a:gd name="T5" fmla="*/ 14 h 96"/>
                <a:gd name="T6" fmla="*/ 61 w 64"/>
                <a:gd name="T7" fmla="*/ 29 h 96"/>
                <a:gd name="T8" fmla="*/ 64 w 64"/>
                <a:gd name="T9" fmla="*/ 48 h 96"/>
                <a:gd name="T10" fmla="*/ 61 w 64"/>
                <a:gd name="T11" fmla="*/ 67 h 96"/>
                <a:gd name="T12" fmla="*/ 54 w 64"/>
                <a:gd name="T13" fmla="*/ 82 h 96"/>
                <a:gd name="T14" fmla="*/ 44 w 64"/>
                <a:gd name="T15" fmla="*/ 92 h 96"/>
                <a:gd name="T16" fmla="*/ 32 w 64"/>
                <a:gd name="T17" fmla="*/ 96 h 96"/>
                <a:gd name="T18" fmla="*/ 20 w 64"/>
                <a:gd name="T19" fmla="*/ 92 h 96"/>
                <a:gd name="T20" fmla="*/ 10 w 64"/>
                <a:gd name="T21" fmla="*/ 82 h 96"/>
                <a:gd name="T22" fmla="*/ 3 w 64"/>
                <a:gd name="T23" fmla="*/ 67 h 96"/>
                <a:gd name="T24" fmla="*/ 0 w 64"/>
                <a:gd name="T25" fmla="*/ 48 h 96"/>
                <a:gd name="T26" fmla="*/ 3 w 64"/>
                <a:gd name="T27" fmla="*/ 29 h 96"/>
                <a:gd name="T28" fmla="*/ 10 w 64"/>
                <a:gd name="T29" fmla="*/ 14 h 96"/>
                <a:gd name="T30" fmla="*/ 20 w 64"/>
                <a:gd name="T31" fmla="*/ 4 h 96"/>
                <a:gd name="T32" fmla="*/ 32 w 64"/>
                <a:gd name="T3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96">
                  <a:moveTo>
                    <a:pt x="32" y="0"/>
                  </a:moveTo>
                  <a:lnTo>
                    <a:pt x="44" y="4"/>
                  </a:lnTo>
                  <a:lnTo>
                    <a:pt x="54" y="14"/>
                  </a:lnTo>
                  <a:lnTo>
                    <a:pt x="61" y="29"/>
                  </a:lnTo>
                  <a:lnTo>
                    <a:pt x="64" y="48"/>
                  </a:lnTo>
                  <a:lnTo>
                    <a:pt x="61" y="67"/>
                  </a:lnTo>
                  <a:lnTo>
                    <a:pt x="54" y="82"/>
                  </a:lnTo>
                  <a:lnTo>
                    <a:pt x="44" y="92"/>
                  </a:lnTo>
                  <a:lnTo>
                    <a:pt x="32" y="96"/>
                  </a:lnTo>
                  <a:lnTo>
                    <a:pt x="20" y="92"/>
                  </a:lnTo>
                  <a:lnTo>
                    <a:pt x="10" y="82"/>
                  </a:lnTo>
                  <a:lnTo>
                    <a:pt x="3" y="67"/>
                  </a:lnTo>
                  <a:lnTo>
                    <a:pt x="0" y="48"/>
                  </a:lnTo>
                  <a:lnTo>
                    <a:pt x="3" y="29"/>
                  </a:lnTo>
                  <a:lnTo>
                    <a:pt x="10" y="14"/>
                  </a:lnTo>
                  <a:lnTo>
                    <a:pt x="20" y="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7" name="Freeform 1350"/>
            <p:cNvSpPr>
              <a:spLocks/>
            </p:cNvSpPr>
            <p:nvPr/>
          </p:nvSpPr>
          <p:spPr bwMode="auto">
            <a:xfrm>
              <a:off x="11610976" y="4685983"/>
              <a:ext cx="93663" cy="63500"/>
            </a:xfrm>
            <a:custGeom>
              <a:avLst/>
              <a:gdLst>
                <a:gd name="T0" fmla="*/ 27 w 59"/>
                <a:gd name="T1" fmla="*/ 0 h 40"/>
                <a:gd name="T2" fmla="*/ 39 w 59"/>
                <a:gd name="T3" fmla="*/ 3 h 40"/>
                <a:gd name="T4" fmla="*/ 48 w 59"/>
                <a:gd name="T5" fmla="*/ 11 h 40"/>
                <a:gd name="T6" fmla="*/ 54 w 59"/>
                <a:gd name="T7" fmla="*/ 23 h 40"/>
                <a:gd name="T8" fmla="*/ 59 w 59"/>
                <a:gd name="T9" fmla="*/ 40 h 40"/>
                <a:gd name="T10" fmla="*/ 50 w 59"/>
                <a:gd name="T11" fmla="*/ 26 h 40"/>
                <a:gd name="T12" fmla="*/ 40 w 59"/>
                <a:gd name="T13" fmla="*/ 16 h 40"/>
                <a:gd name="T14" fmla="*/ 27 w 59"/>
                <a:gd name="T15" fmla="*/ 13 h 40"/>
                <a:gd name="T16" fmla="*/ 15 w 59"/>
                <a:gd name="T17" fmla="*/ 16 h 40"/>
                <a:gd name="T18" fmla="*/ 5 w 59"/>
                <a:gd name="T19" fmla="*/ 26 h 40"/>
                <a:gd name="T20" fmla="*/ 0 w 59"/>
                <a:gd name="T21" fmla="*/ 23 h 40"/>
                <a:gd name="T22" fmla="*/ 7 w 59"/>
                <a:gd name="T23" fmla="*/ 11 h 40"/>
                <a:gd name="T24" fmla="*/ 16 w 59"/>
                <a:gd name="T25" fmla="*/ 3 h 40"/>
                <a:gd name="T26" fmla="*/ 27 w 59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40">
                  <a:moveTo>
                    <a:pt x="27" y="0"/>
                  </a:moveTo>
                  <a:lnTo>
                    <a:pt x="39" y="3"/>
                  </a:lnTo>
                  <a:lnTo>
                    <a:pt x="48" y="11"/>
                  </a:lnTo>
                  <a:lnTo>
                    <a:pt x="54" y="23"/>
                  </a:lnTo>
                  <a:lnTo>
                    <a:pt x="59" y="40"/>
                  </a:lnTo>
                  <a:lnTo>
                    <a:pt x="50" y="26"/>
                  </a:lnTo>
                  <a:lnTo>
                    <a:pt x="40" y="16"/>
                  </a:lnTo>
                  <a:lnTo>
                    <a:pt x="27" y="13"/>
                  </a:lnTo>
                  <a:lnTo>
                    <a:pt x="15" y="16"/>
                  </a:lnTo>
                  <a:lnTo>
                    <a:pt x="5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6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8" name="Freeform 1351"/>
            <p:cNvSpPr>
              <a:spLocks/>
            </p:cNvSpPr>
            <p:nvPr/>
          </p:nvSpPr>
          <p:spPr bwMode="auto">
            <a:xfrm>
              <a:off x="11610976" y="4806633"/>
              <a:ext cx="22225" cy="20638"/>
            </a:xfrm>
            <a:custGeom>
              <a:avLst/>
              <a:gdLst>
                <a:gd name="T0" fmla="*/ 7 w 14"/>
                <a:gd name="T1" fmla="*/ 0 h 13"/>
                <a:gd name="T2" fmla="*/ 9 w 14"/>
                <a:gd name="T3" fmla="*/ 0 h 13"/>
                <a:gd name="T4" fmla="*/ 12 w 14"/>
                <a:gd name="T5" fmla="*/ 1 h 13"/>
                <a:gd name="T6" fmla="*/ 13 w 14"/>
                <a:gd name="T7" fmla="*/ 4 h 13"/>
                <a:gd name="T8" fmla="*/ 14 w 14"/>
                <a:gd name="T9" fmla="*/ 6 h 13"/>
                <a:gd name="T10" fmla="*/ 13 w 14"/>
                <a:gd name="T11" fmla="*/ 9 h 13"/>
                <a:gd name="T12" fmla="*/ 12 w 14"/>
                <a:gd name="T13" fmla="*/ 12 h 13"/>
                <a:gd name="T14" fmla="*/ 9 w 14"/>
                <a:gd name="T15" fmla="*/ 13 h 13"/>
                <a:gd name="T16" fmla="*/ 7 w 14"/>
                <a:gd name="T17" fmla="*/ 13 h 13"/>
                <a:gd name="T18" fmla="*/ 5 w 14"/>
                <a:gd name="T19" fmla="*/ 13 h 13"/>
                <a:gd name="T20" fmla="*/ 2 w 14"/>
                <a:gd name="T21" fmla="*/ 12 h 13"/>
                <a:gd name="T22" fmla="*/ 1 w 14"/>
                <a:gd name="T23" fmla="*/ 9 h 13"/>
                <a:gd name="T24" fmla="*/ 0 w 14"/>
                <a:gd name="T25" fmla="*/ 6 h 13"/>
                <a:gd name="T26" fmla="*/ 1 w 14"/>
                <a:gd name="T27" fmla="*/ 4 h 13"/>
                <a:gd name="T28" fmla="*/ 2 w 14"/>
                <a:gd name="T29" fmla="*/ 1 h 13"/>
                <a:gd name="T30" fmla="*/ 5 w 14"/>
                <a:gd name="T31" fmla="*/ 0 h 13"/>
                <a:gd name="T32" fmla="*/ 7 w 14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lnTo>
                    <a:pt x="9" y="0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2"/>
                  </a:lnTo>
                  <a:lnTo>
                    <a:pt x="9" y="13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2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9" name="Freeform 1352"/>
            <p:cNvSpPr>
              <a:spLocks/>
            </p:cNvSpPr>
            <p:nvPr/>
          </p:nvSpPr>
          <p:spPr bwMode="auto">
            <a:xfrm>
              <a:off x="11720513" y="4708208"/>
              <a:ext cx="101600" cy="131763"/>
            </a:xfrm>
            <a:custGeom>
              <a:avLst/>
              <a:gdLst>
                <a:gd name="T0" fmla="*/ 32 w 64"/>
                <a:gd name="T1" fmla="*/ 0 h 83"/>
                <a:gd name="T2" fmla="*/ 44 w 64"/>
                <a:gd name="T3" fmla="*/ 2 h 83"/>
                <a:gd name="T4" fmla="*/ 54 w 64"/>
                <a:gd name="T5" fmla="*/ 12 h 83"/>
                <a:gd name="T6" fmla="*/ 61 w 64"/>
                <a:gd name="T7" fmla="*/ 24 h 83"/>
                <a:gd name="T8" fmla="*/ 64 w 64"/>
                <a:gd name="T9" fmla="*/ 41 h 83"/>
                <a:gd name="T10" fmla="*/ 61 w 64"/>
                <a:gd name="T11" fmla="*/ 57 h 83"/>
                <a:gd name="T12" fmla="*/ 54 w 64"/>
                <a:gd name="T13" fmla="*/ 70 h 83"/>
                <a:gd name="T14" fmla="*/ 44 w 64"/>
                <a:gd name="T15" fmla="*/ 80 h 83"/>
                <a:gd name="T16" fmla="*/ 32 w 64"/>
                <a:gd name="T17" fmla="*/ 83 h 83"/>
                <a:gd name="T18" fmla="*/ 20 w 64"/>
                <a:gd name="T19" fmla="*/ 80 h 83"/>
                <a:gd name="T20" fmla="*/ 10 w 64"/>
                <a:gd name="T21" fmla="*/ 70 h 83"/>
                <a:gd name="T22" fmla="*/ 3 w 64"/>
                <a:gd name="T23" fmla="*/ 57 h 83"/>
                <a:gd name="T24" fmla="*/ 0 w 64"/>
                <a:gd name="T25" fmla="*/ 41 h 83"/>
                <a:gd name="T26" fmla="*/ 3 w 64"/>
                <a:gd name="T27" fmla="*/ 24 h 83"/>
                <a:gd name="T28" fmla="*/ 10 w 64"/>
                <a:gd name="T29" fmla="*/ 12 h 83"/>
                <a:gd name="T30" fmla="*/ 20 w 64"/>
                <a:gd name="T31" fmla="*/ 2 h 83"/>
                <a:gd name="T32" fmla="*/ 32 w 64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83">
                  <a:moveTo>
                    <a:pt x="32" y="0"/>
                  </a:moveTo>
                  <a:lnTo>
                    <a:pt x="44" y="2"/>
                  </a:lnTo>
                  <a:lnTo>
                    <a:pt x="54" y="12"/>
                  </a:lnTo>
                  <a:lnTo>
                    <a:pt x="61" y="24"/>
                  </a:lnTo>
                  <a:lnTo>
                    <a:pt x="64" y="41"/>
                  </a:lnTo>
                  <a:lnTo>
                    <a:pt x="61" y="57"/>
                  </a:lnTo>
                  <a:lnTo>
                    <a:pt x="54" y="70"/>
                  </a:lnTo>
                  <a:lnTo>
                    <a:pt x="44" y="80"/>
                  </a:lnTo>
                  <a:lnTo>
                    <a:pt x="32" y="83"/>
                  </a:lnTo>
                  <a:lnTo>
                    <a:pt x="20" y="80"/>
                  </a:lnTo>
                  <a:lnTo>
                    <a:pt x="10" y="70"/>
                  </a:lnTo>
                  <a:lnTo>
                    <a:pt x="3" y="57"/>
                  </a:lnTo>
                  <a:lnTo>
                    <a:pt x="0" y="41"/>
                  </a:lnTo>
                  <a:lnTo>
                    <a:pt x="3" y="24"/>
                  </a:lnTo>
                  <a:lnTo>
                    <a:pt x="10" y="12"/>
                  </a:lnTo>
                  <a:lnTo>
                    <a:pt x="20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0" name="Freeform 1353"/>
            <p:cNvSpPr>
              <a:spLocks/>
            </p:cNvSpPr>
            <p:nvPr/>
          </p:nvSpPr>
          <p:spPr bwMode="auto">
            <a:xfrm>
              <a:off x="11726863" y="4763770"/>
              <a:ext cx="22225" cy="22225"/>
            </a:xfrm>
            <a:custGeom>
              <a:avLst/>
              <a:gdLst>
                <a:gd name="T0" fmla="*/ 7 w 14"/>
                <a:gd name="T1" fmla="*/ 0 h 14"/>
                <a:gd name="T2" fmla="*/ 10 w 14"/>
                <a:gd name="T3" fmla="*/ 1 h 14"/>
                <a:gd name="T4" fmla="*/ 11 w 14"/>
                <a:gd name="T5" fmla="*/ 2 h 14"/>
                <a:gd name="T6" fmla="*/ 14 w 14"/>
                <a:gd name="T7" fmla="*/ 5 h 14"/>
                <a:gd name="T8" fmla="*/ 14 w 14"/>
                <a:gd name="T9" fmla="*/ 7 h 14"/>
                <a:gd name="T10" fmla="*/ 14 w 14"/>
                <a:gd name="T11" fmla="*/ 9 h 14"/>
                <a:gd name="T12" fmla="*/ 11 w 14"/>
                <a:gd name="T13" fmla="*/ 12 h 14"/>
                <a:gd name="T14" fmla="*/ 10 w 14"/>
                <a:gd name="T15" fmla="*/ 13 h 14"/>
                <a:gd name="T16" fmla="*/ 7 w 14"/>
                <a:gd name="T17" fmla="*/ 14 h 14"/>
                <a:gd name="T18" fmla="*/ 4 w 14"/>
                <a:gd name="T19" fmla="*/ 13 h 14"/>
                <a:gd name="T20" fmla="*/ 2 w 14"/>
                <a:gd name="T21" fmla="*/ 12 h 14"/>
                <a:gd name="T22" fmla="*/ 1 w 14"/>
                <a:gd name="T23" fmla="*/ 9 h 14"/>
                <a:gd name="T24" fmla="*/ 0 w 14"/>
                <a:gd name="T25" fmla="*/ 7 h 14"/>
                <a:gd name="T26" fmla="*/ 1 w 14"/>
                <a:gd name="T27" fmla="*/ 5 h 14"/>
                <a:gd name="T28" fmla="*/ 2 w 14"/>
                <a:gd name="T29" fmla="*/ 2 h 14"/>
                <a:gd name="T30" fmla="*/ 4 w 14"/>
                <a:gd name="T31" fmla="*/ 1 h 14"/>
                <a:gd name="T32" fmla="*/ 7 w 14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lnTo>
                    <a:pt x="10" y="1"/>
                  </a:lnTo>
                  <a:lnTo>
                    <a:pt x="11" y="2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9"/>
                  </a:lnTo>
                  <a:lnTo>
                    <a:pt x="11" y="12"/>
                  </a:lnTo>
                  <a:lnTo>
                    <a:pt x="10" y="13"/>
                  </a:lnTo>
                  <a:lnTo>
                    <a:pt x="7" y="14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1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2" y="2"/>
                  </a:lnTo>
                  <a:lnTo>
                    <a:pt x="4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1" name="Freeform 1354"/>
            <p:cNvSpPr>
              <a:spLocks/>
            </p:cNvSpPr>
            <p:nvPr/>
          </p:nvSpPr>
          <p:spPr bwMode="auto">
            <a:xfrm>
              <a:off x="11722101" y="4678045"/>
              <a:ext cx="100013" cy="63500"/>
            </a:xfrm>
            <a:custGeom>
              <a:avLst/>
              <a:gdLst>
                <a:gd name="T0" fmla="*/ 31 w 63"/>
                <a:gd name="T1" fmla="*/ 0 h 40"/>
                <a:gd name="T2" fmla="*/ 43 w 63"/>
                <a:gd name="T3" fmla="*/ 4 h 40"/>
                <a:gd name="T4" fmla="*/ 52 w 63"/>
                <a:gd name="T5" fmla="*/ 12 h 40"/>
                <a:gd name="T6" fmla="*/ 58 w 63"/>
                <a:gd name="T7" fmla="*/ 25 h 40"/>
                <a:gd name="T8" fmla="*/ 63 w 63"/>
                <a:gd name="T9" fmla="*/ 40 h 40"/>
                <a:gd name="T10" fmla="*/ 54 w 63"/>
                <a:gd name="T11" fmla="*/ 26 h 40"/>
                <a:gd name="T12" fmla="*/ 44 w 63"/>
                <a:gd name="T13" fmla="*/ 16 h 40"/>
                <a:gd name="T14" fmla="*/ 31 w 63"/>
                <a:gd name="T15" fmla="*/ 13 h 40"/>
                <a:gd name="T16" fmla="*/ 19 w 63"/>
                <a:gd name="T17" fmla="*/ 16 h 40"/>
                <a:gd name="T18" fmla="*/ 9 w 63"/>
                <a:gd name="T19" fmla="*/ 26 h 40"/>
                <a:gd name="T20" fmla="*/ 0 w 63"/>
                <a:gd name="T21" fmla="*/ 40 h 40"/>
                <a:gd name="T22" fmla="*/ 4 w 63"/>
                <a:gd name="T23" fmla="*/ 25 h 40"/>
                <a:gd name="T24" fmla="*/ 11 w 63"/>
                <a:gd name="T25" fmla="*/ 12 h 40"/>
                <a:gd name="T26" fmla="*/ 20 w 63"/>
                <a:gd name="T27" fmla="*/ 4 h 40"/>
                <a:gd name="T28" fmla="*/ 31 w 63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0">
                  <a:moveTo>
                    <a:pt x="31" y="0"/>
                  </a:moveTo>
                  <a:lnTo>
                    <a:pt x="43" y="4"/>
                  </a:lnTo>
                  <a:lnTo>
                    <a:pt x="52" y="12"/>
                  </a:lnTo>
                  <a:lnTo>
                    <a:pt x="58" y="25"/>
                  </a:lnTo>
                  <a:lnTo>
                    <a:pt x="63" y="40"/>
                  </a:lnTo>
                  <a:lnTo>
                    <a:pt x="54" y="26"/>
                  </a:lnTo>
                  <a:lnTo>
                    <a:pt x="44" y="16"/>
                  </a:lnTo>
                  <a:lnTo>
                    <a:pt x="31" y="13"/>
                  </a:lnTo>
                  <a:lnTo>
                    <a:pt x="19" y="16"/>
                  </a:lnTo>
                  <a:lnTo>
                    <a:pt x="9" y="26"/>
                  </a:lnTo>
                  <a:lnTo>
                    <a:pt x="0" y="40"/>
                  </a:lnTo>
                  <a:lnTo>
                    <a:pt x="4" y="25"/>
                  </a:lnTo>
                  <a:lnTo>
                    <a:pt x="11" y="12"/>
                  </a:lnTo>
                  <a:lnTo>
                    <a:pt x="20" y="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2" name="Freeform 1355"/>
            <p:cNvSpPr>
              <a:spLocks/>
            </p:cNvSpPr>
            <p:nvPr/>
          </p:nvSpPr>
          <p:spPr bwMode="auto">
            <a:xfrm>
              <a:off x="11022013" y="4181158"/>
              <a:ext cx="185738" cy="77788"/>
            </a:xfrm>
            <a:custGeom>
              <a:avLst/>
              <a:gdLst>
                <a:gd name="T0" fmla="*/ 79 w 117"/>
                <a:gd name="T1" fmla="*/ 0 h 49"/>
                <a:gd name="T2" fmla="*/ 92 w 117"/>
                <a:gd name="T3" fmla="*/ 3 h 49"/>
                <a:gd name="T4" fmla="*/ 103 w 117"/>
                <a:gd name="T5" fmla="*/ 9 h 49"/>
                <a:gd name="T6" fmla="*/ 111 w 117"/>
                <a:gd name="T7" fmla="*/ 15 h 49"/>
                <a:gd name="T8" fmla="*/ 117 w 117"/>
                <a:gd name="T9" fmla="*/ 19 h 49"/>
                <a:gd name="T10" fmla="*/ 117 w 117"/>
                <a:gd name="T11" fmla="*/ 21 h 49"/>
                <a:gd name="T12" fmla="*/ 116 w 117"/>
                <a:gd name="T13" fmla="*/ 22 h 49"/>
                <a:gd name="T14" fmla="*/ 115 w 117"/>
                <a:gd name="T15" fmla="*/ 23 h 49"/>
                <a:gd name="T16" fmla="*/ 114 w 117"/>
                <a:gd name="T17" fmla="*/ 24 h 49"/>
                <a:gd name="T18" fmla="*/ 115 w 117"/>
                <a:gd name="T19" fmla="*/ 25 h 49"/>
                <a:gd name="T20" fmla="*/ 116 w 117"/>
                <a:gd name="T21" fmla="*/ 28 h 49"/>
                <a:gd name="T22" fmla="*/ 117 w 117"/>
                <a:gd name="T23" fmla="*/ 29 h 49"/>
                <a:gd name="T24" fmla="*/ 116 w 117"/>
                <a:gd name="T25" fmla="*/ 29 h 49"/>
                <a:gd name="T26" fmla="*/ 111 w 117"/>
                <a:gd name="T27" fmla="*/ 34 h 49"/>
                <a:gd name="T28" fmla="*/ 103 w 117"/>
                <a:gd name="T29" fmla="*/ 39 h 49"/>
                <a:gd name="T30" fmla="*/ 92 w 117"/>
                <a:gd name="T31" fmla="*/ 45 h 49"/>
                <a:gd name="T32" fmla="*/ 79 w 117"/>
                <a:gd name="T33" fmla="*/ 49 h 49"/>
                <a:gd name="T34" fmla="*/ 65 w 117"/>
                <a:gd name="T35" fmla="*/ 48 h 49"/>
                <a:gd name="T36" fmla="*/ 52 w 117"/>
                <a:gd name="T37" fmla="*/ 44 h 49"/>
                <a:gd name="T38" fmla="*/ 40 w 117"/>
                <a:gd name="T39" fmla="*/ 38 h 49"/>
                <a:gd name="T40" fmla="*/ 29 w 117"/>
                <a:gd name="T41" fmla="*/ 34 h 49"/>
                <a:gd name="T42" fmla="*/ 23 w 117"/>
                <a:gd name="T43" fmla="*/ 30 h 49"/>
                <a:gd name="T44" fmla="*/ 21 w 117"/>
                <a:gd name="T45" fmla="*/ 29 h 49"/>
                <a:gd name="T46" fmla="*/ 20 w 117"/>
                <a:gd name="T47" fmla="*/ 29 h 49"/>
                <a:gd name="T48" fmla="*/ 15 w 117"/>
                <a:gd name="T49" fmla="*/ 32 h 49"/>
                <a:gd name="T50" fmla="*/ 8 w 117"/>
                <a:gd name="T51" fmla="*/ 37 h 49"/>
                <a:gd name="T52" fmla="*/ 1 w 117"/>
                <a:gd name="T53" fmla="*/ 45 h 49"/>
                <a:gd name="T54" fmla="*/ 0 w 117"/>
                <a:gd name="T55" fmla="*/ 36 h 49"/>
                <a:gd name="T56" fmla="*/ 0 w 117"/>
                <a:gd name="T57" fmla="*/ 24 h 49"/>
                <a:gd name="T58" fmla="*/ 0 w 117"/>
                <a:gd name="T59" fmla="*/ 12 h 49"/>
                <a:gd name="T60" fmla="*/ 2 w 117"/>
                <a:gd name="T61" fmla="*/ 3 h 49"/>
                <a:gd name="T62" fmla="*/ 9 w 117"/>
                <a:gd name="T63" fmla="*/ 11 h 49"/>
                <a:gd name="T64" fmla="*/ 15 w 117"/>
                <a:gd name="T65" fmla="*/ 16 h 49"/>
                <a:gd name="T66" fmla="*/ 20 w 117"/>
                <a:gd name="T67" fmla="*/ 19 h 49"/>
                <a:gd name="T68" fmla="*/ 22 w 117"/>
                <a:gd name="T69" fmla="*/ 19 h 49"/>
                <a:gd name="T70" fmla="*/ 25 w 117"/>
                <a:gd name="T71" fmla="*/ 18 h 49"/>
                <a:gd name="T72" fmla="*/ 30 w 117"/>
                <a:gd name="T73" fmla="*/ 15 h 49"/>
                <a:gd name="T74" fmla="*/ 40 w 117"/>
                <a:gd name="T75" fmla="*/ 10 h 49"/>
                <a:gd name="T76" fmla="*/ 52 w 117"/>
                <a:gd name="T77" fmla="*/ 4 h 49"/>
                <a:gd name="T78" fmla="*/ 66 w 117"/>
                <a:gd name="T79" fmla="*/ 1 h 49"/>
                <a:gd name="T80" fmla="*/ 79 w 117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9">
                  <a:moveTo>
                    <a:pt x="79" y="0"/>
                  </a:moveTo>
                  <a:lnTo>
                    <a:pt x="92" y="3"/>
                  </a:lnTo>
                  <a:lnTo>
                    <a:pt x="103" y="9"/>
                  </a:lnTo>
                  <a:lnTo>
                    <a:pt x="111" y="15"/>
                  </a:lnTo>
                  <a:lnTo>
                    <a:pt x="117" y="19"/>
                  </a:lnTo>
                  <a:lnTo>
                    <a:pt x="117" y="21"/>
                  </a:lnTo>
                  <a:lnTo>
                    <a:pt x="116" y="22"/>
                  </a:lnTo>
                  <a:lnTo>
                    <a:pt x="115" y="23"/>
                  </a:lnTo>
                  <a:lnTo>
                    <a:pt x="114" y="24"/>
                  </a:lnTo>
                  <a:lnTo>
                    <a:pt x="115" y="25"/>
                  </a:lnTo>
                  <a:lnTo>
                    <a:pt x="116" y="28"/>
                  </a:lnTo>
                  <a:lnTo>
                    <a:pt x="117" y="29"/>
                  </a:lnTo>
                  <a:lnTo>
                    <a:pt x="116" y="29"/>
                  </a:lnTo>
                  <a:lnTo>
                    <a:pt x="111" y="34"/>
                  </a:lnTo>
                  <a:lnTo>
                    <a:pt x="103" y="39"/>
                  </a:lnTo>
                  <a:lnTo>
                    <a:pt x="92" y="45"/>
                  </a:lnTo>
                  <a:lnTo>
                    <a:pt x="79" y="49"/>
                  </a:lnTo>
                  <a:lnTo>
                    <a:pt x="65" y="48"/>
                  </a:lnTo>
                  <a:lnTo>
                    <a:pt x="52" y="44"/>
                  </a:lnTo>
                  <a:lnTo>
                    <a:pt x="40" y="38"/>
                  </a:lnTo>
                  <a:lnTo>
                    <a:pt x="29" y="34"/>
                  </a:lnTo>
                  <a:lnTo>
                    <a:pt x="23" y="30"/>
                  </a:lnTo>
                  <a:lnTo>
                    <a:pt x="21" y="29"/>
                  </a:lnTo>
                  <a:lnTo>
                    <a:pt x="20" y="29"/>
                  </a:lnTo>
                  <a:lnTo>
                    <a:pt x="15" y="32"/>
                  </a:lnTo>
                  <a:lnTo>
                    <a:pt x="8" y="37"/>
                  </a:lnTo>
                  <a:lnTo>
                    <a:pt x="1" y="45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2" y="3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5" y="18"/>
                  </a:lnTo>
                  <a:lnTo>
                    <a:pt x="30" y="15"/>
                  </a:lnTo>
                  <a:lnTo>
                    <a:pt x="40" y="10"/>
                  </a:lnTo>
                  <a:lnTo>
                    <a:pt x="52" y="4"/>
                  </a:lnTo>
                  <a:lnTo>
                    <a:pt x="66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3" name="Freeform 1356"/>
            <p:cNvSpPr>
              <a:spLocks/>
            </p:cNvSpPr>
            <p:nvPr/>
          </p:nvSpPr>
          <p:spPr bwMode="auto">
            <a:xfrm>
              <a:off x="11171238" y="4200208"/>
              <a:ext cx="14288" cy="23813"/>
            </a:xfrm>
            <a:custGeom>
              <a:avLst/>
              <a:gdLst>
                <a:gd name="T0" fmla="*/ 5 w 9"/>
                <a:gd name="T1" fmla="*/ 0 h 15"/>
                <a:gd name="T2" fmla="*/ 7 w 9"/>
                <a:gd name="T3" fmla="*/ 2 h 15"/>
                <a:gd name="T4" fmla="*/ 8 w 9"/>
                <a:gd name="T5" fmla="*/ 4 h 15"/>
                <a:gd name="T6" fmla="*/ 9 w 9"/>
                <a:gd name="T7" fmla="*/ 7 h 15"/>
                <a:gd name="T8" fmla="*/ 8 w 9"/>
                <a:gd name="T9" fmla="*/ 11 h 15"/>
                <a:gd name="T10" fmla="*/ 7 w 9"/>
                <a:gd name="T11" fmla="*/ 13 h 15"/>
                <a:gd name="T12" fmla="*/ 5 w 9"/>
                <a:gd name="T13" fmla="*/ 15 h 15"/>
                <a:gd name="T14" fmla="*/ 2 w 9"/>
                <a:gd name="T15" fmla="*/ 13 h 15"/>
                <a:gd name="T16" fmla="*/ 1 w 9"/>
                <a:gd name="T17" fmla="*/ 11 h 15"/>
                <a:gd name="T18" fmla="*/ 0 w 9"/>
                <a:gd name="T19" fmla="*/ 7 h 15"/>
                <a:gd name="T20" fmla="*/ 1 w 9"/>
                <a:gd name="T21" fmla="*/ 4 h 15"/>
                <a:gd name="T22" fmla="*/ 2 w 9"/>
                <a:gd name="T23" fmla="*/ 2 h 15"/>
                <a:gd name="T24" fmla="*/ 5 w 9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5">
                  <a:moveTo>
                    <a:pt x="5" y="0"/>
                  </a:moveTo>
                  <a:lnTo>
                    <a:pt x="7" y="2"/>
                  </a:lnTo>
                  <a:lnTo>
                    <a:pt x="8" y="4"/>
                  </a:lnTo>
                  <a:lnTo>
                    <a:pt x="9" y="7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4" name="Freeform 1357"/>
            <p:cNvSpPr>
              <a:spLocks/>
            </p:cNvSpPr>
            <p:nvPr/>
          </p:nvSpPr>
          <p:spPr bwMode="auto">
            <a:xfrm>
              <a:off x="11176001" y="4209733"/>
              <a:ext cx="6350" cy="7938"/>
            </a:xfrm>
            <a:custGeom>
              <a:avLst/>
              <a:gdLst>
                <a:gd name="T0" fmla="*/ 2 w 4"/>
                <a:gd name="T1" fmla="*/ 0 h 5"/>
                <a:gd name="T2" fmla="*/ 3 w 4"/>
                <a:gd name="T3" fmla="*/ 1 h 5"/>
                <a:gd name="T4" fmla="*/ 4 w 4"/>
                <a:gd name="T5" fmla="*/ 3 h 5"/>
                <a:gd name="T6" fmla="*/ 3 w 4"/>
                <a:gd name="T7" fmla="*/ 4 h 5"/>
                <a:gd name="T8" fmla="*/ 2 w 4"/>
                <a:gd name="T9" fmla="*/ 5 h 5"/>
                <a:gd name="T10" fmla="*/ 0 w 4"/>
                <a:gd name="T11" fmla="*/ 4 h 5"/>
                <a:gd name="T12" fmla="*/ 0 w 4"/>
                <a:gd name="T13" fmla="*/ 3 h 5"/>
                <a:gd name="T14" fmla="*/ 0 w 4"/>
                <a:gd name="T15" fmla="*/ 1 h 5"/>
                <a:gd name="T16" fmla="*/ 2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3" y="1"/>
                  </a:lnTo>
                  <a:lnTo>
                    <a:pt x="4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5" name="Freeform 1358"/>
            <p:cNvSpPr>
              <a:spLocks/>
            </p:cNvSpPr>
            <p:nvPr/>
          </p:nvSpPr>
          <p:spPr bwMode="auto">
            <a:xfrm>
              <a:off x="11149013" y="4192270"/>
              <a:ext cx="23813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1 h 34"/>
                <a:gd name="T4" fmla="*/ 12 w 15"/>
                <a:gd name="T5" fmla="*/ 2 h 34"/>
                <a:gd name="T6" fmla="*/ 8 w 15"/>
                <a:gd name="T7" fmla="*/ 4 h 34"/>
                <a:gd name="T8" fmla="*/ 6 w 15"/>
                <a:gd name="T9" fmla="*/ 8 h 34"/>
                <a:gd name="T10" fmla="*/ 4 w 15"/>
                <a:gd name="T11" fmla="*/ 12 h 34"/>
                <a:gd name="T12" fmla="*/ 3 w 15"/>
                <a:gd name="T13" fmla="*/ 17 h 34"/>
                <a:gd name="T14" fmla="*/ 4 w 15"/>
                <a:gd name="T15" fmla="*/ 23 h 34"/>
                <a:gd name="T16" fmla="*/ 6 w 15"/>
                <a:gd name="T17" fmla="*/ 28 h 34"/>
                <a:gd name="T18" fmla="*/ 9 w 15"/>
                <a:gd name="T19" fmla="*/ 31 h 34"/>
                <a:gd name="T20" fmla="*/ 12 w 15"/>
                <a:gd name="T21" fmla="*/ 34 h 34"/>
                <a:gd name="T22" fmla="*/ 12 w 15"/>
                <a:gd name="T23" fmla="*/ 34 h 34"/>
                <a:gd name="T24" fmla="*/ 8 w 15"/>
                <a:gd name="T25" fmla="*/ 32 h 34"/>
                <a:gd name="T26" fmla="*/ 4 w 15"/>
                <a:gd name="T27" fmla="*/ 30 h 34"/>
                <a:gd name="T28" fmla="*/ 2 w 15"/>
                <a:gd name="T29" fmla="*/ 27 h 34"/>
                <a:gd name="T30" fmla="*/ 0 w 15"/>
                <a:gd name="T31" fmla="*/ 22 h 34"/>
                <a:gd name="T32" fmla="*/ 0 w 15"/>
                <a:gd name="T33" fmla="*/ 17 h 34"/>
                <a:gd name="T34" fmla="*/ 0 w 15"/>
                <a:gd name="T35" fmla="*/ 11 h 34"/>
                <a:gd name="T36" fmla="*/ 2 w 15"/>
                <a:gd name="T37" fmla="*/ 7 h 34"/>
                <a:gd name="T38" fmla="*/ 4 w 15"/>
                <a:gd name="T39" fmla="*/ 3 h 34"/>
                <a:gd name="T40" fmla="*/ 8 w 15"/>
                <a:gd name="T41" fmla="*/ 1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1"/>
                  </a:lnTo>
                  <a:lnTo>
                    <a:pt x="12" y="2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2"/>
                  </a:lnTo>
                  <a:lnTo>
                    <a:pt x="3" y="17"/>
                  </a:lnTo>
                  <a:lnTo>
                    <a:pt x="4" y="23"/>
                  </a:lnTo>
                  <a:lnTo>
                    <a:pt x="6" y="28"/>
                  </a:lnTo>
                  <a:lnTo>
                    <a:pt x="9" y="31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8" y="32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7"/>
                  </a:lnTo>
                  <a:lnTo>
                    <a:pt x="4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6" name="Freeform 1359"/>
            <p:cNvSpPr>
              <a:spLocks/>
            </p:cNvSpPr>
            <p:nvPr/>
          </p:nvSpPr>
          <p:spPr bwMode="auto">
            <a:xfrm>
              <a:off x="10772776" y="4014470"/>
              <a:ext cx="187325" cy="76200"/>
            </a:xfrm>
            <a:custGeom>
              <a:avLst/>
              <a:gdLst>
                <a:gd name="T0" fmla="*/ 79 w 118"/>
                <a:gd name="T1" fmla="*/ 0 h 48"/>
                <a:gd name="T2" fmla="*/ 92 w 118"/>
                <a:gd name="T3" fmla="*/ 4 h 48"/>
                <a:gd name="T4" fmla="*/ 104 w 118"/>
                <a:gd name="T5" fmla="*/ 9 h 48"/>
                <a:gd name="T6" fmla="*/ 112 w 118"/>
                <a:gd name="T7" fmla="*/ 15 h 48"/>
                <a:gd name="T8" fmla="*/ 118 w 118"/>
                <a:gd name="T9" fmla="*/ 19 h 48"/>
                <a:gd name="T10" fmla="*/ 118 w 118"/>
                <a:gd name="T11" fmla="*/ 20 h 48"/>
                <a:gd name="T12" fmla="*/ 117 w 118"/>
                <a:gd name="T13" fmla="*/ 21 h 48"/>
                <a:gd name="T14" fmla="*/ 116 w 118"/>
                <a:gd name="T15" fmla="*/ 22 h 48"/>
                <a:gd name="T16" fmla="*/ 115 w 118"/>
                <a:gd name="T17" fmla="*/ 23 h 48"/>
                <a:gd name="T18" fmla="*/ 116 w 118"/>
                <a:gd name="T19" fmla="*/ 26 h 48"/>
                <a:gd name="T20" fmla="*/ 117 w 118"/>
                <a:gd name="T21" fmla="*/ 27 h 48"/>
                <a:gd name="T22" fmla="*/ 117 w 118"/>
                <a:gd name="T23" fmla="*/ 28 h 48"/>
                <a:gd name="T24" fmla="*/ 117 w 118"/>
                <a:gd name="T25" fmla="*/ 29 h 48"/>
                <a:gd name="T26" fmla="*/ 112 w 118"/>
                <a:gd name="T27" fmla="*/ 33 h 48"/>
                <a:gd name="T28" fmla="*/ 103 w 118"/>
                <a:gd name="T29" fmla="*/ 39 h 48"/>
                <a:gd name="T30" fmla="*/ 92 w 118"/>
                <a:gd name="T31" fmla="*/ 45 h 48"/>
                <a:gd name="T32" fmla="*/ 79 w 118"/>
                <a:gd name="T33" fmla="*/ 48 h 48"/>
                <a:gd name="T34" fmla="*/ 65 w 118"/>
                <a:gd name="T35" fmla="*/ 47 h 48"/>
                <a:gd name="T36" fmla="*/ 51 w 118"/>
                <a:gd name="T37" fmla="*/ 43 h 48"/>
                <a:gd name="T38" fmla="*/ 40 w 118"/>
                <a:gd name="T39" fmla="*/ 39 h 48"/>
                <a:gd name="T40" fmla="*/ 30 w 118"/>
                <a:gd name="T41" fmla="*/ 33 h 48"/>
                <a:gd name="T42" fmla="*/ 24 w 118"/>
                <a:gd name="T43" fmla="*/ 29 h 48"/>
                <a:gd name="T44" fmla="*/ 22 w 118"/>
                <a:gd name="T45" fmla="*/ 28 h 48"/>
                <a:gd name="T46" fmla="*/ 20 w 118"/>
                <a:gd name="T47" fmla="*/ 29 h 48"/>
                <a:gd name="T48" fmla="*/ 15 w 118"/>
                <a:gd name="T49" fmla="*/ 32 h 48"/>
                <a:gd name="T50" fmla="*/ 9 w 118"/>
                <a:gd name="T51" fmla="*/ 38 h 48"/>
                <a:gd name="T52" fmla="*/ 2 w 118"/>
                <a:gd name="T53" fmla="*/ 45 h 48"/>
                <a:gd name="T54" fmla="*/ 1 w 118"/>
                <a:gd name="T55" fmla="*/ 35 h 48"/>
                <a:gd name="T56" fmla="*/ 0 w 118"/>
                <a:gd name="T57" fmla="*/ 23 h 48"/>
                <a:gd name="T58" fmla="*/ 1 w 118"/>
                <a:gd name="T59" fmla="*/ 12 h 48"/>
                <a:gd name="T60" fmla="*/ 3 w 118"/>
                <a:gd name="T61" fmla="*/ 4 h 48"/>
                <a:gd name="T62" fmla="*/ 9 w 118"/>
                <a:gd name="T63" fmla="*/ 11 h 48"/>
                <a:gd name="T64" fmla="*/ 16 w 118"/>
                <a:gd name="T65" fmla="*/ 15 h 48"/>
                <a:gd name="T66" fmla="*/ 21 w 118"/>
                <a:gd name="T67" fmla="*/ 19 h 48"/>
                <a:gd name="T68" fmla="*/ 22 w 118"/>
                <a:gd name="T69" fmla="*/ 20 h 48"/>
                <a:gd name="T70" fmla="*/ 24 w 118"/>
                <a:gd name="T71" fmla="*/ 18 h 48"/>
                <a:gd name="T72" fmla="*/ 31 w 118"/>
                <a:gd name="T73" fmla="*/ 14 h 48"/>
                <a:gd name="T74" fmla="*/ 41 w 118"/>
                <a:gd name="T75" fmla="*/ 9 h 48"/>
                <a:gd name="T76" fmla="*/ 52 w 118"/>
                <a:gd name="T77" fmla="*/ 5 h 48"/>
                <a:gd name="T78" fmla="*/ 65 w 118"/>
                <a:gd name="T79" fmla="*/ 0 h 48"/>
                <a:gd name="T80" fmla="*/ 79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79" y="0"/>
                  </a:moveTo>
                  <a:lnTo>
                    <a:pt x="92" y="4"/>
                  </a:lnTo>
                  <a:lnTo>
                    <a:pt x="104" y="9"/>
                  </a:lnTo>
                  <a:lnTo>
                    <a:pt x="112" y="15"/>
                  </a:lnTo>
                  <a:lnTo>
                    <a:pt x="118" y="19"/>
                  </a:lnTo>
                  <a:lnTo>
                    <a:pt x="118" y="20"/>
                  </a:lnTo>
                  <a:lnTo>
                    <a:pt x="117" y="21"/>
                  </a:lnTo>
                  <a:lnTo>
                    <a:pt x="116" y="22"/>
                  </a:lnTo>
                  <a:lnTo>
                    <a:pt x="115" y="23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2" y="33"/>
                  </a:lnTo>
                  <a:lnTo>
                    <a:pt x="103" y="39"/>
                  </a:lnTo>
                  <a:lnTo>
                    <a:pt x="92" y="45"/>
                  </a:lnTo>
                  <a:lnTo>
                    <a:pt x="79" y="48"/>
                  </a:lnTo>
                  <a:lnTo>
                    <a:pt x="65" y="47"/>
                  </a:lnTo>
                  <a:lnTo>
                    <a:pt x="51" y="43"/>
                  </a:lnTo>
                  <a:lnTo>
                    <a:pt x="40" y="39"/>
                  </a:lnTo>
                  <a:lnTo>
                    <a:pt x="30" y="33"/>
                  </a:lnTo>
                  <a:lnTo>
                    <a:pt x="24" y="29"/>
                  </a:lnTo>
                  <a:lnTo>
                    <a:pt x="22" y="28"/>
                  </a:lnTo>
                  <a:lnTo>
                    <a:pt x="20" y="29"/>
                  </a:lnTo>
                  <a:lnTo>
                    <a:pt x="15" y="32"/>
                  </a:lnTo>
                  <a:lnTo>
                    <a:pt x="9" y="38"/>
                  </a:lnTo>
                  <a:lnTo>
                    <a:pt x="2" y="45"/>
                  </a:lnTo>
                  <a:lnTo>
                    <a:pt x="1" y="35"/>
                  </a:lnTo>
                  <a:lnTo>
                    <a:pt x="0" y="23"/>
                  </a:lnTo>
                  <a:lnTo>
                    <a:pt x="1" y="12"/>
                  </a:lnTo>
                  <a:lnTo>
                    <a:pt x="3" y="4"/>
                  </a:lnTo>
                  <a:lnTo>
                    <a:pt x="9" y="11"/>
                  </a:lnTo>
                  <a:lnTo>
                    <a:pt x="16" y="15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31" y="14"/>
                  </a:lnTo>
                  <a:lnTo>
                    <a:pt x="41" y="9"/>
                  </a:lnTo>
                  <a:lnTo>
                    <a:pt x="52" y="5"/>
                  </a:lnTo>
                  <a:lnTo>
                    <a:pt x="65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7" name="Freeform 1360"/>
            <p:cNvSpPr>
              <a:spLocks/>
            </p:cNvSpPr>
            <p:nvPr/>
          </p:nvSpPr>
          <p:spPr bwMode="auto">
            <a:xfrm>
              <a:off x="10923588" y="4035108"/>
              <a:ext cx="12700" cy="20638"/>
            </a:xfrm>
            <a:custGeom>
              <a:avLst/>
              <a:gdLst>
                <a:gd name="T0" fmla="*/ 4 w 8"/>
                <a:gd name="T1" fmla="*/ 0 h 13"/>
                <a:gd name="T2" fmla="*/ 6 w 8"/>
                <a:gd name="T3" fmla="*/ 0 h 13"/>
                <a:gd name="T4" fmla="*/ 8 w 8"/>
                <a:gd name="T5" fmla="*/ 2 h 13"/>
                <a:gd name="T6" fmla="*/ 8 w 8"/>
                <a:gd name="T7" fmla="*/ 6 h 13"/>
                <a:gd name="T8" fmla="*/ 8 w 8"/>
                <a:gd name="T9" fmla="*/ 9 h 13"/>
                <a:gd name="T10" fmla="*/ 6 w 8"/>
                <a:gd name="T11" fmla="*/ 12 h 13"/>
                <a:gd name="T12" fmla="*/ 4 w 8"/>
                <a:gd name="T13" fmla="*/ 13 h 13"/>
                <a:gd name="T14" fmla="*/ 2 w 8"/>
                <a:gd name="T15" fmla="*/ 12 h 13"/>
                <a:gd name="T16" fmla="*/ 0 w 8"/>
                <a:gd name="T17" fmla="*/ 9 h 13"/>
                <a:gd name="T18" fmla="*/ 0 w 8"/>
                <a:gd name="T19" fmla="*/ 6 h 13"/>
                <a:gd name="T20" fmla="*/ 0 w 8"/>
                <a:gd name="T21" fmla="*/ 2 h 13"/>
                <a:gd name="T22" fmla="*/ 2 w 8"/>
                <a:gd name="T23" fmla="*/ 0 h 13"/>
                <a:gd name="T24" fmla="*/ 4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4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8" y="9"/>
                  </a:lnTo>
                  <a:lnTo>
                    <a:pt x="6" y="12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8" name="Freeform 1361"/>
            <p:cNvSpPr>
              <a:spLocks/>
            </p:cNvSpPr>
            <p:nvPr/>
          </p:nvSpPr>
          <p:spPr bwMode="auto">
            <a:xfrm>
              <a:off x="10926763" y="4044633"/>
              <a:ext cx="7938" cy="4763"/>
            </a:xfrm>
            <a:custGeom>
              <a:avLst/>
              <a:gdLst>
                <a:gd name="T0" fmla="*/ 2 w 5"/>
                <a:gd name="T1" fmla="*/ 0 h 3"/>
                <a:gd name="T2" fmla="*/ 4 w 5"/>
                <a:gd name="T3" fmla="*/ 0 h 3"/>
                <a:gd name="T4" fmla="*/ 5 w 5"/>
                <a:gd name="T5" fmla="*/ 1 h 3"/>
                <a:gd name="T6" fmla="*/ 4 w 5"/>
                <a:gd name="T7" fmla="*/ 2 h 3"/>
                <a:gd name="T8" fmla="*/ 2 w 5"/>
                <a:gd name="T9" fmla="*/ 3 h 3"/>
                <a:gd name="T10" fmla="*/ 1 w 5"/>
                <a:gd name="T11" fmla="*/ 2 h 3"/>
                <a:gd name="T12" fmla="*/ 0 w 5"/>
                <a:gd name="T13" fmla="*/ 1 h 3"/>
                <a:gd name="T14" fmla="*/ 1 w 5"/>
                <a:gd name="T15" fmla="*/ 0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9" name="Freeform 1362"/>
            <p:cNvSpPr>
              <a:spLocks/>
            </p:cNvSpPr>
            <p:nvPr/>
          </p:nvSpPr>
          <p:spPr bwMode="auto">
            <a:xfrm>
              <a:off x="10898188" y="4023995"/>
              <a:ext cx="26988" cy="53975"/>
            </a:xfrm>
            <a:custGeom>
              <a:avLst/>
              <a:gdLst>
                <a:gd name="T0" fmla="*/ 13 w 17"/>
                <a:gd name="T1" fmla="*/ 0 h 34"/>
                <a:gd name="T2" fmla="*/ 17 w 17"/>
                <a:gd name="T3" fmla="*/ 1 h 34"/>
                <a:gd name="T4" fmla="*/ 13 w 17"/>
                <a:gd name="T5" fmla="*/ 2 h 34"/>
                <a:gd name="T6" fmla="*/ 10 w 17"/>
                <a:gd name="T7" fmla="*/ 5 h 34"/>
                <a:gd name="T8" fmla="*/ 8 w 17"/>
                <a:gd name="T9" fmla="*/ 8 h 34"/>
                <a:gd name="T10" fmla="*/ 6 w 17"/>
                <a:gd name="T11" fmla="*/ 13 h 34"/>
                <a:gd name="T12" fmla="*/ 5 w 17"/>
                <a:gd name="T13" fmla="*/ 19 h 34"/>
                <a:gd name="T14" fmla="*/ 6 w 17"/>
                <a:gd name="T15" fmla="*/ 23 h 34"/>
                <a:gd name="T16" fmla="*/ 8 w 17"/>
                <a:gd name="T17" fmla="*/ 28 h 34"/>
                <a:gd name="T18" fmla="*/ 10 w 17"/>
                <a:gd name="T19" fmla="*/ 32 h 34"/>
                <a:gd name="T20" fmla="*/ 13 w 17"/>
                <a:gd name="T21" fmla="*/ 34 h 34"/>
                <a:gd name="T22" fmla="*/ 13 w 17"/>
                <a:gd name="T23" fmla="*/ 34 h 34"/>
                <a:gd name="T24" fmla="*/ 9 w 17"/>
                <a:gd name="T25" fmla="*/ 34 h 34"/>
                <a:gd name="T26" fmla="*/ 5 w 17"/>
                <a:gd name="T27" fmla="*/ 32 h 34"/>
                <a:gd name="T28" fmla="*/ 3 w 17"/>
                <a:gd name="T29" fmla="*/ 28 h 34"/>
                <a:gd name="T30" fmla="*/ 2 w 17"/>
                <a:gd name="T31" fmla="*/ 23 h 34"/>
                <a:gd name="T32" fmla="*/ 0 w 17"/>
                <a:gd name="T33" fmla="*/ 17 h 34"/>
                <a:gd name="T34" fmla="*/ 2 w 17"/>
                <a:gd name="T35" fmla="*/ 12 h 34"/>
                <a:gd name="T36" fmla="*/ 3 w 17"/>
                <a:gd name="T37" fmla="*/ 7 h 34"/>
                <a:gd name="T38" fmla="*/ 5 w 17"/>
                <a:gd name="T39" fmla="*/ 3 h 34"/>
                <a:gd name="T40" fmla="*/ 9 w 17"/>
                <a:gd name="T41" fmla="*/ 1 h 34"/>
                <a:gd name="T42" fmla="*/ 13 w 17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4">
                  <a:moveTo>
                    <a:pt x="13" y="0"/>
                  </a:moveTo>
                  <a:lnTo>
                    <a:pt x="17" y="1"/>
                  </a:lnTo>
                  <a:lnTo>
                    <a:pt x="13" y="2"/>
                  </a:lnTo>
                  <a:lnTo>
                    <a:pt x="10" y="5"/>
                  </a:lnTo>
                  <a:lnTo>
                    <a:pt x="8" y="8"/>
                  </a:lnTo>
                  <a:lnTo>
                    <a:pt x="6" y="13"/>
                  </a:lnTo>
                  <a:lnTo>
                    <a:pt x="5" y="19"/>
                  </a:lnTo>
                  <a:lnTo>
                    <a:pt x="6" y="23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9" y="34"/>
                  </a:lnTo>
                  <a:lnTo>
                    <a:pt x="5" y="32"/>
                  </a:lnTo>
                  <a:lnTo>
                    <a:pt x="3" y="28"/>
                  </a:lnTo>
                  <a:lnTo>
                    <a:pt x="2" y="23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0" name="Freeform 1363"/>
            <p:cNvSpPr>
              <a:spLocks/>
            </p:cNvSpPr>
            <p:nvPr/>
          </p:nvSpPr>
          <p:spPr bwMode="auto">
            <a:xfrm>
              <a:off x="10377488" y="3990658"/>
              <a:ext cx="185738" cy="76200"/>
            </a:xfrm>
            <a:custGeom>
              <a:avLst/>
              <a:gdLst>
                <a:gd name="T0" fmla="*/ 80 w 117"/>
                <a:gd name="T1" fmla="*/ 0 h 48"/>
                <a:gd name="T2" fmla="*/ 93 w 117"/>
                <a:gd name="T3" fmla="*/ 3 h 48"/>
                <a:gd name="T4" fmla="*/ 103 w 117"/>
                <a:gd name="T5" fmla="*/ 9 h 48"/>
                <a:gd name="T6" fmla="*/ 111 w 117"/>
                <a:gd name="T7" fmla="*/ 15 h 48"/>
                <a:gd name="T8" fmla="*/ 117 w 117"/>
                <a:gd name="T9" fmla="*/ 19 h 48"/>
                <a:gd name="T10" fmla="*/ 117 w 117"/>
                <a:gd name="T11" fmla="*/ 20 h 48"/>
                <a:gd name="T12" fmla="*/ 117 w 117"/>
                <a:gd name="T13" fmla="*/ 21 h 48"/>
                <a:gd name="T14" fmla="*/ 115 w 117"/>
                <a:gd name="T15" fmla="*/ 22 h 48"/>
                <a:gd name="T16" fmla="*/ 114 w 117"/>
                <a:gd name="T17" fmla="*/ 24 h 48"/>
                <a:gd name="T18" fmla="*/ 115 w 117"/>
                <a:gd name="T19" fmla="*/ 26 h 48"/>
                <a:gd name="T20" fmla="*/ 116 w 117"/>
                <a:gd name="T21" fmla="*/ 27 h 48"/>
                <a:gd name="T22" fmla="*/ 117 w 117"/>
                <a:gd name="T23" fmla="*/ 28 h 48"/>
                <a:gd name="T24" fmla="*/ 117 w 117"/>
                <a:gd name="T25" fmla="*/ 29 h 48"/>
                <a:gd name="T26" fmla="*/ 111 w 117"/>
                <a:gd name="T27" fmla="*/ 33 h 48"/>
                <a:gd name="T28" fmla="*/ 103 w 117"/>
                <a:gd name="T29" fmla="*/ 38 h 48"/>
                <a:gd name="T30" fmla="*/ 91 w 117"/>
                <a:gd name="T31" fmla="*/ 44 h 48"/>
                <a:gd name="T32" fmla="*/ 78 w 117"/>
                <a:gd name="T33" fmla="*/ 48 h 48"/>
                <a:gd name="T34" fmla="*/ 64 w 117"/>
                <a:gd name="T35" fmla="*/ 47 h 48"/>
                <a:gd name="T36" fmla="*/ 51 w 117"/>
                <a:gd name="T37" fmla="*/ 43 h 48"/>
                <a:gd name="T38" fmla="*/ 40 w 117"/>
                <a:gd name="T39" fmla="*/ 38 h 48"/>
                <a:gd name="T40" fmla="*/ 30 w 117"/>
                <a:gd name="T41" fmla="*/ 33 h 48"/>
                <a:gd name="T42" fmla="*/ 23 w 117"/>
                <a:gd name="T43" fmla="*/ 29 h 48"/>
                <a:gd name="T44" fmla="*/ 21 w 117"/>
                <a:gd name="T45" fmla="*/ 28 h 48"/>
                <a:gd name="T46" fmla="*/ 20 w 117"/>
                <a:gd name="T47" fmla="*/ 29 h 48"/>
                <a:gd name="T48" fmla="*/ 15 w 117"/>
                <a:gd name="T49" fmla="*/ 31 h 48"/>
                <a:gd name="T50" fmla="*/ 8 w 117"/>
                <a:gd name="T51" fmla="*/ 37 h 48"/>
                <a:gd name="T52" fmla="*/ 2 w 117"/>
                <a:gd name="T53" fmla="*/ 44 h 48"/>
                <a:gd name="T54" fmla="*/ 0 w 117"/>
                <a:gd name="T55" fmla="*/ 35 h 48"/>
                <a:gd name="T56" fmla="*/ 0 w 117"/>
                <a:gd name="T57" fmla="*/ 23 h 48"/>
                <a:gd name="T58" fmla="*/ 1 w 117"/>
                <a:gd name="T59" fmla="*/ 11 h 48"/>
                <a:gd name="T60" fmla="*/ 2 w 117"/>
                <a:gd name="T61" fmla="*/ 3 h 48"/>
                <a:gd name="T62" fmla="*/ 9 w 117"/>
                <a:gd name="T63" fmla="*/ 10 h 48"/>
                <a:gd name="T64" fmla="*/ 15 w 117"/>
                <a:gd name="T65" fmla="*/ 15 h 48"/>
                <a:gd name="T66" fmla="*/ 20 w 117"/>
                <a:gd name="T67" fmla="*/ 19 h 48"/>
                <a:gd name="T68" fmla="*/ 22 w 117"/>
                <a:gd name="T69" fmla="*/ 20 h 48"/>
                <a:gd name="T70" fmla="*/ 24 w 117"/>
                <a:gd name="T71" fmla="*/ 17 h 48"/>
                <a:gd name="T72" fmla="*/ 30 w 117"/>
                <a:gd name="T73" fmla="*/ 14 h 48"/>
                <a:gd name="T74" fmla="*/ 40 w 117"/>
                <a:gd name="T75" fmla="*/ 9 h 48"/>
                <a:gd name="T76" fmla="*/ 51 w 117"/>
                <a:gd name="T77" fmla="*/ 4 h 48"/>
                <a:gd name="T78" fmla="*/ 66 w 117"/>
                <a:gd name="T79" fmla="*/ 0 h 48"/>
                <a:gd name="T80" fmla="*/ 80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80" y="0"/>
                  </a:moveTo>
                  <a:lnTo>
                    <a:pt x="93" y="3"/>
                  </a:lnTo>
                  <a:lnTo>
                    <a:pt x="103" y="9"/>
                  </a:lnTo>
                  <a:lnTo>
                    <a:pt x="111" y="15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7" y="21"/>
                  </a:lnTo>
                  <a:lnTo>
                    <a:pt x="115" y="22"/>
                  </a:lnTo>
                  <a:lnTo>
                    <a:pt x="114" y="24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1" y="33"/>
                  </a:lnTo>
                  <a:lnTo>
                    <a:pt x="103" y="38"/>
                  </a:lnTo>
                  <a:lnTo>
                    <a:pt x="91" y="44"/>
                  </a:lnTo>
                  <a:lnTo>
                    <a:pt x="78" y="48"/>
                  </a:lnTo>
                  <a:lnTo>
                    <a:pt x="64" y="47"/>
                  </a:lnTo>
                  <a:lnTo>
                    <a:pt x="51" y="43"/>
                  </a:lnTo>
                  <a:lnTo>
                    <a:pt x="40" y="38"/>
                  </a:lnTo>
                  <a:lnTo>
                    <a:pt x="30" y="33"/>
                  </a:lnTo>
                  <a:lnTo>
                    <a:pt x="23" y="29"/>
                  </a:lnTo>
                  <a:lnTo>
                    <a:pt x="21" y="28"/>
                  </a:lnTo>
                  <a:lnTo>
                    <a:pt x="20" y="29"/>
                  </a:lnTo>
                  <a:lnTo>
                    <a:pt x="15" y="31"/>
                  </a:lnTo>
                  <a:lnTo>
                    <a:pt x="8" y="37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1" y="11"/>
                  </a:lnTo>
                  <a:lnTo>
                    <a:pt x="2" y="3"/>
                  </a:lnTo>
                  <a:lnTo>
                    <a:pt x="9" y="10"/>
                  </a:lnTo>
                  <a:lnTo>
                    <a:pt x="15" y="15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4" y="17"/>
                  </a:lnTo>
                  <a:lnTo>
                    <a:pt x="30" y="14"/>
                  </a:lnTo>
                  <a:lnTo>
                    <a:pt x="40" y="9"/>
                  </a:lnTo>
                  <a:lnTo>
                    <a:pt x="51" y="4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1" name="Freeform 1364"/>
            <p:cNvSpPr>
              <a:spLocks/>
            </p:cNvSpPr>
            <p:nvPr/>
          </p:nvSpPr>
          <p:spPr bwMode="auto">
            <a:xfrm>
              <a:off x="10526713" y="4011295"/>
              <a:ext cx="14288" cy="20638"/>
            </a:xfrm>
            <a:custGeom>
              <a:avLst/>
              <a:gdLst>
                <a:gd name="T0" fmla="*/ 4 w 9"/>
                <a:gd name="T1" fmla="*/ 0 h 13"/>
                <a:gd name="T2" fmla="*/ 7 w 9"/>
                <a:gd name="T3" fmla="*/ 1 h 13"/>
                <a:gd name="T4" fmla="*/ 8 w 9"/>
                <a:gd name="T5" fmla="*/ 3 h 13"/>
                <a:gd name="T6" fmla="*/ 9 w 9"/>
                <a:gd name="T7" fmla="*/ 6 h 13"/>
                <a:gd name="T8" fmla="*/ 8 w 9"/>
                <a:gd name="T9" fmla="*/ 9 h 13"/>
                <a:gd name="T10" fmla="*/ 7 w 9"/>
                <a:gd name="T11" fmla="*/ 11 h 13"/>
                <a:gd name="T12" fmla="*/ 4 w 9"/>
                <a:gd name="T13" fmla="*/ 13 h 13"/>
                <a:gd name="T14" fmla="*/ 2 w 9"/>
                <a:gd name="T15" fmla="*/ 11 h 13"/>
                <a:gd name="T16" fmla="*/ 1 w 9"/>
                <a:gd name="T17" fmla="*/ 9 h 13"/>
                <a:gd name="T18" fmla="*/ 0 w 9"/>
                <a:gd name="T19" fmla="*/ 6 h 13"/>
                <a:gd name="T20" fmla="*/ 1 w 9"/>
                <a:gd name="T21" fmla="*/ 3 h 13"/>
                <a:gd name="T22" fmla="*/ 2 w 9"/>
                <a:gd name="T23" fmla="*/ 1 h 13"/>
                <a:gd name="T24" fmla="*/ 4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9" y="6"/>
                  </a:lnTo>
                  <a:lnTo>
                    <a:pt x="8" y="9"/>
                  </a:lnTo>
                  <a:lnTo>
                    <a:pt x="7" y="11"/>
                  </a:lnTo>
                  <a:lnTo>
                    <a:pt x="4" y="13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2" name="Freeform 1365"/>
            <p:cNvSpPr>
              <a:spLocks/>
            </p:cNvSpPr>
            <p:nvPr/>
          </p:nvSpPr>
          <p:spPr bwMode="auto">
            <a:xfrm>
              <a:off x="10531476" y="4020820"/>
              <a:ext cx="6350" cy="4763"/>
            </a:xfrm>
            <a:custGeom>
              <a:avLst/>
              <a:gdLst>
                <a:gd name="T0" fmla="*/ 1 w 4"/>
                <a:gd name="T1" fmla="*/ 0 h 3"/>
                <a:gd name="T2" fmla="*/ 4 w 4"/>
                <a:gd name="T3" fmla="*/ 0 h 3"/>
                <a:gd name="T4" fmla="*/ 4 w 4"/>
                <a:gd name="T5" fmla="*/ 1 h 3"/>
                <a:gd name="T6" fmla="*/ 4 w 4"/>
                <a:gd name="T7" fmla="*/ 2 h 3"/>
                <a:gd name="T8" fmla="*/ 1 w 4"/>
                <a:gd name="T9" fmla="*/ 3 h 3"/>
                <a:gd name="T10" fmla="*/ 0 w 4"/>
                <a:gd name="T11" fmla="*/ 2 h 3"/>
                <a:gd name="T12" fmla="*/ 0 w 4"/>
                <a:gd name="T13" fmla="*/ 1 h 3"/>
                <a:gd name="T14" fmla="*/ 0 w 4"/>
                <a:gd name="T15" fmla="*/ 0 h 3"/>
                <a:gd name="T16" fmla="*/ 1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3" name="Freeform 1366"/>
            <p:cNvSpPr>
              <a:spLocks/>
            </p:cNvSpPr>
            <p:nvPr/>
          </p:nvSpPr>
          <p:spPr bwMode="auto">
            <a:xfrm>
              <a:off x="10504488" y="4001770"/>
              <a:ext cx="23813" cy="53975"/>
            </a:xfrm>
            <a:custGeom>
              <a:avLst/>
              <a:gdLst>
                <a:gd name="T0" fmla="*/ 11 w 15"/>
                <a:gd name="T1" fmla="*/ 0 h 34"/>
                <a:gd name="T2" fmla="*/ 15 w 15"/>
                <a:gd name="T3" fmla="*/ 0 h 34"/>
                <a:gd name="T4" fmla="*/ 11 w 15"/>
                <a:gd name="T5" fmla="*/ 1 h 34"/>
                <a:gd name="T6" fmla="*/ 8 w 15"/>
                <a:gd name="T7" fmla="*/ 3 h 34"/>
                <a:gd name="T8" fmla="*/ 5 w 15"/>
                <a:gd name="T9" fmla="*/ 7 h 34"/>
                <a:gd name="T10" fmla="*/ 4 w 15"/>
                <a:gd name="T11" fmla="*/ 12 h 34"/>
                <a:gd name="T12" fmla="*/ 4 w 15"/>
                <a:gd name="T13" fmla="*/ 17 h 34"/>
                <a:gd name="T14" fmla="*/ 4 w 15"/>
                <a:gd name="T15" fmla="*/ 22 h 34"/>
                <a:gd name="T16" fmla="*/ 5 w 15"/>
                <a:gd name="T17" fmla="*/ 27 h 34"/>
                <a:gd name="T18" fmla="*/ 9 w 15"/>
                <a:gd name="T19" fmla="*/ 30 h 34"/>
                <a:gd name="T20" fmla="*/ 13 w 15"/>
                <a:gd name="T21" fmla="*/ 34 h 34"/>
                <a:gd name="T22" fmla="*/ 11 w 15"/>
                <a:gd name="T23" fmla="*/ 34 h 34"/>
                <a:gd name="T24" fmla="*/ 8 w 15"/>
                <a:gd name="T25" fmla="*/ 33 h 34"/>
                <a:gd name="T26" fmla="*/ 4 w 15"/>
                <a:gd name="T27" fmla="*/ 30 h 34"/>
                <a:gd name="T28" fmla="*/ 2 w 15"/>
                <a:gd name="T29" fmla="*/ 27 h 34"/>
                <a:gd name="T30" fmla="*/ 0 w 15"/>
                <a:gd name="T31" fmla="*/ 22 h 34"/>
                <a:gd name="T32" fmla="*/ 0 w 15"/>
                <a:gd name="T33" fmla="*/ 16 h 34"/>
                <a:gd name="T34" fmla="*/ 0 w 15"/>
                <a:gd name="T35" fmla="*/ 10 h 34"/>
                <a:gd name="T36" fmla="*/ 2 w 15"/>
                <a:gd name="T37" fmla="*/ 6 h 34"/>
                <a:gd name="T38" fmla="*/ 4 w 15"/>
                <a:gd name="T39" fmla="*/ 2 h 34"/>
                <a:gd name="T40" fmla="*/ 8 w 15"/>
                <a:gd name="T41" fmla="*/ 0 h 34"/>
                <a:gd name="T42" fmla="*/ 11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1" y="0"/>
                  </a:moveTo>
                  <a:lnTo>
                    <a:pt x="15" y="0"/>
                  </a:lnTo>
                  <a:lnTo>
                    <a:pt x="11" y="1"/>
                  </a:lnTo>
                  <a:lnTo>
                    <a:pt x="8" y="3"/>
                  </a:lnTo>
                  <a:lnTo>
                    <a:pt x="5" y="7"/>
                  </a:lnTo>
                  <a:lnTo>
                    <a:pt x="4" y="12"/>
                  </a:lnTo>
                  <a:lnTo>
                    <a:pt x="4" y="17"/>
                  </a:lnTo>
                  <a:lnTo>
                    <a:pt x="4" y="22"/>
                  </a:lnTo>
                  <a:lnTo>
                    <a:pt x="5" y="27"/>
                  </a:lnTo>
                  <a:lnTo>
                    <a:pt x="9" y="30"/>
                  </a:lnTo>
                  <a:lnTo>
                    <a:pt x="13" y="34"/>
                  </a:lnTo>
                  <a:lnTo>
                    <a:pt x="11" y="34"/>
                  </a:lnTo>
                  <a:lnTo>
                    <a:pt x="8" y="33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4" name="Freeform 1367"/>
            <p:cNvSpPr>
              <a:spLocks/>
            </p:cNvSpPr>
            <p:nvPr/>
          </p:nvSpPr>
          <p:spPr bwMode="auto">
            <a:xfrm>
              <a:off x="10215563" y="4054158"/>
              <a:ext cx="185738" cy="76200"/>
            </a:xfrm>
            <a:custGeom>
              <a:avLst/>
              <a:gdLst>
                <a:gd name="T0" fmla="*/ 78 w 117"/>
                <a:gd name="T1" fmla="*/ 0 h 48"/>
                <a:gd name="T2" fmla="*/ 91 w 117"/>
                <a:gd name="T3" fmla="*/ 3 h 48"/>
                <a:gd name="T4" fmla="*/ 103 w 117"/>
                <a:gd name="T5" fmla="*/ 9 h 48"/>
                <a:gd name="T6" fmla="*/ 111 w 117"/>
                <a:gd name="T7" fmla="*/ 15 h 48"/>
                <a:gd name="T8" fmla="*/ 117 w 117"/>
                <a:gd name="T9" fmla="*/ 18 h 48"/>
                <a:gd name="T10" fmla="*/ 117 w 117"/>
                <a:gd name="T11" fmla="*/ 20 h 48"/>
                <a:gd name="T12" fmla="*/ 116 w 117"/>
                <a:gd name="T13" fmla="*/ 21 h 48"/>
                <a:gd name="T14" fmla="*/ 115 w 117"/>
                <a:gd name="T15" fmla="*/ 22 h 48"/>
                <a:gd name="T16" fmla="*/ 114 w 117"/>
                <a:gd name="T17" fmla="*/ 24 h 48"/>
                <a:gd name="T18" fmla="*/ 115 w 117"/>
                <a:gd name="T19" fmla="*/ 25 h 48"/>
                <a:gd name="T20" fmla="*/ 116 w 117"/>
                <a:gd name="T21" fmla="*/ 27 h 48"/>
                <a:gd name="T22" fmla="*/ 117 w 117"/>
                <a:gd name="T23" fmla="*/ 28 h 48"/>
                <a:gd name="T24" fmla="*/ 116 w 117"/>
                <a:gd name="T25" fmla="*/ 29 h 48"/>
                <a:gd name="T26" fmla="*/ 111 w 117"/>
                <a:gd name="T27" fmla="*/ 33 h 48"/>
                <a:gd name="T28" fmla="*/ 102 w 117"/>
                <a:gd name="T29" fmla="*/ 38 h 48"/>
                <a:gd name="T30" fmla="*/ 91 w 117"/>
                <a:gd name="T31" fmla="*/ 44 h 48"/>
                <a:gd name="T32" fmla="*/ 78 w 117"/>
                <a:gd name="T33" fmla="*/ 48 h 48"/>
                <a:gd name="T34" fmla="*/ 64 w 117"/>
                <a:gd name="T35" fmla="*/ 47 h 48"/>
                <a:gd name="T36" fmla="*/ 51 w 117"/>
                <a:gd name="T37" fmla="*/ 43 h 48"/>
                <a:gd name="T38" fmla="*/ 38 w 117"/>
                <a:gd name="T39" fmla="*/ 38 h 48"/>
                <a:gd name="T40" fmla="*/ 29 w 117"/>
                <a:gd name="T41" fmla="*/ 33 h 48"/>
                <a:gd name="T42" fmla="*/ 23 w 117"/>
                <a:gd name="T43" fmla="*/ 29 h 48"/>
                <a:gd name="T44" fmla="*/ 21 w 117"/>
                <a:gd name="T45" fmla="*/ 28 h 48"/>
                <a:gd name="T46" fmla="*/ 18 w 117"/>
                <a:gd name="T47" fmla="*/ 29 h 48"/>
                <a:gd name="T48" fmla="*/ 14 w 117"/>
                <a:gd name="T49" fmla="*/ 31 h 48"/>
                <a:gd name="T50" fmla="*/ 8 w 117"/>
                <a:gd name="T51" fmla="*/ 37 h 48"/>
                <a:gd name="T52" fmla="*/ 1 w 117"/>
                <a:gd name="T53" fmla="*/ 44 h 48"/>
                <a:gd name="T54" fmla="*/ 0 w 117"/>
                <a:gd name="T55" fmla="*/ 35 h 48"/>
                <a:gd name="T56" fmla="*/ 0 w 117"/>
                <a:gd name="T57" fmla="*/ 23 h 48"/>
                <a:gd name="T58" fmla="*/ 0 w 117"/>
                <a:gd name="T59" fmla="*/ 11 h 48"/>
                <a:gd name="T60" fmla="*/ 2 w 117"/>
                <a:gd name="T61" fmla="*/ 3 h 48"/>
                <a:gd name="T62" fmla="*/ 8 w 117"/>
                <a:gd name="T63" fmla="*/ 10 h 48"/>
                <a:gd name="T64" fmla="*/ 15 w 117"/>
                <a:gd name="T65" fmla="*/ 15 h 48"/>
                <a:gd name="T66" fmla="*/ 20 w 117"/>
                <a:gd name="T67" fmla="*/ 18 h 48"/>
                <a:gd name="T68" fmla="*/ 22 w 117"/>
                <a:gd name="T69" fmla="*/ 20 h 48"/>
                <a:gd name="T70" fmla="*/ 23 w 117"/>
                <a:gd name="T71" fmla="*/ 17 h 48"/>
                <a:gd name="T72" fmla="*/ 30 w 117"/>
                <a:gd name="T73" fmla="*/ 14 h 48"/>
                <a:gd name="T74" fmla="*/ 40 w 117"/>
                <a:gd name="T75" fmla="*/ 9 h 48"/>
                <a:gd name="T76" fmla="*/ 51 w 117"/>
                <a:gd name="T77" fmla="*/ 4 h 48"/>
                <a:gd name="T78" fmla="*/ 64 w 117"/>
                <a:gd name="T79" fmla="*/ 0 h 48"/>
                <a:gd name="T80" fmla="*/ 78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78" y="0"/>
                  </a:moveTo>
                  <a:lnTo>
                    <a:pt x="91" y="3"/>
                  </a:lnTo>
                  <a:lnTo>
                    <a:pt x="103" y="9"/>
                  </a:lnTo>
                  <a:lnTo>
                    <a:pt x="111" y="15"/>
                  </a:lnTo>
                  <a:lnTo>
                    <a:pt x="117" y="18"/>
                  </a:lnTo>
                  <a:lnTo>
                    <a:pt x="117" y="20"/>
                  </a:lnTo>
                  <a:lnTo>
                    <a:pt x="116" y="21"/>
                  </a:lnTo>
                  <a:lnTo>
                    <a:pt x="115" y="22"/>
                  </a:lnTo>
                  <a:lnTo>
                    <a:pt x="114" y="24"/>
                  </a:lnTo>
                  <a:lnTo>
                    <a:pt x="115" y="25"/>
                  </a:lnTo>
                  <a:lnTo>
                    <a:pt x="116" y="27"/>
                  </a:lnTo>
                  <a:lnTo>
                    <a:pt x="117" y="28"/>
                  </a:lnTo>
                  <a:lnTo>
                    <a:pt x="116" y="29"/>
                  </a:lnTo>
                  <a:lnTo>
                    <a:pt x="111" y="33"/>
                  </a:lnTo>
                  <a:lnTo>
                    <a:pt x="102" y="38"/>
                  </a:lnTo>
                  <a:lnTo>
                    <a:pt x="91" y="44"/>
                  </a:lnTo>
                  <a:lnTo>
                    <a:pt x="78" y="48"/>
                  </a:lnTo>
                  <a:lnTo>
                    <a:pt x="64" y="47"/>
                  </a:lnTo>
                  <a:lnTo>
                    <a:pt x="51" y="43"/>
                  </a:lnTo>
                  <a:lnTo>
                    <a:pt x="38" y="38"/>
                  </a:lnTo>
                  <a:lnTo>
                    <a:pt x="29" y="33"/>
                  </a:lnTo>
                  <a:lnTo>
                    <a:pt x="23" y="29"/>
                  </a:lnTo>
                  <a:lnTo>
                    <a:pt x="21" y="28"/>
                  </a:lnTo>
                  <a:lnTo>
                    <a:pt x="18" y="29"/>
                  </a:lnTo>
                  <a:lnTo>
                    <a:pt x="14" y="31"/>
                  </a:lnTo>
                  <a:lnTo>
                    <a:pt x="8" y="37"/>
                  </a:lnTo>
                  <a:lnTo>
                    <a:pt x="1" y="44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0" y="11"/>
                  </a:lnTo>
                  <a:lnTo>
                    <a:pt x="2" y="3"/>
                  </a:lnTo>
                  <a:lnTo>
                    <a:pt x="8" y="10"/>
                  </a:lnTo>
                  <a:lnTo>
                    <a:pt x="15" y="15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3" y="17"/>
                  </a:lnTo>
                  <a:lnTo>
                    <a:pt x="30" y="14"/>
                  </a:lnTo>
                  <a:lnTo>
                    <a:pt x="40" y="9"/>
                  </a:lnTo>
                  <a:lnTo>
                    <a:pt x="51" y="4"/>
                  </a:lnTo>
                  <a:lnTo>
                    <a:pt x="64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69A8"/>
            </a:solidFill>
            <a:ln w="0">
              <a:solidFill>
                <a:srgbClr val="0069A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5" name="Freeform 1368"/>
            <p:cNvSpPr>
              <a:spLocks/>
            </p:cNvSpPr>
            <p:nvPr/>
          </p:nvSpPr>
          <p:spPr bwMode="auto">
            <a:xfrm>
              <a:off x="10364788" y="4074795"/>
              <a:ext cx="12700" cy="19050"/>
            </a:xfrm>
            <a:custGeom>
              <a:avLst/>
              <a:gdLst>
                <a:gd name="T0" fmla="*/ 4 w 8"/>
                <a:gd name="T1" fmla="*/ 0 h 12"/>
                <a:gd name="T2" fmla="*/ 7 w 8"/>
                <a:gd name="T3" fmla="*/ 0 h 12"/>
                <a:gd name="T4" fmla="*/ 8 w 8"/>
                <a:gd name="T5" fmla="*/ 2 h 12"/>
                <a:gd name="T6" fmla="*/ 8 w 8"/>
                <a:gd name="T7" fmla="*/ 5 h 12"/>
                <a:gd name="T8" fmla="*/ 8 w 8"/>
                <a:gd name="T9" fmla="*/ 9 h 12"/>
                <a:gd name="T10" fmla="*/ 7 w 8"/>
                <a:gd name="T11" fmla="*/ 11 h 12"/>
                <a:gd name="T12" fmla="*/ 4 w 8"/>
                <a:gd name="T13" fmla="*/ 12 h 12"/>
                <a:gd name="T14" fmla="*/ 2 w 8"/>
                <a:gd name="T15" fmla="*/ 11 h 12"/>
                <a:gd name="T16" fmla="*/ 1 w 8"/>
                <a:gd name="T17" fmla="*/ 9 h 12"/>
                <a:gd name="T18" fmla="*/ 0 w 8"/>
                <a:gd name="T19" fmla="*/ 5 h 12"/>
                <a:gd name="T20" fmla="*/ 1 w 8"/>
                <a:gd name="T21" fmla="*/ 2 h 12"/>
                <a:gd name="T22" fmla="*/ 2 w 8"/>
                <a:gd name="T23" fmla="*/ 0 h 12"/>
                <a:gd name="T24" fmla="*/ 4 w 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lnTo>
                    <a:pt x="7" y="0"/>
                  </a:lnTo>
                  <a:lnTo>
                    <a:pt x="8" y="2"/>
                  </a:lnTo>
                  <a:lnTo>
                    <a:pt x="8" y="5"/>
                  </a:lnTo>
                  <a:lnTo>
                    <a:pt x="8" y="9"/>
                  </a:lnTo>
                  <a:lnTo>
                    <a:pt x="7" y="11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5"/>
                  </a:lnTo>
                  <a:lnTo>
                    <a:pt x="1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6" name="Freeform 1369"/>
            <p:cNvSpPr>
              <a:spLocks/>
            </p:cNvSpPr>
            <p:nvPr/>
          </p:nvSpPr>
          <p:spPr bwMode="auto">
            <a:xfrm>
              <a:off x="10367963" y="4082733"/>
              <a:ext cx="7938" cy="6350"/>
            </a:xfrm>
            <a:custGeom>
              <a:avLst/>
              <a:gdLst>
                <a:gd name="T0" fmla="*/ 2 w 5"/>
                <a:gd name="T1" fmla="*/ 0 h 4"/>
                <a:gd name="T2" fmla="*/ 3 w 5"/>
                <a:gd name="T3" fmla="*/ 0 h 4"/>
                <a:gd name="T4" fmla="*/ 5 w 5"/>
                <a:gd name="T5" fmla="*/ 2 h 4"/>
                <a:gd name="T6" fmla="*/ 3 w 5"/>
                <a:gd name="T7" fmla="*/ 3 h 4"/>
                <a:gd name="T8" fmla="*/ 2 w 5"/>
                <a:gd name="T9" fmla="*/ 4 h 4"/>
                <a:gd name="T10" fmla="*/ 1 w 5"/>
                <a:gd name="T11" fmla="*/ 3 h 4"/>
                <a:gd name="T12" fmla="*/ 0 w 5"/>
                <a:gd name="T13" fmla="*/ 2 h 4"/>
                <a:gd name="T14" fmla="*/ 1 w 5"/>
                <a:gd name="T15" fmla="*/ 0 h 4"/>
                <a:gd name="T16" fmla="*/ 2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7" name="Freeform 1370"/>
            <p:cNvSpPr>
              <a:spLocks/>
            </p:cNvSpPr>
            <p:nvPr/>
          </p:nvSpPr>
          <p:spPr bwMode="auto">
            <a:xfrm>
              <a:off x="10340976" y="4063683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9 w 16"/>
                <a:gd name="T7" fmla="*/ 4 h 34"/>
                <a:gd name="T8" fmla="*/ 6 w 16"/>
                <a:gd name="T9" fmla="*/ 8 h 34"/>
                <a:gd name="T10" fmla="*/ 5 w 16"/>
                <a:gd name="T11" fmla="*/ 12 h 34"/>
                <a:gd name="T12" fmla="*/ 4 w 16"/>
                <a:gd name="T13" fmla="*/ 18 h 34"/>
                <a:gd name="T14" fmla="*/ 5 w 16"/>
                <a:gd name="T15" fmla="*/ 23 h 34"/>
                <a:gd name="T16" fmla="*/ 6 w 16"/>
                <a:gd name="T17" fmla="*/ 28 h 34"/>
                <a:gd name="T18" fmla="*/ 9 w 16"/>
                <a:gd name="T19" fmla="*/ 31 h 34"/>
                <a:gd name="T20" fmla="*/ 12 w 16"/>
                <a:gd name="T21" fmla="*/ 34 h 34"/>
                <a:gd name="T22" fmla="*/ 12 w 16"/>
                <a:gd name="T23" fmla="*/ 34 h 34"/>
                <a:gd name="T24" fmla="*/ 8 w 16"/>
                <a:gd name="T25" fmla="*/ 34 h 34"/>
                <a:gd name="T26" fmla="*/ 5 w 16"/>
                <a:gd name="T27" fmla="*/ 31 h 34"/>
                <a:gd name="T28" fmla="*/ 2 w 16"/>
                <a:gd name="T29" fmla="*/ 28 h 34"/>
                <a:gd name="T30" fmla="*/ 0 w 16"/>
                <a:gd name="T31" fmla="*/ 23 h 34"/>
                <a:gd name="T32" fmla="*/ 0 w 16"/>
                <a:gd name="T33" fmla="*/ 17 h 34"/>
                <a:gd name="T34" fmla="*/ 0 w 16"/>
                <a:gd name="T35" fmla="*/ 11 h 34"/>
                <a:gd name="T36" fmla="*/ 2 w 16"/>
                <a:gd name="T37" fmla="*/ 7 h 34"/>
                <a:gd name="T38" fmla="*/ 5 w 16"/>
                <a:gd name="T39" fmla="*/ 3 h 34"/>
                <a:gd name="T40" fmla="*/ 8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9" y="4"/>
                  </a:lnTo>
                  <a:lnTo>
                    <a:pt x="6" y="8"/>
                  </a:lnTo>
                  <a:lnTo>
                    <a:pt x="5" y="12"/>
                  </a:lnTo>
                  <a:lnTo>
                    <a:pt x="4" y="18"/>
                  </a:lnTo>
                  <a:lnTo>
                    <a:pt x="5" y="23"/>
                  </a:lnTo>
                  <a:lnTo>
                    <a:pt x="6" y="28"/>
                  </a:lnTo>
                  <a:lnTo>
                    <a:pt x="9" y="31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5" y="31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7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8" name="Freeform 1371"/>
            <p:cNvSpPr>
              <a:spLocks/>
            </p:cNvSpPr>
            <p:nvPr/>
          </p:nvSpPr>
          <p:spPr bwMode="auto">
            <a:xfrm>
              <a:off x="10050463" y="4117658"/>
              <a:ext cx="188913" cy="76200"/>
            </a:xfrm>
            <a:custGeom>
              <a:avLst/>
              <a:gdLst>
                <a:gd name="T0" fmla="*/ 80 w 119"/>
                <a:gd name="T1" fmla="*/ 0 h 48"/>
                <a:gd name="T2" fmla="*/ 93 w 119"/>
                <a:gd name="T3" fmla="*/ 3 h 48"/>
                <a:gd name="T4" fmla="*/ 105 w 119"/>
                <a:gd name="T5" fmla="*/ 9 h 48"/>
                <a:gd name="T6" fmla="*/ 113 w 119"/>
                <a:gd name="T7" fmla="*/ 15 h 48"/>
                <a:gd name="T8" fmla="*/ 118 w 119"/>
                <a:gd name="T9" fmla="*/ 18 h 48"/>
                <a:gd name="T10" fmla="*/ 119 w 119"/>
                <a:gd name="T11" fmla="*/ 20 h 48"/>
                <a:gd name="T12" fmla="*/ 118 w 119"/>
                <a:gd name="T13" fmla="*/ 21 h 48"/>
                <a:gd name="T14" fmla="*/ 117 w 119"/>
                <a:gd name="T15" fmla="*/ 22 h 48"/>
                <a:gd name="T16" fmla="*/ 114 w 119"/>
                <a:gd name="T17" fmla="*/ 23 h 48"/>
                <a:gd name="T18" fmla="*/ 117 w 119"/>
                <a:gd name="T19" fmla="*/ 25 h 48"/>
                <a:gd name="T20" fmla="*/ 118 w 119"/>
                <a:gd name="T21" fmla="*/ 27 h 48"/>
                <a:gd name="T22" fmla="*/ 118 w 119"/>
                <a:gd name="T23" fmla="*/ 28 h 48"/>
                <a:gd name="T24" fmla="*/ 118 w 119"/>
                <a:gd name="T25" fmla="*/ 29 h 48"/>
                <a:gd name="T26" fmla="*/ 112 w 119"/>
                <a:gd name="T27" fmla="*/ 32 h 48"/>
                <a:gd name="T28" fmla="*/ 104 w 119"/>
                <a:gd name="T29" fmla="*/ 38 h 48"/>
                <a:gd name="T30" fmla="*/ 93 w 119"/>
                <a:gd name="T31" fmla="*/ 44 h 48"/>
                <a:gd name="T32" fmla="*/ 80 w 119"/>
                <a:gd name="T33" fmla="*/ 48 h 48"/>
                <a:gd name="T34" fmla="*/ 66 w 119"/>
                <a:gd name="T35" fmla="*/ 47 h 48"/>
                <a:gd name="T36" fmla="*/ 52 w 119"/>
                <a:gd name="T37" fmla="*/ 43 h 48"/>
                <a:gd name="T38" fmla="*/ 40 w 119"/>
                <a:gd name="T39" fmla="*/ 38 h 48"/>
                <a:gd name="T40" fmla="*/ 31 w 119"/>
                <a:gd name="T41" fmla="*/ 32 h 48"/>
                <a:gd name="T42" fmla="*/ 25 w 119"/>
                <a:gd name="T43" fmla="*/ 29 h 48"/>
                <a:gd name="T44" fmla="*/ 23 w 119"/>
                <a:gd name="T45" fmla="*/ 28 h 48"/>
                <a:gd name="T46" fmla="*/ 20 w 119"/>
                <a:gd name="T47" fmla="*/ 29 h 48"/>
                <a:gd name="T48" fmla="*/ 16 w 119"/>
                <a:gd name="T49" fmla="*/ 31 h 48"/>
                <a:gd name="T50" fmla="*/ 10 w 119"/>
                <a:gd name="T51" fmla="*/ 36 h 48"/>
                <a:gd name="T52" fmla="*/ 3 w 119"/>
                <a:gd name="T53" fmla="*/ 44 h 48"/>
                <a:gd name="T54" fmla="*/ 2 w 119"/>
                <a:gd name="T55" fmla="*/ 35 h 48"/>
                <a:gd name="T56" fmla="*/ 0 w 119"/>
                <a:gd name="T57" fmla="*/ 23 h 48"/>
                <a:gd name="T58" fmla="*/ 2 w 119"/>
                <a:gd name="T59" fmla="*/ 11 h 48"/>
                <a:gd name="T60" fmla="*/ 3 w 119"/>
                <a:gd name="T61" fmla="*/ 2 h 48"/>
                <a:gd name="T62" fmla="*/ 10 w 119"/>
                <a:gd name="T63" fmla="*/ 10 h 48"/>
                <a:gd name="T64" fmla="*/ 17 w 119"/>
                <a:gd name="T65" fmla="*/ 15 h 48"/>
                <a:gd name="T66" fmla="*/ 22 w 119"/>
                <a:gd name="T67" fmla="*/ 18 h 48"/>
                <a:gd name="T68" fmla="*/ 23 w 119"/>
                <a:gd name="T69" fmla="*/ 20 h 48"/>
                <a:gd name="T70" fmla="*/ 25 w 119"/>
                <a:gd name="T71" fmla="*/ 17 h 48"/>
                <a:gd name="T72" fmla="*/ 32 w 119"/>
                <a:gd name="T73" fmla="*/ 14 h 48"/>
                <a:gd name="T74" fmla="*/ 41 w 119"/>
                <a:gd name="T75" fmla="*/ 9 h 48"/>
                <a:gd name="T76" fmla="*/ 53 w 119"/>
                <a:gd name="T77" fmla="*/ 4 h 48"/>
                <a:gd name="T78" fmla="*/ 66 w 119"/>
                <a:gd name="T79" fmla="*/ 0 h 48"/>
                <a:gd name="T80" fmla="*/ 80 w 119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48">
                  <a:moveTo>
                    <a:pt x="80" y="0"/>
                  </a:moveTo>
                  <a:lnTo>
                    <a:pt x="93" y="3"/>
                  </a:lnTo>
                  <a:lnTo>
                    <a:pt x="105" y="9"/>
                  </a:lnTo>
                  <a:lnTo>
                    <a:pt x="113" y="15"/>
                  </a:lnTo>
                  <a:lnTo>
                    <a:pt x="118" y="18"/>
                  </a:lnTo>
                  <a:lnTo>
                    <a:pt x="119" y="20"/>
                  </a:lnTo>
                  <a:lnTo>
                    <a:pt x="118" y="21"/>
                  </a:lnTo>
                  <a:lnTo>
                    <a:pt x="117" y="22"/>
                  </a:lnTo>
                  <a:lnTo>
                    <a:pt x="114" y="23"/>
                  </a:lnTo>
                  <a:lnTo>
                    <a:pt x="117" y="25"/>
                  </a:lnTo>
                  <a:lnTo>
                    <a:pt x="118" y="27"/>
                  </a:lnTo>
                  <a:lnTo>
                    <a:pt x="118" y="28"/>
                  </a:lnTo>
                  <a:lnTo>
                    <a:pt x="118" y="29"/>
                  </a:lnTo>
                  <a:lnTo>
                    <a:pt x="112" y="32"/>
                  </a:lnTo>
                  <a:lnTo>
                    <a:pt x="104" y="38"/>
                  </a:lnTo>
                  <a:lnTo>
                    <a:pt x="93" y="44"/>
                  </a:lnTo>
                  <a:lnTo>
                    <a:pt x="80" y="48"/>
                  </a:lnTo>
                  <a:lnTo>
                    <a:pt x="66" y="47"/>
                  </a:lnTo>
                  <a:lnTo>
                    <a:pt x="52" y="43"/>
                  </a:lnTo>
                  <a:lnTo>
                    <a:pt x="40" y="38"/>
                  </a:lnTo>
                  <a:lnTo>
                    <a:pt x="31" y="32"/>
                  </a:lnTo>
                  <a:lnTo>
                    <a:pt x="25" y="29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6" y="31"/>
                  </a:lnTo>
                  <a:lnTo>
                    <a:pt x="10" y="36"/>
                  </a:lnTo>
                  <a:lnTo>
                    <a:pt x="3" y="44"/>
                  </a:lnTo>
                  <a:lnTo>
                    <a:pt x="2" y="35"/>
                  </a:lnTo>
                  <a:lnTo>
                    <a:pt x="0" y="23"/>
                  </a:lnTo>
                  <a:lnTo>
                    <a:pt x="2" y="11"/>
                  </a:lnTo>
                  <a:lnTo>
                    <a:pt x="3" y="2"/>
                  </a:lnTo>
                  <a:lnTo>
                    <a:pt x="10" y="10"/>
                  </a:lnTo>
                  <a:lnTo>
                    <a:pt x="17" y="15"/>
                  </a:lnTo>
                  <a:lnTo>
                    <a:pt x="22" y="18"/>
                  </a:lnTo>
                  <a:lnTo>
                    <a:pt x="23" y="20"/>
                  </a:lnTo>
                  <a:lnTo>
                    <a:pt x="25" y="17"/>
                  </a:lnTo>
                  <a:lnTo>
                    <a:pt x="32" y="14"/>
                  </a:lnTo>
                  <a:lnTo>
                    <a:pt x="41" y="9"/>
                  </a:lnTo>
                  <a:lnTo>
                    <a:pt x="53" y="4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9" name="Freeform 1372"/>
            <p:cNvSpPr>
              <a:spLocks/>
            </p:cNvSpPr>
            <p:nvPr/>
          </p:nvSpPr>
          <p:spPr bwMode="auto">
            <a:xfrm>
              <a:off x="10201276" y="4136708"/>
              <a:ext cx="14288" cy="20638"/>
            </a:xfrm>
            <a:custGeom>
              <a:avLst/>
              <a:gdLst>
                <a:gd name="T0" fmla="*/ 5 w 9"/>
                <a:gd name="T1" fmla="*/ 0 h 13"/>
                <a:gd name="T2" fmla="*/ 6 w 9"/>
                <a:gd name="T3" fmla="*/ 0 h 13"/>
                <a:gd name="T4" fmla="*/ 9 w 9"/>
                <a:gd name="T5" fmla="*/ 3 h 13"/>
                <a:gd name="T6" fmla="*/ 9 w 9"/>
                <a:gd name="T7" fmla="*/ 6 h 13"/>
                <a:gd name="T8" fmla="*/ 9 w 9"/>
                <a:gd name="T9" fmla="*/ 10 h 13"/>
                <a:gd name="T10" fmla="*/ 6 w 9"/>
                <a:gd name="T11" fmla="*/ 12 h 13"/>
                <a:gd name="T12" fmla="*/ 5 w 9"/>
                <a:gd name="T13" fmla="*/ 13 h 13"/>
                <a:gd name="T14" fmla="*/ 3 w 9"/>
                <a:gd name="T15" fmla="*/ 12 h 13"/>
                <a:gd name="T16" fmla="*/ 0 w 9"/>
                <a:gd name="T17" fmla="*/ 10 h 13"/>
                <a:gd name="T18" fmla="*/ 0 w 9"/>
                <a:gd name="T19" fmla="*/ 6 h 13"/>
                <a:gd name="T20" fmla="*/ 0 w 9"/>
                <a:gd name="T21" fmla="*/ 3 h 13"/>
                <a:gd name="T22" fmla="*/ 3 w 9"/>
                <a:gd name="T23" fmla="*/ 0 h 13"/>
                <a:gd name="T24" fmla="*/ 5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lnTo>
                    <a:pt x="6" y="0"/>
                  </a:lnTo>
                  <a:lnTo>
                    <a:pt x="9" y="3"/>
                  </a:lnTo>
                  <a:lnTo>
                    <a:pt x="9" y="6"/>
                  </a:lnTo>
                  <a:lnTo>
                    <a:pt x="9" y="10"/>
                  </a:lnTo>
                  <a:lnTo>
                    <a:pt x="6" y="12"/>
                  </a:lnTo>
                  <a:lnTo>
                    <a:pt x="5" y="13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0" name="Freeform 1373"/>
            <p:cNvSpPr>
              <a:spLocks/>
            </p:cNvSpPr>
            <p:nvPr/>
          </p:nvSpPr>
          <p:spPr bwMode="auto">
            <a:xfrm>
              <a:off x="10206038" y="4144645"/>
              <a:ext cx="6350" cy="7938"/>
            </a:xfrm>
            <a:custGeom>
              <a:avLst/>
              <a:gdLst>
                <a:gd name="T0" fmla="*/ 2 w 4"/>
                <a:gd name="T1" fmla="*/ 0 h 5"/>
                <a:gd name="T2" fmla="*/ 3 w 4"/>
                <a:gd name="T3" fmla="*/ 1 h 5"/>
                <a:gd name="T4" fmla="*/ 4 w 4"/>
                <a:gd name="T5" fmla="*/ 3 h 5"/>
                <a:gd name="T6" fmla="*/ 3 w 4"/>
                <a:gd name="T7" fmla="*/ 4 h 5"/>
                <a:gd name="T8" fmla="*/ 2 w 4"/>
                <a:gd name="T9" fmla="*/ 5 h 5"/>
                <a:gd name="T10" fmla="*/ 1 w 4"/>
                <a:gd name="T11" fmla="*/ 4 h 5"/>
                <a:gd name="T12" fmla="*/ 0 w 4"/>
                <a:gd name="T13" fmla="*/ 3 h 5"/>
                <a:gd name="T14" fmla="*/ 1 w 4"/>
                <a:gd name="T15" fmla="*/ 1 h 5"/>
                <a:gd name="T16" fmla="*/ 2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3" y="1"/>
                  </a:lnTo>
                  <a:lnTo>
                    <a:pt x="4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1" name="Freeform 1374"/>
            <p:cNvSpPr>
              <a:spLocks/>
            </p:cNvSpPr>
            <p:nvPr/>
          </p:nvSpPr>
          <p:spPr bwMode="auto">
            <a:xfrm>
              <a:off x="10177463" y="4125595"/>
              <a:ext cx="26988" cy="55563"/>
            </a:xfrm>
            <a:custGeom>
              <a:avLst/>
              <a:gdLst>
                <a:gd name="T0" fmla="*/ 12 w 17"/>
                <a:gd name="T1" fmla="*/ 0 h 35"/>
                <a:gd name="T2" fmla="*/ 17 w 17"/>
                <a:gd name="T3" fmla="*/ 2 h 35"/>
                <a:gd name="T4" fmla="*/ 13 w 17"/>
                <a:gd name="T5" fmla="*/ 3 h 35"/>
                <a:gd name="T6" fmla="*/ 10 w 17"/>
                <a:gd name="T7" fmla="*/ 5 h 35"/>
                <a:gd name="T8" fmla="*/ 7 w 17"/>
                <a:gd name="T9" fmla="*/ 9 h 35"/>
                <a:gd name="T10" fmla="*/ 5 w 17"/>
                <a:gd name="T11" fmla="*/ 13 h 35"/>
                <a:gd name="T12" fmla="*/ 5 w 17"/>
                <a:gd name="T13" fmla="*/ 19 h 35"/>
                <a:gd name="T14" fmla="*/ 5 w 17"/>
                <a:gd name="T15" fmla="*/ 24 h 35"/>
                <a:gd name="T16" fmla="*/ 7 w 17"/>
                <a:gd name="T17" fmla="*/ 29 h 35"/>
                <a:gd name="T18" fmla="*/ 10 w 17"/>
                <a:gd name="T19" fmla="*/ 32 h 35"/>
                <a:gd name="T20" fmla="*/ 13 w 17"/>
                <a:gd name="T21" fmla="*/ 35 h 35"/>
                <a:gd name="T22" fmla="*/ 12 w 17"/>
                <a:gd name="T23" fmla="*/ 35 h 35"/>
                <a:gd name="T24" fmla="*/ 8 w 17"/>
                <a:gd name="T25" fmla="*/ 35 h 35"/>
                <a:gd name="T26" fmla="*/ 5 w 17"/>
                <a:gd name="T27" fmla="*/ 32 h 35"/>
                <a:gd name="T28" fmla="*/ 3 w 17"/>
                <a:gd name="T29" fmla="*/ 27 h 35"/>
                <a:gd name="T30" fmla="*/ 1 w 17"/>
                <a:gd name="T31" fmla="*/ 23 h 35"/>
                <a:gd name="T32" fmla="*/ 0 w 17"/>
                <a:gd name="T33" fmla="*/ 18 h 35"/>
                <a:gd name="T34" fmla="*/ 1 w 17"/>
                <a:gd name="T35" fmla="*/ 12 h 35"/>
                <a:gd name="T36" fmla="*/ 3 w 17"/>
                <a:gd name="T37" fmla="*/ 7 h 35"/>
                <a:gd name="T38" fmla="*/ 5 w 17"/>
                <a:gd name="T39" fmla="*/ 4 h 35"/>
                <a:gd name="T40" fmla="*/ 8 w 17"/>
                <a:gd name="T41" fmla="*/ 2 h 35"/>
                <a:gd name="T42" fmla="*/ 12 w 17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5">
                  <a:moveTo>
                    <a:pt x="12" y="0"/>
                  </a:moveTo>
                  <a:lnTo>
                    <a:pt x="17" y="2"/>
                  </a:lnTo>
                  <a:lnTo>
                    <a:pt x="13" y="3"/>
                  </a:lnTo>
                  <a:lnTo>
                    <a:pt x="10" y="5"/>
                  </a:lnTo>
                  <a:lnTo>
                    <a:pt x="7" y="9"/>
                  </a:lnTo>
                  <a:lnTo>
                    <a:pt x="5" y="13"/>
                  </a:lnTo>
                  <a:lnTo>
                    <a:pt x="5" y="19"/>
                  </a:lnTo>
                  <a:lnTo>
                    <a:pt x="5" y="24"/>
                  </a:lnTo>
                  <a:lnTo>
                    <a:pt x="7" y="29"/>
                  </a:lnTo>
                  <a:lnTo>
                    <a:pt x="10" y="32"/>
                  </a:lnTo>
                  <a:lnTo>
                    <a:pt x="13" y="35"/>
                  </a:lnTo>
                  <a:lnTo>
                    <a:pt x="12" y="35"/>
                  </a:lnTo>
                  <a:lnTo>
                    <a:pt x="8" y="35"/>
                  </a:lnTo>
                  <a:lnTo>
                    <a:pt x="5" y="32"/>
                  </a:lnTo>
                  <a:lnTo>
                    <a:pt x="3" y="27"/>
                  </a:lnTo>
                  <a:lnTo>
                    <a:pt x="1" y="23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3" y="7"/>
                  </a:lnTo>
                  <a:lnTo>
                    <a:pt x="5" y="4"/>
                  </a:lnTo>
                  <a:lnTo>
                    <a:pt x="8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2" name="Freeform 1375"/>
            <p:cNvSpPr>
              <a:spLocks/>
            </p:cNvSpPr>
            <p:nvPr/>
          </p:nvSpPr>
          <p:spPr bwMode="auto">
            <a:xfrm>
              <a:off x="9888538" y="4181158"/>
              <a:ext cx="187325" cy="76200"/>
            </a:xfrm>
            <a:custGeom>
              <a:avLst/>
              <a:gdLst>
                <a:gd name="T0" fmla="*/ 80 w 118"/>
                <a:gd name="T1" fmla="*/ 0 h 48"/>
                <a:gd name="T2" fmla="*/ 93 w 118"/>
                <a:gd name="T3" fmla="*/ 3 h 48"/>
                <a:gd name="T4" fmla="*/ 104 w 118"/>
                <a:gd name="T5" fmla="*/ 9 h 48"/>
                <a:gd name="T6" fmla="*/ 113 w 118"/>
                <a:gd name="T7" fmla="*/ 15 h 48"/>
                <a:gd name="T8" fmla="*/ 118 w 118"/>
                <a:gd name="T9" fmla="*/ 18 h 48"/>
                <a:gd name="T10" fmla="*/ 118 w 118"/>
                <a:gd name="T11" fmla="*/ 19 h 48"/>
                <a:gd name="T12" fmla="*/ 118 w 118"/>
                <a:gd name="T13" fmla="*/ 21 h 48"/>
                <a:gd name="T14" fmla="*/ 115 w 118"/>
                <a:gd name="T15" fmla="*/ 22 h 48"/>
                <a:gd name="T16" fmla="*/ 114 w 118"/>
                <a:gd name="T17" fmla="*/ 23 h 48"/>
                <a:gd name="T18" fmla="*/ 115 w 118"/>
                <a:gd name="T19" fmla="*/ 25 h 48"/>
                <a:gd name="T20" fmla="*/ 116 w 118"/>
                <a:gd name="T21" fmla="*/ 27 h 48"/>
                <a:gd name="T22" fmla="*/ 118 w 118"/>
                <a:gd name="T23" fmla="*/ 28 h 48"/>
                <a:gd name="T24" fmla="*/ 118 w 118"/>
                <a:gd name="T25" fmla="*/ 28 h 48"/>
                <a:gd name="T26" fmla="*/ 112 w 118"/>
                <a:gd name="T27" fmla="*/ 32 h 48"/>
                <a:gd name="T28" fmla="*/ 104 w 118"/>
                <a:gd name="T29" fmla="*/ 38 h 48"/>
                <a:gd name="T30" fmla="*/ 92 w 118"/>
                <a:gd name="T31" fmla="*/ 44 h 48"/>
                <a:gd name="T32" fmla="*/ 79 w 118"/>
                <a:gd name="T33" fmla="*/ 48 h 48"/>
                <a:gd name="T34" fmla="*/ 66 w 118"/>
                <a:gd name="T35" fmla="*/ 46 h 48"/>
                <a:gd name="T36" fmla="*/ 52 w 118"/>
                <a:gd name="T37" fmla="*/ 43 h 48"/>
                <a:gd name="T38" fmla="*/ 40 w 118"/>
                <a:gd name="T39" fmla="*/ 38 h 48"/>
                <a:gd name="T40" fmla="*/ 31 w 118"/>
                <a:gd name="T41" fmla="*/ 32 h 48"/>
                <a:gd name="T42" fmla="*/ 24 w 118"/>
                <a:gd name="T43" fmla="*/ 29 h 48"/>
                <a:gd name="T44" fmla="*/ 21 w 118"/>
                <a:gd name="T45" fmla="*/ 28 h 48"/>
                <a:gd name="T46" fmla="*/ 20 w 118"/>
                <a:gd name="T47" fmla="*/ 29 h 48"/>
                <a:gd name="T48" fmla="*/ 16 w 118"/>
                <a:gd name="T49" fmla="*/ 31 h 48"/>
                <a:gd name="T50" fmla="*/ 8 w 118"/>
                <a:gd name="T51" fmla="*/ 36 h 48"/>
                <a:gd name="T52" fmla="*/ 3 w 118"/>
                <a:gd name="T53" fmla="*/ 44 h 48"/>
                <a:gd name="T54" fmla="*/ 0 w 118"/>
                <a:gd name="T55" fmla="*/ 35 h 48"/>
                <a:gd name="T56" fmla="*/ 0 w 118"/>
                <a:gd name="T57" fmla="*/ 23 h 48"/>
                <a:gd name="T58" fmla="*/ 1 w 118"/>
                <a:gd name="T59" fmla="*/ 11 h 48"/>
                <a:gd name="T60" fmla="*/ 3 w 118"/>
                <a:gd name="T61" fmla="*/ 2 h 48"/>
                <a:gd name="T62" fmla="*/ 10 w 118"/>
                <a:gd name="T63" fmla="*/ 10 h 48"/>
                <a:gd name="T64" fmla="*/ 16 w 118"/>
                <a:gd name="T65" fmla="*/ 15 h 48"/>
                <a:gd name="T66" fmla="*/ 20 w 118"/>
                <a:gd name="T67" fmla="*/ 18 h 48"/>
                <a:gd name="T68" fmla="*/ 23 w 118"/>
                <a:gd name="T69" fmla="*/ 18 h 48"/>
                <a:gd name="T70" fmla="*/ 25 w 118"/>
                <a:gd name="T71" fmla="*/ 17 h 48"/>
                <a:gd name="T72" fmla="*/ 31 w 118"/>
                <a:gd name="T73" fmla="*/ 14 h 48"/>
                <a:gd name="T74" fmla="*/ 40 w 118"/>
                <a:gd name="T75" fmla="*/ 9 h 48"/>
                <a:gd name="T76" fmla="*/ 52 w 118"/>
                <a:gd name="T77" fmla="*/ 4 h 48"/>
                <a:gd name="T78" fmla="*/ 66 w 118"/>
                <a:gd name="T79" fmla="*/ 0 h 48"/>
                <a:gd name="T80" fmla="*/ 80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80" y="0"/>
                  </a:moveTo>
                  <a:lnTo>
                    <a:pt x="93" y="3"/>
                  </a:lnTo>
                  <a:lnTo>
                    <a:pt x="104" y="9"/>
                  </a:lnTo>
                  <a:lnTo>
                    <a:pt x="113" y="15"/>
                  </a:lnTo>
                  <a:lnTo>
                    <a:pt x="118" y="18"/>
                  </a:lnTo>
                  <a:lnTo>
                    <a:pt x="118" y="19"/>
                  </a:lnTo>
                  <a:lnTo>
                    <a:pt x="118" y="21"/>
                  </a:lnTo>
                  <a:lnTo>
                    <a:pt x="115" y="22"/>
                  </a:lnTo>
                  <a:lnTo>
                    <a:pt x="114" y="23"/>
                  </a:lnTo>
                  <a:lnTo>
                    <a:pt x="115" y="25"/>
                  </a:lnTo>
                  <a:lnTo>
                    <a:pt x="116" y="27"/>
                  </a:lnTo>
                  <a:lnTo>
                    <a:pt x="118" y="28"/>
                  </a:lnTo>
                  <a:lnTo>
                    <a:pt x="118" y="28"/>
                  </a:lnTo>
                  <a:lnTo>
                    <a:pt x="112" y="32"/>
                  </a:lnTo>
                  <a:lnTo>
                    <a:pt x="104" y="38"/>
                  </a:lnTo>
                  <a:lnTo>
                    <a:pt x="92" y="44"/>
                  </a:lnTo>
                  <a:lnTo>
                    <a:pt x="79" y="48"/>
                  </a:lnTo>
                  <a:lnTo>
                    <a:pt x="66" y="46"/>
                  </a:lnTo>
                  <a:lnTo>
                    <a:pt x="52" y="43"/>
                  </a:lnTo>
                  <a:lnTo>
                    <a:pt x="40" y="38"/>
                  </a:lnTo>
                  <a:lnTo>
                    <a:pt x="31" y="32"/>
                  </a:lnTo>
                  <a:lnTo>
                    <a:pt x="24" y="29"/>
                  </a:lnTo>
                  <a:lnTo>
                    <a:pt x="21" y="28"/>
                  </a:lnTo>
                  <a:lnTo>
                    <a:pt x="20" y="29"/>
                  </a:lnTo>
                  <a:lnTo>
                    <a:pt x="16" y="31"/>
                  </a:lnTo>
                  <a:lnTo>
                    <a:pt x="8" y="36"/>
                  </a:lnTo>
                  <a:lnTo>
                    <a:pt x="3" y="44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1" y="11"/>
                  </a:lnTo>
                  <a:lnTo>
                    <a:pt x="3" y="2"/>
                  </a:lnTo>
                  <a:lnTo>
                    <a:pt x="10" y="10"/>
                  </a:lnTo>
                  <a:lnTo>
                    <a:pt x="16" y="15"/>
                  </a:lnTo>
                  <a:lnTo>
                    <a:pt x="20" y="18"/>
                  </a:lnTo>
                  <a:lnTo>
                    <a:pt x="23" y="18"/>
                  </a:lnTo>
                  <a:lnTo>
                    <a:pt x="25" y="17"/>
                  </a:lnTo>
                  <a:lnTo>
                    <a:pt x="31" y="14"/>
                  </a:lnTo>
                  <a:lnTo>
                    <a:pt x="40" y="9"/>
                  </a:lnTo>
                  <a:lnTo>
                    <a:pt x="52" y="4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69A8"/>
            </a:solidFill>
            <a:ln w="0">
              <a:solidFill>
                <a:srgbClr val="0069A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3" name="Freeform 1376"/>
            <p:cNvSpPr>
              <a:spLocks/>
            </p:cNvSpPr>
            <p:nvPr/>
          </p:nvSpPr>
          <p:spPr bwMode="auto">
            <a:xfrm>
              <a:off x="10039351" y="4200208"/>
              <a:ext cx="14288" cy="20638"/>
            </a:xfrm>
            <a:custGeom>
              <a:avLst/>
              <a:gdLst>
                <a:gd name="T0" fmla="*/ 4 w 9"/>
                <a:gd name="T1" fmla="*/ 0 h 13"/>
                <a:gd name="T2" fmla="*/ 6 w 9"/>
                <a:gd name="T3" fmla="*/ 0 h 13"/>
                <a:gd name="T4" fmla="*/ 7 w 9"/>
                <a:gd name="T5" fmla="*/ 3 h 13"/>
                <a:gd name="T6" fmla="*/ 9 w 9"/>
                <a:gd name="T7" fmla="*/ 6 h 13"/>
                <a:gd name="T8" fmla="*/ 7 w 9"/>
                <a:gd name="T9" fmla="*/ 10 h 13"/>
                <a:gd name="T10" fmla="*/ 6 w 9"/>
                <a:gd name="T11" fmla="*/ 12 h 13"/>
                <a:gd name="T12" fmla="*/ 4 w 9"/>
                <a:gd name="T13" fmla="*/ 13 h 13"/>
                <a:gd name="T14" fmla="*/ 2 w 9"/>
                <a:gd name="T15" fmla="*/ 12 h 13"/>
                <a:gd name="T16" fmla="*/ 0 w 9"/>
                <a:gd name="T17" fmla="*/ 10 h 13"/>
                <a:gd name="T18" fmla="*/ 0 w 9"/>
                <a:gd name="T19" fmla="*/ 6 h 13"/>
                <a:gd name="T20" fmla="*/ 0 w 9"/>
                <a:gd name="T21" fmla="*/ 3 h 13"/>
                <a:gd name="T22" fmla="*/ 2 w 9"/>
                <a:gd name="T23" fmla="*/ 0 h 13"/>
                <a:gd name="T24" fmla="*/ 4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lnTo>
                    <a:pt x="6" y="0"/>
                  </a:lnTo>
                  <a:lnTo>
                    <a:pt x="7" y="3"/>
                  </a:lnTo>
                  <a:lnTo>
                    <a:pt x="9" y="6"/>
                  </a:lnTo>
                  <a:lnTo>
                    <a:pt x="7" y="10"/>
                  </a:lnTo>
                  <a:lnTo>
                    <a:pt x="6" y="12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4" name="Freeform 1377"/>
            <p:cNvSpPr>
              <a:spLocks/>
            </p:cNvSpPr>
            <p:nvPr/>
          </p:nvSpPr>
          <p:spPr bwMode="auto">
            <a:xfrm>
              <a:off x="10044113" y="4208145"/>
              <a:ext cx="4763" cy="7938"/>
            </a:xfrm>
            <a:custGeom>
              <a:avLst/>
              <a:gdLst>
                <a:gd name="T0" fmla="*/ 2 w 3"/>
                <a:gd name="T1" fmla="*/ 0 h 5"/>
                <a:gd name="T2" fmla="*/ 3 w 3"/>
                <a:gd name="T3" fmla="*/ 1 h 5"/>
                <a:gd name="T4" fmla="*/ 3 w 3"/>
                <a:gd name="T5" fmla="*/ 2 h 5"/>
                <a:gd name="T6" fmla="*/ 3 w 3"/>
                <a:gd name="T7" fmla="*/ 4 h 5"/>
                <a:gd name="T8" fmla="*/ 2 w 3"/>
                <a:gd name="T9" fmla="*/ 5 h 5"/>
                <a:gd name="T10" fmla="*/ 0 w 3"/>
                <a:gd name="T11" fmla="*/ 4 h 5"/>
                <a:gd name="T12" fmla="*/ 0 w 3"/>
                <a:gd name="T13" fmla="*/ 2 h 5"/>
                <a:gd name="T14" fmla="*/ 0 w 3"/>
                <a:gd name="T15" fmla="*/ 1 h 5"/>
                <a:gd name="T16" fmla="*/ 2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3" y="4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5" name="Freeform 1378"/>
            <p:cNvSpPr>
              <a:spLocks/>
            </p:cNvSpPr>
            <p:nvPr/>
          </p:nvSpPr>
          <p:spPr bwMode="auto">
            <a:xfrm>
              <a:off x="10015538" y="4189095"/>
              <a:ext cx="23813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2 h 34"/>
                <a:gd name="T4" fmla="*/ 12 w 15"/>
                <a:gd name="T5" fmla="*/ 3 h 34"/>
                <a:gd name="T6" fmla="*/ 9 w 15"/>
                <a:gd name="T7" fmla="*/ 5 h 34"/>
                <a:gd name="T8" fmla="*/ 7 w 15"/>
                <a:gd name="T9" fmla="*/ 9 h 34"/>
                <a:gd name="T10" fmla="*/ 5 w 15"/>
                <a:gd name="T11" fmla="*/ 13 h 34"/>
                <a:gd name="T12" fmla="*/ 5 w 15"/>
                <a:gd name="T13" fmla="*/ 19 h 34"/>
                <a:gd name="T14" fmla="*/ 5 w 15"/>
                <a:gd name="T15" fmla="*/ 24 h 34"/>
                <a:gd name="T16" fmla="*/ 7 w 15"/>
                <a:gd name="T17" fmla="*/ 29 h 34"/>
                <a:gd name="T18" fmla="*/ 9 w 15"/>
                <a:gd name="T19" fmla="*/ 32 h 34"/>
                <a:gd name="T20" fmla="*/ 13 w 15"/>
                <a:gd name="T21" fmla="*/ 34 h 34"/>
                <a:gd name="T22" fmla="*/ 12 w 15"/>
                <a:gd name="T23" fmla="*/ 34 h 34"/>
                <a:gd name="T24" fmla="*/ 8 w 15"/>
                <a:gd name="T25" fmla="*/ 34 h 34"/>
                <a:gd name="T26" fmla="*/ 5 w 15"/>
                <a:gd name="T27" fmla="*/ 32 h 34"/>
                <a:gd name="T28" fmla="*/ 2 w 15"/>
                <a:gd name="T29" fmla="*/ 27 h 34"/>
                <a:gd name="T30" fmla="*/ 0 w 15"/>
                <a:gd name="T31" fmla="*/ 23 h 34"/>
                <a:gd name="T32" fmla="*/ 0 w 15"/>
                <a:gd name="T33" fmla="*/ 18 h 34"/>
                <a:gd name="T34" fmla="*/ 0 w 15"/>
                <a:gd name="T35" fmla="*/ 12 h 34"/>
                <a:gd name="T36" fmla="*/ 2 w 15"/>
                <a:gd name="T37" fmla="*/ 7 h 34"/>
                <a:gd name="T38" fmla="*/ 5 w 15"/>
                <a:gd name="T39" fmla="*/ 4 h 34"/>
                <a:gd name="T40" fmla="*/ 8 w 15"/>
                <a:gd name="T41" fmla="*/ 2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2"/>
                  </a:lnTo>
                  <a:lnTo>
                    <a:pt x="12" y="3"/>
                  </a:lnTo>
                  <a:lnTo>
                    <a:pt x="9" y="5"/>
                  </a:lnTo>
                  <a:lnTo>
                    <a:pt x="7" y="9"/>
                  </a:lnTo>
                  <a:lnTo>
                    <a:pt x="5" y="13"/>
                  </a:lnTo>
                  <a:lnTo>
                    <a:pt x="5" y="19"/>
                  </a:lnTo>
                  <a:lnTo>
                    <a:pt x="5" y="24"/>
                  </a:lnTo>
                  <a:lnTo>
                    <a:pt x="7" y="29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5" y="32"/>
                  </a:lnTo>
                  <a:lnTo>
                    <a:pt x="2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2" y="7"/>
                  </a:lnTo>
                  <a:lnTo>
                    <a:pt x="5" y="4"/>
                  </a:lnTo>
                  <a:lnTo>
                    <a:pt x="8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6" name="Freeform 1379"/>
            <p:cNvSpPr>
              <a:spLocks/>
            </p:cNvSpPr>
            <p:nvPr/>
          </p:nvSpPr>
          <p:spPr bwMode="auto">
            <a:xfrm>
              <a:off x="9726613" y="4243070"/>
              <a:ext cx="187325" cy="77788"/>
            </a:xfrm>
            <a:custGeom>
              <a:avLst/>
              <a:gdLst>
                <a:gd name="T0" fmla="*/ 80 w 118"/>
                <a:gd name="T1" fmla="*/ 0 h 49"/>
                <a:gd name="T2" fmla="*/ 93 w 118"/>
                <a:gd name="T3" fmla="*/ 4 h 49"/>
                <a:gd name="T4" fmla="*/ 103 w 118"/>
                <a:gd name="T5" fmla="*/ 9 h 49"/>
                <a:gd name="T6" fmla="*/ 112 w 118"/>
                <a:gd name="T7" fmla="*/ 15 h 49"/>
                <a:gd name="T8" fmla="*/ 118 w 118"/>
                <a:gd name="T9" fmla="*/ 19 h 49"/>
                <a:gd name="T10" fmla="*/ 118 w 118"/>
                <a:gd name="T11" fmla="*/ 20 h 49"/>
                <a:gd name="T12" fmla="*/ 116 w 118"/>
                <a:gd name="T13" fmla="*/ 22 h 49"/>
                <a:gd name="T14" fmla="*/ 115 w 118"/>
                <a:gd name="T15" fmla="*/ 23 h 49"/>
                <a:gd name="T16" fmla="*/ 114 w 118"/>
                <a:gd name="T17" fmla="*/ 24 h 49"/>
                <a:gd name="T18" fmla="*/ 115 w 118"/>
                <a:gd name="T19" fmla="*/ 25 h 49"/>
                <a:gd name="T20" fmla="*/ 116 w 118"/>
                <a:gd name="T21" fmla="*/ 27 h 49"/>
                <a:gd name="T22" fmla="*/ 118 w 118"/>
                <a:gd name="T23" fmla="*/ 29 h 49"/>
                <a:gd name="T24" fmla="*/ 116 w 118"/>
                <a:gd name="T25" fmla="*/ 29 h 49"/>
                <a:gd name="T26" fmla="*/ 112 w 118"/>
                <a:gd name="T27" fmla="*/ 33 h 49"/>
                <a:gd name="T28" fmla="*/ 103 w 118"/>
                <a:gd name="T29" fmla="*/ 39 h 49"/>
                <a:gd name="T30" fmla="*/ 92 w 118"/>
                <a:gd name="T31" fmla="*/ 45 h 49"/>
                <a:gd name="T32" fmla="*/ 79 w 118"/>
                <a:gd name="T33" fmla="*/ 49 h 49"/>
                <a:gd name="T34" fmla="*/ 65 w 118"/>
                <a:gd name="T35" fmla="*/ 47 h 49"/>
                <a:gd name="T36" fmla="*/ 52 w 118"/>
                <a:gd name="T37" fmla="*/ 44 h 49"/>
                <a:gd name="T38" fmla="*/ 40 w 118"/>
                <a:gd name="T39" fmla="*/ 38 h 49"/>
                <a:gd name="T40" fmla="*/ 29 w 118"/>
                <a:gd name="T41" fmla="*/ 33 h 49"/>
                <a:gd name="T42" fmla="*/ 24 w 118"/>
                <a:gd name="T43" fmla="*/ 30 h 49"/>
                <a:gd name="T44" fmla="*/ 21 w 118"/>
                <a:gd name="T45" fmla="*/ 29 h 49"/>
                <a:gd name="T46" fmla="*/ 20 w 118"/>
                <a:gd name="T47" fmla="*/ 30 h 49"/>
                <a:gd name="T48" fmla="*/ 15 w 118"/>
                <a:gd name="T49" fmla="*/ 32 h 49"/>
                <a:gd name="T50" fmla="*/ 8 w 118"/>
                <a:gd name="T51" fmla="*/ 37 h 49"/>
                <a:gd name="T52" fmla="*/ 1 w 118"/>
                <a:gd name="T53" fmla="*/ 45 h 49"/>
                <a:gd name="T54" fmla="*/ 0 w 118"/>
                <a:gd name="T55" fmla="*/ 36 h 49"/>
                <a:gd name="T56" fmla="*/ 0 w 118"/>
                <a:gd name="T57" fmla="*/ 24 h 49"/>
                <a:gd name="T58" fmla="*/ 0 w 118"/>
                <a:gd name="T59" fmla="*/ 12 h 49"/>
                <a:gd name="T60" fmla="*/ 2 w 118"/>
                <a:gd name="T61" fmla="*/ 3 h 49"/>
                <a:gd name="T62" fmla="*/ 10 w 118"/>
                <a:gd name="T63" fmla="*/ 11 h 49"/>
                <a:gd name="T64" fmla="*/ 15 w 118"/>
                <a:gd name="T65" fmla="*/ 16 h 49"/>
                <a:gd name="T66" fmla="*/ 20 w 118"/>
                <a:gd name="T67" fmla="*/ 19 h 49"/>
                <a:gd name="T68" fmla="*/ 22 w 118"/>
                <a:gd name="T69" fmla="*/ 19 h 49"/>
                <a:gd name="T70" fmla="*/ 25 w 118"/>
                <a:gd name="T71" fmla="*/ 18 h 49"/>
                <a:gd name="T72" fmla="*/ 31 w 118"/>
                <a:gd name="T73" fmla="*/ 15 h 49"/>
                <a:gd name="T74" fmla="*/ 40 w 118"/>
                <a:gd name="T75" fmla="*/ 10 h 49"/>
                <a:gd name="T76" fmla="*/ 52 w 118"/>
                <a:gd name="T77" fmla="*/ 5 h 49"/>
                <a:gd name="T78" fmla="*/ 66 w 118"/>
                <a:gd name="T79" fmla="*/ 0 h 49"/>
                <a:gd name="T80" fmla="*/ 80 w 118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9">
                  <a:moveTo>
                    <a:pt x="80" y="0"/>
                  </a:moveTo>
                  <a:lnTo>
                    <a:pt x="93" y="4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8" y="19"/>
                  </a:lnTo>
                  <a:lnTo>
                    <a:pt x="118" y="20"/>
                  </a:lnTo>
                  <a:lnTo>
                    <a:pt x="116" y="22"/>
                  </a:lnTo>
                  <a:lnTo>
                    <a:pt x="115" y="23"/>
                  </a:lnTo>
                  <a:lnTo>
                    <a:pt x="114" y="24"/>
                  </a:lnTo>
                  <a:lnTo>
                    <a:pt x="115" y="25"/>
                  </a:lnTo>
                  <a:lnTo>
                    <a:pt x="116" y="27"/>
                  </a:lnTo>
                  <a:lnTo>
                    <a:pt x="118" y="29"/>
                  </a:lnTo>
                  <a:lnTo>
                    <a:pt x="116" y="29"/>
                  </a:lnTo>
                  <a:lnTo>
                    <a:pt x="112" y="33"/>
                  </a:lnTo>
                  <a:lnTo>
                    <a:pt x="103" y="39"/>
                  </a:lnTo>
                  <a:lnTo>
                    <a:pt x="92" y="45"/>
                  </a:lnTo>
                  <a:lnTo>
                    <a:pt x="79" y="49"/>
                  </a:lnTo>
                  <a:lnTo>
                    <a:pt x="65" y="47"/>
                  </a:lnTo>
                  <a:lnTo>
                    <a:pt x="52" y="44"/>
                  </a:lnTo>
                  <a:lnTo>
                    <a:pt x="40" y="38"/>
                  </a:lnTo>
                  <a:lnTo>
                    <a:pt x="29" y="33"/>
                  </a:lnTo>
                  <a:lnTo>
                    <a:pt x="24" y="30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5" y="32"/>
                  </a:lnTo>
                  <a:lnTo>
                    <a:pt x="8" y="37"/>
                  </a:lnTo>
                  <a:lnTo>
                    <a:pt x="1" y="45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2" y="3"/>
                  </a:lnTo>
                  <a:lnTo>
                    <a:pt x="10" y="11"/>
                  </a:lnTo>
                  <a:lnTo>
                    <a:pt x="15" y="16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5" y="18"/>
                  </a:lnTo>
                  <a:lnTo>
                    <a:pt x="31" y="15"/>
                  </a:lnTo>
                  <a:lnTo>
                    <a:pt x="40" y="10"/>
                  </a:lnTo>
                  <a:lnTo>
                    <a:pt x="52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7" name="Freeform 1380"/>
            <p:cNvSpPr>
              <a:spLocks/>
            </p:cNvSpPr>
            <p:nvPr/>
          </p:nvSpPr>
          <p:spPr bwMode="auto">
            <a:xfrm>
              <a:off x="9875838" y="4262120"/>
              <a:ext cx="14288" cy="22225"/>
            </a:xfrm>
            <a:custGeom>
              <a:avLst/>
              <a:gdLst>
                <a:gd name="T0" fmla="*/ 5 w 9"/>
                <a:gd name="T1" fmla="*/ 0 h 14"/>
                <a:gd name="T2" fmla="*/ 7 w 9"/>
                <a:gd name="T3" fmla="*/ 1 h 14"/>
                <a:gd name="T4" fmla="*/ 8 w 9"/>
                <a:gd name="T5" fmla="*/ 4 h 14"/>
                <a:gd name="T6" fmla="*/ 9 w 9"/>
                <a:gd name="T7" fmla="*/ 7 h 14"/>
                <a:gd name="T8" fmla="*/ 8 w 9"/>
                <a:gd name="T9" fmla="*/ 11 h 14"/>
                <a:gd name="T10" fmla="*/ 7 w 9"/>
                <a:gd name="T11" fmla="*/ 13 h 14"/>
                <a:gd name="T12" fmla="*/ 5 w 9"/>
                <a:gd name="T13" fmla="*/ 14 h 14"/>
                <a:gd name="T14" fmla="*/ 2 w 9"/>
                <a:gd name="T15" fmla="*/ 13 h 14"/>
                <a:gd name="T16" fmla="*/ 1 w 9"/>
                <a:gd name="T17" fmla="*/ 11 h 14"/>
                <a:gd name="T18" fmla="*/ 0 w 9"/>
                <a:gd name="T19" fmla="*/ 7 h 14"/>
                <a:gd name="T20" fmla="*/ 1 w 9"/>
                <a:gd name="T21" fmla="*/ 4 h 14"/>
                <a:gd name="T22" fmla="*/ 2 w 9"/>
                <a:gd name="T23" fmla="*/ 1 h 14"/>
                <a:gd name="T24" fmla="*/ 5 w 9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lnTo>
                    <a:pt x="7" y="1"/>
                  </a:lnTo>
                  <a:lnTo>
                    <a:pt x="8" y="4"/>
                  </a:lnTo>
                  <a:lnTo>
                    <a:pt x="9" y="7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8" name="Freeform 1381"/>
            <p:cNvSpPr>
              <a:spLocks/>
            </p:cNvSpPr>
            <p:nvPr/>
          </p:nvSpPr>
          <p:spPr bwMode="auto">
            <a:xfrm>
              <a:off x="9882188" y="4271645"/>
              <a:ext cx="4763" cy="7938"/>
            </a:xfrm>
            <a:custGeom>
              <a:avLst/>
              <a:gdLst>
                <a:gd name="T0" fmla="*/ 1 w 3"/>
                <a:gd name="T1" fmla="*/ 0 h 5"/>
                <a:gd name="T2" fmla="*/ 2 w 3"/>
                <a:gd name="T3" fmla="*/ 1 h 5"/>
                <a:gd name="T4" fmla="*/ 3 w 3"/>
                <a:gd name="T5" fmla="*/ 2 h 5"/>
                <a:gd name="T6" fmla="*/ 2 w 3"/>
                <a:gd name="T7" fmla="*/ 4 h 5"/>
                <a:gd name="T8" fmla="*/ 1 w 3"/>
                <a:gd name="T9" fmla="*/ 5 h 5"/>
                <a:gd name="T10" fmla="*/ 0 w 3"/>
                <a:gd name="T11" fmla="*/ 4 h 5"/>
                <a:gd name="T12" fmla="*/ 0 w 3"/>
                <a:gd name="T13" fmla="*/ 2 h 5"/>
                <a:gd name="T14" fmla="*/ 0 w 3"/>
                <a:gd name="T15" fmla="*/ 1 h 5"/>
                <a:gd name="T16" fmla="*/ 1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9" name="Freeform 1382"/>
            <p:cNvSpPr>
              <a:spLocks/>
            </p:cNvSpPr>
            <p:nvPr/>
          </p:nvSpPr>
          <p:spPr bwMode="auto">
            <a:xfrm>
              <a:off x="9853613" y="4252595"/>
              <a:ext cx="23813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1 h 34"/>
                <a:gd name="T4" fmla="*/ 12 w 15"/>
                <a:gd name="T5" fmla="*/ 3 h 34"/>
                <a:gd name="T6" fmla="*/ 8 w 15"/>
                <a:gd name="T7" fmla="*/ 5 h 34"/>
                <a:gd name="T8" fmla="*/ 6 w 15"/>
                <a:gd name="T9" fmla="*/ 9 h 34"/>
                <a:gd name="T10" fmla="*/ 5 w 15"/>
                <a:gd name="T11" fmla="*/ 13 h 34"/>
                <a:gd name="T12" fmla="*/ 3 w 15"/>
                <a:gd name="T13" fmla="*/ 19 h 34"/>
                <a:gd name="T14" fmla="*/ 5 w 15"/>
                <a:gd name="T15" fmla="*/ 24 h 34"/>
                <a:gd name="T16" fmla="*/ 6 w 15"/>
                <a:gd name="T17" fmla="*/ 28 h 34"/>
                <a:gd name="T18" fmla="*/ 9 w 15"/>
                <a:gd name="T19" fmla="*/ 32 h 34"/>
                <a:gd name="T20" fmla="*/ 12 w 15"/>
                <a:gd name="T21" fmla="*/ 34 h 34"/>
                <a:gd name="T22" fmla="*/ 12 w 15"/>
                <a:gd name="T23" fmla="*/ 34 h 34"/>
                <a:gd name="T24" fmla="*/ 8 w 15"/>
                <a:gd name="T25" fmla="*/ 34 h 34"/>
                <a:gd name="T26" fmla="*/ 5 w 15"/>
                <a:gd name="T27" fmla="*/ 31 h 34"/>
                <a:gd name="T28" fmla="*/ 2 w 15"/>
                <a:gd name="T29" fmla="*/ 27 h 34"/>
                <a:gd name="T30" fmla="*/ 0 w 15"/>
                <a:gd name="T31" fmla="*/ 23 h 34"/>
                <a:gd name="T32" fmla="*/ 0 w 15"/>
                <a:gd name="T33" fmla="*/ 18 h 34"/>
                <a:gd name="T34" fmla="*/ 0 w 15"/>
                <a:gd name="T35" fmla="*/ 12 h 34"/>
                <a:gd name="T36" fmla="*/ 2 w 15"/>
                <a:gd name="T37" fmla="*/ 7 h 34"/>
                <a:gd name="T38" fmla="*/ 5 w 15"/>
                <a:gd name="T39" fmla="*/ 4 h 34"/>
                <a:gd name="T40" fmla="*/ 8 w 15"/>
                <a:gd name="T41" fmla="*/ 1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1"/>
                  </a:lnTo>
                  <a:lnTo>
                    <a:pt x="12" y="3"/>
                  </a:lnTo>
                  <a:lnTo>
                    <a:pt x="8" y="5"/>
                  </a:lnTo>
                  <a:lnTo>
                    <a:pt x="6" y="9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5" y="24"/>
                  </a:lnTo>
                  <a:lnTo>
                    <a:pt x="6" y="28"/>
                  </a:lnTo>
                  <a:lnTo>
                    <a:pt x="9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5" y="31"/>
                  </a:lnTo>
                  <a:lnTo>
                    <a:pt x="2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2" y="7"/>
                  </a:lnTo>
                  <a:lnTo>
                    <a:pt x="5" y="4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0" name="Freeform 1383"/>
            <p:cNvSpPr>
              <a:spLocks/>
            </p:cNvSpPr>
            <p:nvPr/>
          </p:nvSpPr>
          <p:spPr bwMode="auto">
            <a:xfrm>
              <a:off x="9563101" y="4306570"/>
              <a:ext cx="187325" cy="76200"/>
            </a:xfrm>
            <a:custGeom>
              <a:avLst/>
              <a:gdLst>
                <a:gd name="T0" fmla="*/ 80 w 118"/>
                <a:gd name="T1" fmla="*/ 0 h 48"/>
                <a:gd name="T2" fmla="*/ 93 w 118"/>
                <a:gd name="T3" fmla="*/ 4 h 48"/>
                <a:gd name="T4" fmla="*/ 104 w 118"/>
                <a:gd name="T5" fmla="*/ 9 h 48"/>
                <a:gd name="T6" fmla="*/ 113 w 118"/>
                <a:gd name="T7" fmla="*/ 14 h 48"/>
                <a:gd name="T8" fmla="*/ 118 w 118"/>
                <a:gd name="T9" fmla="*/ 19 h 48"/>
                <a:gd name="T10" fmla="*/ 118 w 118"/>
                <a:gd name="T11" fmla="*/ 20 h 48"/>
                <a:gd name="T12" fmla="*/ 117 w 118"/>
                <a:gd name="T13" fmla="*/ 21 h 48"/>
                <a:gd name="T14" fmla="*/ 116 w 118"/>
                <a:gd name="T15" fmla="*/ 23 h 48"/>
                <a:gd name="T16" fmla="*/ 115 w 118"/>
                <a:gd name="T17" fmla="*/ 24 h 48"/>
                <a:gd name="T18" fmla="*/ 116 w 118"/>
                <a:gd name="T19" fmla="*/ 25 h 48"/>
                <a:gd name="T20" fmla="*/ 117 w 118"/>
                <a:gd name="T21" fmla="*/ 27 h 48"/>
                <a:gd name="T22" fmla="*/ 117 w 118"/>
                <a:gd name="T23" fmla="*/ 29 h 48"/>
                <a:gd name="T24" fmla="*/ 117 w 118"/>
                <a:gd name="T25" fmla="*/ 29 h 48"/>
                <a:gd name="T26" fmla="*/ 113 w 118"/>
                <a:gd name="T27" fmla="*/ 33 h 48"/>
                <a:gd name="T28" fmla="*/ 103 w 118"/>
                <a:gd name="T29" fmla="*/ 39 h 48"/>
                <a:gd name="T30" fmla="*/ 93 w 118"/>
                <a:gd name="T31" fmla="*/ 45 h 48"/>
                <a:gd name="T32" fmla="*/ 80 w 118"/>
                <a:gd name="T33" fmla="*/ 48 h 48"/>
                <a:gd name="T34" fmla="*/ 66 w 118"/>
                <a:gd name="T35" fmla="*/ 47 h 48"/>
                <a:gd name="T36" fmla="*/ 51 w 118"/>
                <a:gd name="T37" fmla="*/ 44 h 48"/>
                <a:gd name="T38" fmla="*/ 40 w 118"/>
                <a:gd name="T39" fmla="*/ 38 h 48"/>
                <a:gd name="T40" fmla="*/ 30 w 118"/>
                <a:gd name="T41" fmla="*/ 33 h 48"/>
                <a:gd name="T42" fmla="*/ 24 w 118"/>
                <a:gd name="T43" fmla="*/ 30 h 48"/>
                <a:gd name="T44" fmla="*/ 22 w 118"/>
                <a:gd name="T45" fmla="*/ 29 h 48"/>
                <a:gd name="T46" fmla="*/ 20 w 118"/>
                <a:gd name="T47" fmla="*/ 29 h 48"/>
                <a:gd name="T48" fmla="*/ 15 w 118"/>
                <a:gd name="T49" fmla="*/ 32 h 48"/>
                <a:gd name="T50" fmla="*/ 9 w 118"/>
                <a:gd name="T51" fmla="*/ 37 h 48"/>
                <a:gd name="T52" fmla="*/ 2 w 118"/>
                <a:gd name="T53" fmla="*/ 45 h 48"/>
                <a:gd name="T54" fmla="*/ 1 w 118"/>
                <a:gd name="T55" fmla="*/ 36 h 48"/>
                <a:gd name="T56" fmla="*/ 0 w 118"/>
                <a:gd name="T57" fmla="*/ 24 h 48"/>
                <a:gd name="T58" fmla="*/ 1 w 118"/>
                <a:gd name="T59" fmla="*/ 12 h 48"/>
                <a:gd name="T60" fmla="*/ 3 w 118"/>
                <a:gd name="T61" fmla="*/ 3 h 48"/>
                <a:gd name="T62" fmla="*/ 9 w 118"/>
                <a:gd name="T63" fmla="*/ 11 h 48"/>
                <a:gd name="T64" fmla="*/ 16 w 118"/>
                <a:gd name="T65" fmla="*/ 16 h 48"/>
                <a:gd name="T66" fmla="*/ 21 w 118"/>
                <a:gd name="T67" fmla="*/ 19 h 48"/>
                <a:gd name="T68" fmla="*/ 22 w 118"/>
                <a:gd name="T69" fmla="*/ 19 h 48"/>
                <a:gd name="T70" fmla="*/ 24 w 118"/>
                <a:gd name="T71" fmla="*/ 18 h 48"/>
                <a:gd name="T72" fmla="*/ 32 w 118"/>
                <a:gd name="T73" fmla="*/ 14 h 48"/>
                <a:gd name="T74" fmla="*/ 41 w 118"/>
                <a:gd name="T75" fmla="*/ 10 h 48"/>
                <a:gd name="T76" fmla="*/ 53 w 118"/>
                <a:gd name="T77" fmla="*/ 4 h 48"/>
                <a:gd name="T78" fmla="*/ 66 w 118"/>
                <a:gd name="T79" fmla="*/ 0 h 48"/>
                <a:gd name="T80" fmla="*/ 80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80" y="0"/>
                  </a:moveTo>
                  <a:lnTo>
                    <a:pt x="93" y="4"/>
                  </a:lnTo>
                  <a:lnTo>
                    <a:pt x="104" y="9"/>
                  </a:lnTo>
                  <a:lnTo>
                    <a:pt x="113" y="14"/>
                  </a:lnTo>
                  <a:lnTo>
                    <a:pt x="118" y="19"/>
                  </a:lnTo>
                  <a:lnTo>
                    <a:pt x="118" y="20"/>
                  </a:lnTo>
                  <a:lnTo>
                    <a:pt x="117" y="21"/>
                  </a:lnTo>
                  <a:lnTo>
                    <a:pt x="116" y="23"/>
                  </a:lnTo>
                  <a:lnTo>
                    <a:pt x="115" y="24"/>
                  </a:lnTo>
                  <a:lnTo>
                    <a:pt x="116" y="25"/>
                  </a:lnTo>
                  <a:lnTo>
                    <a:pt x="117" y="27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3" y="33"/>
                  </a:lnTo>
                  <a:lnTo>
                    <a:pt x="103" y="39"/>
                  </a:lnTo>
                  <a:lnTo>
                    <a:pt x="93" y="45"/>
                  </a:lnTo>
                  <a:lnTo>
                    <a:pt x="80" y="48"/>
                  </a:lnTo>
                  <a:lnTo>
                    <a:pt x="66" y="47"/>
                  </a:lnTo>
                  <a:lnTo>
                    <a:pt x="51" y="44"/>
                  </a:lnTo>
                  <a:lnTo>
                    <a:pt x="40" y="38"/>
                  </a:lnTo>
                  <a:lnTo>
                    <a:pt x="30" y="33"/>
                  </a:lnTo>
                  <a:lnTo>
                    <a:pt x="24" y="30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15" y="32"/>
                  </a:lnTo>
                  <a:lnTo>
                    <a:pt x="9" y="37"/>
                  </a:lnTo>
                  <a:lnTo>
                    <a:pt x="2" y="45"/>
                  </a:lnTo>
                  <a:lnTo>
                    <a:pt x="1" y="36"/>
                  </a:lnTo>
                  <a:lnTo>
                    <a:pt x="0" y="24"/>
                  </a:lnTo>
                  <a:lnTo>
                    <a:pt x="1" y="12"/>
                  </a:lnTo>
                  <a:lnTo>
                    <a:pt x="3" y="3"/>
                  </a:lnTo>
                  <a:lnTo>
                    <a:pt x="9" y="11"/>
                  </a:lnTo>
                  <a:lnTo>
                    <a:pt x="16" y="16"/>
                  </a:lnTo>
                  <a:lnTo>
                    <a:pt x="21" y="19"/>
                  </a:lnTo>
                  <a:lnTo>
                    <a:pt x="22" y="19"/>
                  </a:lnTo>
                  <a:lnTo>
                    <a:pt x="24" y="18"/>
                  </a:lnTo>
                  <a:lnTo>
                    <a:pt x="32" y="14"/>
                  </a:lnTo>
                  <a:lnTo>
                    <a:pt x="41" y="10"/>
                  </a:lnTo>
                  <a:lnTo>
                    <a:pt x="53" y="4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1" name="Freeform 1384"/>
            <p:cNvSpPr>
              <a:spLocks/>
            </p:cNvSpPr>
            <p:nvPr/>
          </p:nvSpPr>
          <p:spPr bwMode="auto">
            <a:xfrm>
              <a:off x="9713913" y="4325620"/>
              <a:ext cx="12700" cy="22225"/>
            </a:xfrm>
            <a:custGeom>
              <a:avLst/>
              <a:gdLst>
                <a:gd name="T0" fmla="*/ 5 w 8"/>
                <a:gd name="T1" fmla="*/ 0 h 14"/>
                <a:gd name="T2" fmla="*/ 7 w 8"/>
                <a:gd name="T3" fmla="*/ 1 h 14"/>
                <a:gd name="T4" fmla="*/ 8 w 8"/>
                <a:gd name="T5" fmla="*/ 4 h 14"/>
                <a:gd name="T6" fmla="*/ 8 w 8"/>
                <a:gd name="T7" fmla="*/ 7 h 14"/>
                <a:gd name="T8" fmla="*/ 8 w 8"/>
                <a:gd name="T9" fmla="*/ 11 h 14"/>
                <a:gd name="T10" fmla="*/ 7 w 8"/>
                <a:gd name="T11" fmla="*/ 13 h 14"/>
                <a:gd name="T12" fmla="*/ 5 w 8"/>
                <a:gd name="T13" fmla="*/ 14 h 14"/>
                <a:gd name="T14" fmla="*/ 2 w 8"/>
                <a:gd name="T15" fmla="*/ 13 h 14"/>
                <a:gd name="T16" fmla="*/ 0 w 8"/>
                <a:gd name="T17" fmla="*/ 11 h 14"/>
                <a:gd name="T18" fmla="*/ 0 w 8"/>
                <a:gd name="T19" fmla="*/ 7 h 14"/>
                <a:gd name="T20" fmla="*/ 0 w 8"/>
                <a:gd name="T21" fmla="*/ 4 h 14"/>
                <a:gd name="T22" fmla="*/ 2 w 8"/>
                <a:gd name="T23" fmla="*/ 1 h 14"/>
                <a:gd name="T24" fmla="*/ 5 w 8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4">
                  <a:moveTo>
                    <a:pt x="5" y="0"/>
                  </a:moveTo>
                  <a:lnTo>
                    <a:pt x="7" y="1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2" name="Freeform 1385"/>
            <p:cNvSpPr>
              <a:spLocks/>
            </p:cNvSpPr>
            <p:nvPr/>
          </p:nvSpPr>
          <p:spPr bwMode="auto">
            <a:xfrm>
              <a:off x="9717088" y="4335145"/>
              <a:ext cx="7938" cy="7938"/>
            </a:xfrm>
            <a:custGeom>
              <a:avLst/>
              <a:gdLst>
                <a:gd name="T0" fmla="*/ 3 w 5"/>
                <a:gd name="T1" fmla="*/ 0 h 5"/>
                <a:gd name="T2" fmla="*/ 4 w 5"/>
                <a:gd name="T3" fmla="*/ 1 h 5"/>
                <a:gd name="T4" fmla="*/ 5 w 5"/>
                <a:gd name="T5" fmla="*/ 2 h 5"/>
                <a:gd name="T6" fmla="*/ 4 w 5"/>
                <a:gd name="T7" fmla="*/ 3 h 5"/>
                <a:gd name="T8" fmla="*/ 3 w 5"/>
                <a:gd name="T9" fmla="*/ 5 h 5"/>
                <a:gd name="T10" fmla="*/ 1 w 5"/>
                <a:gd name="T11" fmla="*/ 3 h 5"/>
                <a:gd name="T12" fmla="*/ 0 w 5"/>
                <a:gd name="T13" fmla="*/ 2 h 5"/>
                <a:gd name="T14" fmla="*/ 1 w 5"/>
                <a:gd name="T15" fmla="*/ 1 h 5"/>
                <a:gd name="T16" fmla="*/ 3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3" name="Freeform 1386"/>
            <p:cNvSpPr>
              <a:spLocks/>
            </p:cNvSpPr>
            <p:nvPr/>
          </p:nvSpPr>
          <p:spPr bwMode="auto">
            <a:xfrm>
              <a:off x="9690101" y="4316095"/>
              <a:ext cx="25400" cy="53975"/>
            </a:xfrm>
            <a:custGeom>
              <a:avLst/>
              <a:gdLst>
                <a:gd name="T0" fmla="*/ 13 w 16"/>
                <a:gd name="T1" fmla="*/ 0 h 34"/>
                <a:gd name="T2" fmla="*/ 16 w 16"/>
                <a:gd name="T3" fmla="*/ 1 h 34"/>
                <a:gd name="T4" fmla="*/ 13 w 16"/>
                <a:gd name="T5" fmla="*/ 3 h 34"/>
                <a:gd name="T6" fmla="*/ 9 w 16"/>
                <a:gd name="T7" fmla="*/ 5 h 34"/>
                <a:gd name="T8" fmla="*/ 7 w 16"/>
                <a:gd name="T9" fmla="*/ 8 h 34"/>
                <a:gd name="T10" fmla="*/ 6 w 16"/>
                <a:gd name="T11" fmla="*/ 13 h 34"/>
                <a:gd name="T12" fmla="*/ 4 w 16"/>
                <a:gd name="T13" fmla="*/ 18 h 34"/>
                <a:gd name="T14" fmla="*/ 6 w 16"/>
                <a:gd name="T15" fmla="*/ 24 h 34"/>
                <a:gd name="T16" fmla="*/ 7 w 16"/>
                <a:gd name="T17" fmla="*/ 28 h 34"/>
                <a:gd name="T18" fmla="*/ 9 w 16"/>
                <a:gd name="T19" fmla="*/ 32 h 34"/>
                <a:gd name="T20" fmla="*/ 13 w 16"/>
                <a:gd name="T21" fmla="*/ 34 h 34"/>
                <a:gd name="T22" fmla="*/ 13 w 16"/>
                <a:gd name="T23" fmla="*/ 34 h 34"/>
                <a:gd name="T24" fmla="*/ 8 w 16"/>
                <a:gd name="T25" fmla="*/ 33 h 34"/>
                <a:gd name="T26" fmla="*/ 6 w 16"/>
                <a:gd name="T27" fmla="*/ 31 h 34"/>
                <a:gd name="T28" fmla="*/ 2 w 16"/>
                <a:gd name="T29" fmla="*/ 27 h 34"/>
                <a:gd name="T30" fmla="*/ 1 w 16"/>
                <a:gd name="T31" fmla="*/ 23 h 34"/>
                <a:gd name="T32" fmla="*/ 0 w 16"/>
                <a:gd name="T33" fmla="*/ 18 h 34"/>
                <a:gd name="T34" fmla="*/ 1 w 16"/>
                <a:gd name="T35" fmla="*/ 12 h 34"/>
                <a:gd name="T36" fmla="*/ 2 w 16"/>
                <a:gd name="T37" fmla="*/ 7 h 34"/>
                <a:gd name="T38" fmla="*/ 6 w 16"/>
                <a:gd name="T39" fmla="*/ 4 h 34"/>
                <a:gd name="T40" fmla="*/ 8 w 16"/>
                <a:gd name="T41" fmla="*/ 1 h 34"/>
                <a:gd name="T42" fmla="*/ 13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3" y="0"/>
                  </a:moveTo>
                  <a:lnTo>
                    <a:pt x="16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7" y="8"/>
                  </a:lnTo>
                  <a:lnTo>
                    <a:pt x="6" y="13"/>
                  </a:lnTo>
                  <a:lnTo>
                    <a:pt x="4" y="18"/>
                  </a:lnTo>
                  <a:lnTo>
                    <a:pt x="6" y="24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8" y="33"/>
                  </a:lnTo>
                  <a:lnTo>
                    <a:pt x="6" y="31"/>
                  </a:lnTo>
                  <a:lnTo>
                    <a:pt x="2" y="27"/>
                  </a:lnTo>
                  <a:lnTo>
                    <a:pt x="1" y="23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2" y="7"/>
                  </a:lnTo>
                  <a:lnTo>
                    <a:pt x="6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4" name="Freeform 1387"/>
            <p:cNvSpPr>
              <a:spLocks/>
            </p:cNvSpPr>
            <p:nvPr/>
          </p:nvSpPr>
          <p:spPr bwMode="auto">
            <a:xfrm>
              <a:off x="9401176" y="4368483"/>
              <a:ext cx="187325" cy="77788"/>
            </a:xfrm>
            <a:custGeom>
              <a:avLst/>
              <a:gdLst>
                <a:gd name="T0" fmla="*/ 80 w 118"/>
                <a:gd name="T1" fmla="*/ 0 h 49"/>
                <a:gd name="T2" fmla="*/ 92 w 118"/>
                <a:gd name="T3" fmla="*/ 5 h 49"/>
                <a:gd name="T4" fmla="*/ 103 w 118"/>
                <a:gd name="T5" fmla="*/ 9 h 49"/>
                <a:gd name="T6" fmla="*/ 112 w 118"/>
                <a:gd name="T7" fmla="*/ 15 h 49"/>
                <a:gd name="T8" fmla="*/ 117 w 118"/>
                <a:gd name="T9" fmla="*/ 20 h 49"/>
                <a:gd name="T10" fmla="*/ 118 w 118"/>
                <a:gd name="T11" fmla="*/ 21 h 49"/>
                <a:gd name="T12" fmla="*/ 117 w 118"/>
                <a:gd name="T13" fmla="*/ 22 h 49"/>
                <a:gd name="T14" fmla="*/ 116 w 118"/>
                <a:gd name="T15" fmla="*/ 24 h 49"/>
                <a:gd name="T16" fmla="*/ 114 w 118"/>
                <a:gd name="T17" fmla="*/ 25 h 49"/>
                <a:gd name="T18" fmla="*/ 116 w 118"/>
                <a:gd name="T19" fmla="*/ 26 h 49"/>
                <a:gd name="T20" fmla="*/ 117 w 118"/>
                <a:gd name="T21" fmla="*/ 28 h 49"/>
                <a:gd name="T22" fmla="*/ 117 w 118"/>
                <a:gd name="T23" fmla="*/ 29 h 49"/>
                <a:gd name="T24" fmla="*/ 117 w 118"/>
                <a:gd name="T25" fmla="*/ 29 h 49"/>
                <a:gd name="T26" fmla="*/ 111 w 118"/>
                <a:gd name="T27" fmla="*/ 34 h 49"/>
                <a:gd name="T28" fmla="*/ 103 w 118"/>
                <a:gd name="T29" fmla="*/ 40 h 49"/>
                <a:gd name="T30" fmla="*/ 92 w 118"/>
                <a:gd name="T31" fmla="*/ 46 h 49"/>
                <a:gd name="T32" fmla="*/ 80 w 118"/>
                <a:gd name="T33" fmla="*/ 49 h 49"/>
                <a:gd name="T34" fmla="*/ 65 w 118"/>
                <a:gd name="T35" fmla="*/ 48 h 49"/>
                <a:gd name="T36" fmla="*/ 51 w 118"/>
                <a:gd name="T37" fmla="*/ 45 h 49"/>
                <a:gd name="T38" fmla="*/ 40 w 118"/>
                <a:gd name="T39" fmla="*/ 39 h 49"/>
                <a:gd name="T40" fmla="*/ 30 w 118"/>
                <a:gd name="T41" fmla="*/ 34 h 49"/>
                <a:gd name="T42" fmla="*/ 24 w 118"/>
                <a:gd name="T43" fmla="*/ 31 h 49"/>
                <a:gd name="T44" fmla="*/ 22 w 118"/>
                <a:gd name="T45" fmla="*/ 29 h 49"/>
                <a:gd name="T46" fmla="*/ 20 w 118"/>
                <a:gd name="T47" fmla="*/ 29 h 49"/>
                <a:gd name="T48" fmla="*/ 15 w 118"/>
                <a:gd name="T49" fmla="*/ 33 h 49"/>
                <a:gd name="T50" fmla="*/ 9 w 118"/>
                <a:gd name="T51" fmla="*/ 38 h 49"/>
                <a:gd name="T52" fmla="*/ 2 w 118"/>
                <a:gd name="T53" fmla="*/ 46 h 49"/>
                <a:gd name="T54" fmla="*/ 1 w 118"/>
                <a:gd name="T55" fmla="*/ 36 h 49"/>
                <a:gd name="T56" fmla="*/ 0 w 118"/>
                <a:gd name="T57" fmla="*/ 25 h 49"/>
                <a:gd name="T58" fmla="*/ 1 w 118"/>
                <a:gd name="T59" fmla="*/ 13 h 49"/>
                <a:gd name="T60" fmla="*/ 2 w 118"/>
                <a:gd name="T61" fmla="*/ 4 h 49"/>
                <a:gd name="T62" fmla="*/ 9 w 118"/>
                <a:gd name="T63" fmla="*/ 12 h 49"/>
                <a:gd name="T64" fmla="*/ 16 w 118"/>
                <a:gd name="T65" fmla="*/ 17 h 49"/>
                <a:gd name="T66" fmla="*/ 21 w 118"/>
                <a:gd name="T67" fmla="*/ 20 h 49"/>
                <a:gd name="T68" fmla="*/ 22 w 118"/>
                <a:gd name="T69" fmla="*/ 20 h 49"/>
                <a:gd name="T70" fmla="*/ 24 w 118"/>
                <a:gd name="T71" fmla="*/ 19 h 49"/>
                <a:gd name="T72" fmla="*/ 30 w 118"/>
                <a:gd name="T73" fmla="*/ 15 h 49"/>
                <a:gd name="T74" fmla="*/ 40 w 118"/>
                <a:gd name="T75" fmla="*/ 11 h 49"/>
                <a:gd name="T76" fmla="*/ 53 w 118"/>
                <a:gd name="T77" fmla="*/ 5 h 49"/>
                <a:gd name="T78" fmla="*/ 65 w 118"/>
                <a:gd name="T79" fmla="*/ 1 h 49"/>
                <a:gd name="T80" fmla="*/ 80 w 118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9">
                  <a:moveTo>
                    <a:pt x="80" y="0"/>
                  </a:moveTo>
                  <a:lnTo>
                    <a:pt x="92" y="5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7" y="20"/>
                  </a:lnTo>
                  <a:lnTo>
                    <a:pt x="118" y="21"/>
                  </a:lnTo>
                  <a:lnTo>
                    <a:pt x="117" y="22"/>
                  </a:lnTo>
                  <a:lnTo>
                    <a:pt x="116" y="24"/>
                  </a:lnTo>
                  <a:lnTo>
                    <a:pt x="114" y="25"/>
                  </a:lnTo>
                  <a:lnTo>
                    <a:pt x="116" y="26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1" y="34"/>
                  </a:lnTo>
                  <a:lnTo>
                    <a:pt x="103" y="40"/>
                  </a:lnTo>
                  <a:lnTo>
                    <a:pt x="92" y="46"/>
                  </a:lnTo>
                  <a:lnTo>
                    <a:pt x="80" y="49"/>
                  </a:lnTo>
                  <a:lnTo>
                    <a:pt x="65" y="48"/>
                  </a:lnTo>
                  <a:lnTo>
                    <a:pt x="51" y="45"/>
                  </a:lnTo>
                  <a:lnTo>
                    <a:pt x="40" y="39"/>
                  </a:lnTo>
                  <a:lnTo>
                    <a:pt x="30" y="34"/>
                  </a:lnTo>
                  <a:lnTo>
                    <a:pt x="24" y="31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15" y="33"/>
                  </a:lnTo>
                  <a:lnTo>
                    <a:pt x="9" y="38"/>
                  </a:lnTo>
                  <a:lnTo>
                    <a:pt x="2" y="46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1" y="13"/>
                  </a:lnTo>
                  <a:lnTo>
                    <a:pt x="2" y="4"/>
                  </a:lnTo>
                  <a:lnTo>
                    <a:pt x="9" y="12"/>
                  </a:lnTo>
                  <a:lnTo>
                    <a:pt x="16" y="17"/>
                  </a:lnTo>
                  <a:lnTo>
                    <a:pt x="21" y="20"/>
                  </a:lnTo>
                  <a:lnTo>
                    <a:pt x="22" y="20"/>
                  </a:lnTo>
                  <a:lnTo>
                    <a:pt x="24" y="19"/>
                  </a:lnTo>
                  <a:lnTo>
                    <a:pt x="30" y="15"/>
                  </a:lnTo>
                  <a:lnTo>
                    <a:pt x="40" y="11"/>
                  </a:lnTo>
                  <a:lnTo>
                    <a:pt x="53" y="5"/>
                  </a:lnTo>
                  <a:lnTo>
                    <a:pt x="65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69A8"/>
            </a:solidFill>
            <a:ln w="0">
              <a:solidFill>
                <a:srgbClr val="0069A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5" name="Freeform 1388"/>
            <p:cNvSpPr>
              <a:spLocks/>
            </p:cNvSpPr>
            <p:nvPr/>
          </p:nvSpPr>
          <p:spPr bwMode="auto">
            <a:xfrm>
              <a:off x="9551988" y="4389120"/>
              <a:ext cx="12700" cy="22225"/>
            </a:xfrm>
            <a:custGeom>
              <a:avLst/>
              <a:gdLst>
                <a:gd name="T0" fmla="*/ 3 w 8"/>
                <a:gd name="T1" fmla="*/ 0 h 14"/>
                <a:gd name="T2" fmla="*/ 6 w 8"/>
                <a:gd name="T3" fmla="*/ 1 h 14"/>
                <a:gd name="T4" fmla="*/ 8 w 8"/>
                <a:gd name="T5" fmla="*/ 4 h 14"/>
                <a:gd name="T6" fmla="*/ 8 w 8"/>
                <a:gd name="T7" fmla="*/ 7 h 14"/>
                <a:gd name="T8" fmla="*/ 8 w 8"/>
                <a:gd name="T9" fmla="*/ 11 h 14"/>
                <a:gd name="T10" fmla="*/ 6 w 8"/>
                <a:gd name="T11" fmla="*/ 13 h 14"/>
                <a:gd name="T12" fmla="*/ 3 w 8"/>
                <a:gd name="T13" fmla="*/ 14 h 14"/>
                <a:gd name="T14" fmla="*/ 2 w 8"/>
                <a:gd name="T15" fmla="*/ 13 h 14"/>
                <a:gd name="T16" fmla="*/ 0 w 8"/>
                <a:gd name="T17" fmla="*/ 11 h 14"/>
                <a:gd name="T18" fmla="*/ 0 w 8"/>
                <a:gd name="T19" fmla="*/ 7 h 14"/>
                <a:gd name="T20" fmla="*/ 0 w 8"/>
                <a:gd name="T21" fmla="*/ 4 h 14"/>
                <a:gd name="T22" fmla="*/ 2 w 8"/>
                <a:gd name="T23" fmla="*/ 1 h 14"/>
                <a:gd name="T24" fmla="*/ 3 w 8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4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6" y="13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6" name="Freeform 1389"/>
            <p:cNvSpPr>
              <a:spLocks/>
            </p:cNvSpPr>
            <p:nvPr/>
          </p:nvSpPr>
          <p:spPr bwMode="auto">
            <a:xfrm>
              <a:off x="9555163" y="4398645"/>
              <a:ext cx="6350" cy="7938"/>
            </a:xfrm>
            <a:custGeom>
              <a:avLst/>
              <a:gdLst>
                <a:gd name="T0" fmla="*/ 2 w 4"/>
                <a:gd name="T1" fmla="*/ 0 h 5"/>
                <a:gd name="T2" fmla="*/ 4 w 4"/>
                <a:gd name="T3" fmla="*/ 1 h 5"/>
                <a:gd name="T4" fmla="*/ 4 w 4"/>
                <a:gd name="T5" fmla="*/ 2 h 5"/>
                <a:gd name="T6" fmla="*/ 4 w 4"/>
                <a:gd name="T7" fmla="*/ 3 h 5"/>
                <a:gd name="T8" fmla="*/ 2 w 4"/>
                <a:gd name="T9" fmla="*/ 5 h 5"/>
                <a:gd name="T10" fmla="*/ 1 w 4"/>
                <a:gd name="T11" fmla="*/ 3 h 5"/>
                <a:gd name="T12" fmla="*/ 0 w 4"/>
                <a:gd name="T13" fmla="*/ 2 h 5"/>
                <a:gd name="T14" fmla="*/ 1 w 4"/>
                <a:gd name="T15" fmla="*/ 1 h 5"/>
                <a:gd name="T16" fmla="*/ 2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7" name="Freeform 1390"/>
            <p:cNvSpPr>
              <a:spLocks/>
            </p:cNvSpPr>
            <p:nvPr/>
          </p:nvSpPr>
          <p:spPr bwMode="auto">
            <a:xfrm>
              <a:off x="9528176" y="4379595"/>
              <a:ext cx="25400" cy="53975"/>
            </a:xfrm>
            <a:custGeom>
              <a:avLst/>
              <a:gdLst>
                <a:gd name="T0" fmla="*/ 11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9 w 16"/>
                <a:gd name="T7" fmla="*/ 5 h 34"/>
                <a:gd name="T8" fmla="*/ 7 w 16"/>
                <a:gd name="T9" fmla="*/ 8 h 34"/>
                <a:gd name="T10" fmla="*/ 4 w 16"/>
                <a:gd name="T11" fmla="*/ 13 h 34"/>
                <a:gd name="T12" fmla="*/ 4 w 16"/>
                <a:gd name="T13" fmla="*/ 18 h 34"/>
                <a:gd name="T14" fmla="*/ 4 w 16"/>
                <a:gd name="T15" fmla="*/ 24 h 34"/>
                <a:gd name="T16" fmla="*/ 7 w 16"/>
                <a:gd name="T17" fmla="*/ 28 h 34"/>
                <a:gd name="T18" fmla="*/ 9 w 16"/>
                <a:gd name="T19" fmla="*/ 32 h 34"/>
                <a:gd name="T20" fmla="*/ 12 w 16"/>
                <a:gd name="T21" fmla="*/ 34 h 34"/>
                <a:gd name="T22" fmla="*/ 11 w 16"/>
                <a:gd name="T23" fmla="*/ 34 h 34"/>
                <a:gd name="T24" fmla="*/ 8 w 16"/>
                <a:gd name="T25" fmla="*/ 33 h 34"/>
                <a:gd name="T26" fmla="*/ 4 w 16"/>
                <a:gd name="T27" fmla="*/ 31 h 34"/>
                <a:gd name="T28" fmla="*/ 2 w 16"/>
                <a:gd name="T29" fmla="*/ 27 h 34"/>
                <a:gd name="T30" fmla="*/ 1 w 16"/>
                <a:gd name="T31" fmla="*/ 22 h 34"/>
                <a:gd name="T32" fmla="*/ 0 w 16"/>
                <a:gd name="T33" fmla="*/ 18 h 34"/>
                <a:gd name="T34" fmla="*/ 1 w 16"/>
                <a:gd name="T35" fmla="*/ 12 h 34"/>
                <a:gd name="T36" fmla="*/ 2 w 16"/>
                <a:gd name="T37" fmla="*/ 7 h 34"/>
                <a:gd name="T38" fmla="*/ 4 w 16"/>
                <a:gd name="T39" fmla="*/ 4 h 34"/>
                <a:gd name="T40" fmla="*/ 8 w 16"/>
                <a:gd name="T41" fmla="*/ 1 h 34"/>
                <a:gd name="T42" fmla="*/ 11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1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3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2" y="34"/>
                  </a:lnTo>
                  <a:lnTo>
                    <a:pt x="11" y="34"/>
                  </a:lnTo>
                  <a:lnTo>
                    <a:pt x="8" y="33"/>
                  </a:lnTo>
                  <a:lnTo>
                    <a:pt x="4" y="31"/>
                  </a:lnTo>
                  <a:lnTo>
                    <a:pt x="2" y="27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2" y="7"/>
                  </a:lnTo>
                  <a:lnTo>
                    <a:pt x="4" y="4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8" name="Freeform 1391"/>
            <p:cNvSpPr>
              <a:spLocks/>
            </p:cNvSpPr>
            <p:nvPr/>
          </p:nvSpPr>
          <p:spPr bwMode="auto">
            <a:xfrm>
              <a:off x="9239251" y="4431983"/>
              <a:ext cx="185738" cy="77788"/>
            </a:xfrm>
            <a:custGeom>
              <a:avLst/>
              <a:gdLst>
                <a:gd name="T0" fmla="*/ 79 w 117"/>
                <a:gd name="T1" fmla="*/ 0 h 49"/>
                <a:gd name="T2" fmla="*/ 92 w 117"/>
                <a:gd name="T3" fmla="*/ 4 h 49"/>
                <a:gd name="T4" fmla="*/ 103 w 117"/>
                <a:gd name="T5" fmla="*/ 9 h 49"/>
                <a:gd name="T6" fmla="*/ 112 w 117"/>
                <a:gd name="T7" fmla="*/ 15 h 49"/>
                <a:gd name="T8" fmla="*/ 117 w 117"/>
                <a:gd name="T9" fmla="*/ 20 h 49"/>
                <a:gd name="T10" fmla="*/ 117 w 117"/>
                <a:gd name="T11" fmla="*/ 20 h 49"/>
                <a:gd name="T12" fmla="*/ 117 w 117"/>
                <a:gd name="T13" fmla="*/ 22 h 49"/>
                <a:gd name="T14" fmla="*/ 115 w 117"/>
                <a:gd name="T15" fmla="*/ 24 h 49"/>
                <a:gd name="T16" fmla="*/ 113 w 117"/>
                <a:gd name="T17" fmla="*/ 25 h 49"/>
                <a:gd name="T18" fmla="*/ 115 w 117"/>
                <a:gd name="T19" fmla="*/ 26 h 49"/>
                <a:gd name="T20" fmla="*/ 116 w 117"/>
                <a:gd name="T21" fmla="*/ 27 h 49"/>
                <a:gd name="T22" fmla="*/ 117 w 117"/>
                <a:gd name="T23" fmla="*/ 29 h 49"/>
                <a:gd name="T24" fmla="*/ 117 w 117"/>
                <a:gd name="T25" fmla="*/ 29 h 49"/>
                <a:gd name="T26" fmla="*/ 111 w 117"/>
                <a:gd name="T27" fmla="*/ 34 h 49"/>
                <a:gd name="T28" fmla="*/ 103 w 117"/>
                <a:gd name="T29" fmla="*/ 40 h 49"/>
                <a:gd name="T30" fmla="*/ 91 w 117"/>
                <a:gd name="T31" fmla="*/ 45 h 49"/>
                <a:gd name="T32" fmla="*/ 78 w 117"/>
                <a:gd name="T33" fmla="*/ 49 h 49"/>
                <a:gd name="T34" fmla="*/ 64 w 117"/>
                <a:gd name="T35" fmla="*/ 48 h 49"/>
                <a:gd name="T36" fmla="*/ 51 w 117"/>
                <a:gd name="T37" fmla="*/ 45 h 49"/>
                <a:gd name="T38" fmla="*/ 39 w 117"/>
                <a:gd name="T39" fmla="*/ 39 h 49"/>
                <a:gd name="T40" fmla="*/ 30 w 117"/>
                <a:gd name="T41" fmla="*/ 34 h 49"/>
                <a:gd name="T42" fmla="*/ 23 w 117"/>
                <a:gd name="T43" fmla="*/ 31 h 49"/>
                <a:gd name="T44" fmla="*/ 21 w 117"/>
                <a:gd name="T45" fmla="*/ 29 h 49"/>
                <a:gd name="T46" fmla="*/ 20 w 117"/>
                <a:gd name="T47" fmla="*/ 29 h 49"/>
                <a:gd name="T48" fmla="*/ 15 w 117"/>
                <a:gd name="T49" fmla="*/ 33 h 49"/>
                <a:gd name="T50" fmla="*/ 8 w 117"/>
                <a:gd name="T51" fmla="*/ 38 h 49"/>
                <a:gd name="T52" fmla="*/ 2 w 117"/>
                <a:gd name="T53" fmla="*/ 46 h 49"/>
                <a:gd name="T54" fmla="*/ 0 w 117"/>
                <a:gd name="T55" fmla="*/ 36 h 49"/>
                <a:gd name="T56" fmla="*/ 0 w 117"/>
                <a:gd name="T57" fmla="*/ 25 h 49"/>
                <a:gd name="T58" fmla="*/ 1 w 117"/>
                <a:gd name="T59" fmla="*/ 13 h 49"/>
                <a:gd name="T60" fmla="*/ 2 w 117"/>
                <a:gd name="T61" fmla="*/ 4 h 49"/>
                <a:gd name="T62" fmla="*/ 9 w 117"/>
                <a:gd name="T63" fmla="*/ 12 h 49"/>
                <a:gd name="T64" fmla="*/ 15 w 117"/>
                <a:gd name="T65" fmla="*/ 16 h 49"/>
                <a:gd name="T66" fmla="*/ 20 w 117"/>
                <a:gd name="T67" fmla="*/ 19 h 49"/>
                <a:gd name="T68" fmla="*/ 22 w 117"/>
                <a:gd name="T69" fmla="*/ 20 h 49"/>
                <a:gd name="T70" fmla="*/ 24 w 117"/>
                <a:gd name="T71" fmla="*/ 19 h 49"/>
                <a:gd name="T72" fmla="*/ 30 w 117"/>
                <a:gd name="T73" fmla="*/ 15 h 49"/>
                <a:gd name="T74" fmla="*/ 39 w 117"/>
                <a:gd name="T75" fmla="*/ 11 h 49"/>
                <a:gd name="T76" fmla="*/ 51 w 117"/>
                <a:gd name="T77" fmla="*/ 5 h 49"/>
                <a:gd name="T78" fmla="*/ 65 w 117"/>
                <a:gd name="T79" fmla="*/ 1 h 49"/>
                <a:gd name="T80" fmla="*/ 79 w 117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9">
                  <a:moveTo>
                    <a:pt x="79" y="0"/>
                  </a:moveTo>
                  <a:lnTo>
                    <a:pt x="92" y="4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7" y="22"/>
                  </a:lnTo>
                  <a:lnTo>
                    <a:pt x="115" y="24"/>
                  </a:lnTo>
                  <a:lnTo>
                    <a:pt x="113" y="25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1" y="34"/>
                  </a:lnTo>
                  <a:lnTo>
                    <a:pt x="103" y="40"/>
                  </a:lnTo>
                  <a:lnTo>
                    <a:pt x="91" y="45"/>
                  </a:lnTo>
                  <a:lnTo>
                    <a:pt x="78" y="49"/>
                  </a:lnTo>
                  <a:lnTo>
                    <a:pt x="64" y="48"/>
                  </a:lnTo>
                  <a:lnTo>
                    <a:pt x="51" y="45"/>
                  </a:lnTo>
                  <a:lnTo>
                    <a:pt x="39" y="39"/>
                  </a:lnTo>
                  <a:lnTo>
                    <a:pt x="30" y="34"/>
                  </a:lnTo>
                  <a:lnTo>
                    <a:pt x="23" y="31"/>
                  </a:lnTo>
                  <a:lnTo>
                    <a:pt x="21" y="29"/>
                  </a:lnTo>
                  <a:lnTo>
                    <a:pt x="20" y="29"/>
                  </a:lnTo>
                  <a:lnTo>
                    <a:pt x="15" y="33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0" y="25"/>
                  </a:lnTo>
                  <a:lnTo>
                    <a:pt x="1" y="13"/>
                  </a:lnTo>
                  <a:lnTo>
                    <a:pt x="2" y="4"/>
                  </a:lnTo>
                  <a:lnTo>
                    <a:pt x="9" y="12"/>
                  </a:lnTo>
                  <a:lnTo>
                    <a:pt x="15" y="16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4" y="19"/>
                  </a:lnTo>
                  <a:lnTo>
                    <a:pt x="30" y="15"/>
                  </a:lnTo>
                  <a:lnTo>
                    <a:pt x="39" y="11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9" name="Freeform 1392"/>
            <p:cNvSpPr>
              <a:spLocks/>
            </p:cNvSpPr>
            <p:nvPr/>
          </p:nvSpPr>
          <p:spPr bwMode="auto">
            <a:xfrm>
              <a:off x="9386888" y="4452620"/>
              <a:ext cx="15875" cy="22225"/>
            </a:xfrm>
            <a:custGeom>
              <a:avLst/>
              <a:gdLst>
                <a:gd name="T0" fmla="*/ 5 w 10"/>
                <a:gd name="T1" fmla="*/ 0 h 14"/>
                <a:gd name="T2" fmla="*/ 8 w 10"/>
                <a:gd name="T3" fmla="*/ 1 h 14"/>
                <a:gd name="T4" fmla="*/ 9 w 10"/>
                <a:gd name="T5" fmla="*/ 3 h 14"/>
                <a:gd name="T6" fmla="*/ 10 w 10"/>
                <a:gd name="T7" fmla="*/ 7 h 14"/>
                <a:gd name="T8" fmla="*/ 9 w 10"/>
                <a:gd name="T9" fmla="*/ 11 h 14"/>
                <a:gd name="T10" fmla="*/ 8 w 10"/>
                <a:gd name="T11" fmla="*/ 13 h 14"/>
                <a:gd name="T12" fmla="*/ 5 w 10"/>
                <a:gd name="T13" fmla="*/ 14 h 14"/>
                <a:gd name="T14" fmla="*/ 3 w 10"/>
                <a:gd name="T15" fmla="*/ 13 h 14"/>
                <a:gd name="T16" fmla="*/ 2 w 10"/>
                <a:gd name="T17" fmla="*/ 11 h 14"/>
                <a:gd name="T18" fmla="*/ 0 w 10"/>
                <a:gd name="T19" fmla="*/ 7 h 14"/>
                <a:gd name="T20" fmla="*/ 2 w 10"/>
                <a:gd name="T21" fmla="*/ 3 h 14"/>
                <a:gd name="T22" fmla="*/ 3 w 10"/>
                <a:gd name="T23" fmla="*/ 1 h 14"/>
                <a:gd name="T24" fmla="*/ 5 w 10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lnTo>
                    <a:pt x="8" y="1"/>
                  </a:lnTo>
                  <a:lnTo>
                    <a:pt x="9" y="3"/>
                  </a:lnTo>
                  <a:lnTo>
                    <a:pt x="10" y="7"/>
                  </a:lnTo>
                  <a:lnTo>
                    <a:pt x="9" y="11"/>
                  </a:lnTo>
                  <a:lnTo>
                    <a:pt x="8" y="13"/>
                  </a:lnTo>
                  <a:lnTo>
                    <a:pt x="5" y="14"/>
                  </a:lnTo>
                  <a:lnTo>
                    <a:pt x="3" y="13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0" name="Freeform 1393"/>
            <p:cNvSpPr>
              <a:spLocks/>
            </p:cNvSpPr>
            <p:nvPr/>
          </p:nvSpPr>
          <p:spPr bwMode="auto">
            <a:xfrm>
              <a:off x="9393238" y="4462145"/>
              <a:ext cx="6350" cy="7938"/>
            </a:xfrm>
            <a:custGeom>
              <a:avLst/>
              <a:gdLst>
                <a:gd name="T0" fmla="*/ 1 w 4"/>
                <a:gd name="T1" fmla="*/ 0 h 5"/>
                <a:gd name="T2" fmla="*/ 4 w 4"/>
                <a:gd name="T3" fmla="*/ 1 h 5"/>
                <a:gd name="T4" fmla="*/ 4 w 4"/>
                <a:gd name="T5" fmla="*/ 2 h 5"/>
                <a:gd name="T6" fmla="*/ 4 w 4"/>
                <a:gd name="T7" fmla="*/ 3 h 5"/>
                <a:gd name="T8" fmla="*/ 1 w 4"/>
                <a:gd name="T9" fmla="*/ 5 h 5"/>
                <a:gd name="T10" fmla="*/ 0 w 4"/>
                <a:gd name="T11" fmla="*/ 3 h 5"/>
                <a:gd name="T12" fmla="*/ 0 w 4"/>
                <a:gd name="T13" fmla="*/ 2 h 5"/>
                <a:gd name="T14" fmla="*/ 0 w 4"/>
                <a:gd name="T15" fmla="*/ 1 h 5"/>
                <a:gd name="T16" fmla="*/ 1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1" name="Freeform 1394"/>
            <p:cNvSpPr>
              <a:spLocks/>
            </p:cNvSpPr>
            <p:nvPr/>
          </p:nvSpPr>
          <p:spPr bwMode="auto">
            <a:xfrm>
              <a:off x="9364663" y="4443095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10 w 16"/>
                <a:gd name="T7" fmla="*/ 5 h 34"/>
                <a:gd name="T8" fmla="*/ 6 w 16"/>
                <a:gd name="T9" fmla="*/ 8 h 34"/>
                <a:gd name="T10" fmla="*/ 5 w 16"/>
                <a:gd name="T11" fmla="*/ 13 h 34"/>
                <a:gd name="T12" fmla="*/ 5 w 16"/>
                <a:gd name="T13" fmla="*/ 18 h 34"/>
                <a:gd name="T14" fmla="*/ 5 w 16"/>
                <a:gd name="T15" fmla="*/ 24 h 34"/>
                <a:gd name="T16" fmla="*/ 7 w 16"/>
                <a:gd name="T17" fmla="*/ 28 h 34"/>
                <a:gd name="T18" fmla="*/ 10 w 16"/>
                <a:gd name="T19" fmla="*/ 32 h 34"/>
                <a:gd name="T20" fmla="*/ 13 w 16"/>
                <a:gd name="T21" fmla="*/ 34 h 34"/>
                <a:gd name="T22" fmla="*/ 12 w 16"/>
                <a:gd name="T23" fmla="*/ 34 h 34"/>
                <a:gd name="T24" fmla="*/ 9 w 16"/>
                <a:gd name="T25" fmla="*/ 33 h 34"/>
                <a:gd name="T26" fmla="*/ 5 w 16"/>
                <a:gd name="T27" fmla="*/ 31 h 34"/>
                <a:gd name="T28" fmla="*/ 3 w 16"/>
                <a:gd name="T29" fmla="*/ 27 h 34"/>
                <a:gd name="T30" fmla="*/ 0 w 16"/>
                <a:gd name="T31" fmla="*/ 22 h 34"/>
                <a:gd name="T32" fmla="*/ 0 w 16"/>
                <a:gd name="T33" fmla="*/ 18 h 34"/>
                <a:gd name="T34" fmla="*/ 0 w 16"/>
                <a:gd name="T35" fmla="*/ 12 h 34"/>
                <a:gd name="T36" fmla="*/ 3 w 16"/>
                <a:gd name="T37" fmla="*/ 7 h 34"/>
                <a:gd name="T38" fmla="*/ 5 w 16"/>
                <a:gd name="T39" fmla="*/ 4 h 34"/>
                <a:gd name="T40" fmla="*/ 9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10" y="5"/>
                  </a:lnTo>
                  <a:lnTo>
                    <a:pt x="6" y="8"/>
                  </a:lnTo>
                  <a:lnTo>
                    <a:pt x="5" y="13"/>
                  </a:lnTo>
                  <a:lnTo>
                    <a:pt x="5" y="18"/>
                  </a:lnTo>
                  <a:lnTo>
                    <a:pt x="5" y="24"/>
                  </a:lnTo>
                  <a:lnTo>
                    <a:pt x="7" y="28"/>
                  </a:lnTo>
                  <a:lnTo>
                    <a:pt x="10" y="32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9" y="33"/>
                  </a:lnTo>
                  <a:lnTo>
                    <a:pt x="5" y="31"/>
                  </a:lnTo>
                  <a:lnTo>
                    <a:pt x="3" y="27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3" y="7"/>
                  </a:lnTo>
                  <a:lnTo>
                    <a:pt x="5" y="4"/>
                  </a:lnTo>
                  <a:lnTo>
                    <a:pt x="9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2" name="Freeform 1395"/>
            <p:cNvSpPr>
              <a:spLocks/>
            </p:cNvSpPr>
            <p:nvPr/>
          </p:nvSpPr>
          <p:spPr bwMode="auto">
            <a:xfrm>
              <a:off x="9075738" y="4495483"/>
              <a:ext cx="187325" cy="76200"/>
            </a:xfrm>
            <a:custGeom>
              <a:avLst/>
              <a:gdLst>
                <a:gd name="T0" fmla="*/ 79 w 118"/>
                <a:gd name="T1" fmla="*/ 0 h 48"/>
                <a:gd name="T2" fmla="*/ 92 w 118"/>
                <a:gd name="T3" fmla="*/ 3 h 48"/>
                <a:gd name="T4" fmla="*/ 104 w 118"/>
                <a:gd name="T5" fmla="*/ 9 h 48"/>
                <a:gd name="T6" fmla="*/ 112 w 118"/>
                <a:gd name="T7" fmla="*/ 15 h 48"/>
                <a:gd name="T8" fmla="*/ 118 w 118"/>
                <a:gd name="T9" fmla="*/ 20 h 48"/>
                <a:gd name="T10" fmla="*/ 118 w 118"/>
                <a:gd name="T11" fmla="*/ 20 h 48"/>
                <a:gd name="T12" fmla="*/ 117 w 118"/>
                <a:gd name="T13" fmla="*/ 22 h 48"/>
                <a:gd name="T14" fmla="*/ 115 w 118"/>
                <a:gd name="T15" fmla="*/ 23 h 48"/>
                <a:gd name="T16" fmla="*/ 114 w 118"/>
                <a:gd name="T17" fmla="*/ 25 h 48"/>
                <a:gd name="T18" fmla="*/ 115 w 118"/>
                <a:gd name="T19" fmla="*/ 26 h 48"/>
                <a:gd name="T20" fmla="*/ 117 w 118"/>
                <a:gd name="T21" fmla="*/ 27 h 48"/>
                <a:gd name="T22" fmla="*/ 118 w 118"/>
                <a:gd name="T23" fmla="*/ 28 h 48"/>
                <a:gd name="T24" fmla="*/ 117 w 118"/>
                <a:gd name="T25" fmla="*/ 29 h 48"/>
                <a:gd name="T26" fmla="*/ 112 w 118"/>
                <a:gd name="T27" fmla="*/ 34 h 48"/>
                <a:gd name="T28" fmla="*/ 103 w 118"/>
                <a:gd name="T29" fmla="*/ 40 h 48"/>
                <a:gd name="T30" fmla="*/ 92 w 118"/>
                <a:gd name="T31" fmla="*/ 45 h 48"/>
                <a:gd name="T32" fmla="*/ 79 w 118"/>
                <a:gd name="T33" fmla="*/ 48 h 48"/>
                <a:gd name="T34" fmla="*/ 65 w 118"/>
                <a:gd name="T35" fmla="*/ 48 h 48"/>
                <a:gd name="T36" fmla="*/ 52 w 118"/>
                <a:gd name="T37" fmla="*/ 45 h 48"/>
                <a:gd name="T38" fmla="*/ 39 w 118"/>
                <a:gd name="T39" fmla="*/ 39 h 48"/>
                <a:gd name="T40" fmla="*/ 30 w 118"/>
                <a:gd name="T41" fmla="*/ 34 h 48"/>
                <a:gd name="T42" fmla="*/ 24 w 118"/>
                <a:gd name="T43" fmla="*/ 30 h 48"/>
                <a:gd name="T44" fmla="*/ 22 w 118"/>
                <a:gd name="T45" fmla="*/ 29 h 48"/>
                <a:gd name="T46" fmla="*/ 19 w 118"/>
                <a:gd name="T47" fmla="*/ 29 h 48"/>
                <a:gd name="T48" fmla="*/ 15 w 118"/>
                <a:gd name="T49" fmla="*/ 33 h 48"/>
                <a:gd name="T50" fmla="*/ 9 w 118"/>
                <a:gd name="T51" fmla="*/ 38 h 48"/>
                <a:gd name="T52" fmla="*/ 2 w 118"/>
                <a:gd name="T53" fmla="*/ 46 h 48"/>
                <a:gd name="T54" fmla="*/ 0 w 118"/>
                <a:gd name="T55" fmla="*/ 36 h 48"/>
                <a:gd name="T56" fmla="*/ 0 w 118"/>
                <a:gd name="T57" fmla="*/ 25 h 48"/>
                <a:gd name="T58" fmla="*/ 0 w 118"/>
                <a:gd name="T59" fmla="*/ 13 h 48"/>
                <a:gd name="T60" fmla="*/ 3 w 118"/>
                <a:gd name="T61" fmla="*/ 3 h 48"/>
                <a:gd name="T62" fmla="*/ 10 w 118"/>
                <a:gd name="T63" fmla="*/ 12 h 48"/>
                <a:gd name="T64" fmla="*/ 16 w 118"/>
                <a:gd name="T65" fmla="*/ 16 h 48"/>
                <a:gd name="T66" fmla="*/ 20 w 118"/>
                <a:gd name="T67" fmla="*/ 19 h 48"/>
                <a:gd name="T68" fmla="*/ 23 w 118"/>
                <a:gd name="T69" fmla="*/ 20 h 48"/>
                <a:gd name="T70" fmla="*/ 25 w 118"/>
                <a:gd name="T71" fmla="*/ 19 h 48"/>
                <a:gd name="T72" fmla="*/ 31 w 118"/>
                <a:gd name="T73" fmla="*/ 15 h 48"/>
                <a:gd name="T74" fmla="*/ 40 w 118"/>
                <a:gd name="T75" fmla="*/ 11 h 48"/>
                <a:gd name="T76" fmla="*/ 52 w 118"/>
                <a:gd name="T77" fmla="*/ 5 h 48"/>
                <a:gd name="T78" fmla="*/ 66 w 118"/>
                <a:gd name="T79" fmla="*/ 1 h 48"/>
                <a:gd name="T80" fmla="*/ 79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79" y="0"/>
                  </a:moveTo>
                  <a:lnTo>
                    <a:pt x="92" y="3"/>
                  </a:lnTo>
                  <a:lnTo>
                    <a:pt x="104" y="9"/>
                  </a:lnTo>
                  <a:lnTo>
                    <a:pt x="112" y="15"/>
                  </a:lnTo>
                  <a:lnTo>
                    <a:pt x="118" y="20"/>
                  </a:lnTo>
                  <a:lnTo>
                    <a:pt x="118" y="20"/>
                  </a:lnTo>
                  <a:lnTo>
                    <a:pt x="117" y="22"/>
                  </a:lnTo>
                  <a:lnTo>
                    <a:pt x="115" y="23"/>
                  </a:lnTo>
                  <a:lnTo>
                    <a:pt x="114" y="25"/>
                  </a:lnTo>
                  <a:lnTo>
                    <a:pt x="115" y="26"/>
                  </a:lnTo>
                  <a:lnTo>
                    <a:pt x="117" y="27"/>
                  </a:lnTo>
                  <a:lnTo>
                    <a:pt x="118" y="28"/>
                  </a:lnTo>
                  <a:lnTo>
                    <a:pt x="117" y="29"/>
                  </a:lnTo>
                  <a:lnTo>
                    <a:pt x="112" y="34"/>
                  </a:lnTo>
                  <a:lnTo>
                    <a:pt x="103" y="40"/>
                  </a:lnTo>
                  <a:lnTo>
                    <a:pt x="92" y="45"/>
                  </a:lnTo>
                  <a:lnTo>
                    <a:pt x="79" y="48"/>
                  </a:lnTo>
                  <a:lnTo>
                    <a:pt x="65" y="48"/>
                  </a:lnTo>
                  <a:lnTo>
                    <a:pt x="52" y="45"/>
                  </a:lnTo>
                  <a:lnTo>
                    <a:pt x="39" y="39"/>
                  </a:lnTo>
                  <a:lnTo>
                    <a:pt x="30" y="34"/>
                  </a:lnTo>
                  <a:lnTo>
                    <a:pt x="24" y="30"/>
                  </a:lnTo>
                  <a:lnTo>
                    <a:pt x="22" y="29"/>
                  </a:lnTo>
                  <a:lnTo>
                    <a:pt x="19" y="29"/>
                  </a:lnTo>
                  <a:lnTo>
                    <a:pt x="15" y="33"/>
                  </a:lnTo>
                  <a:lnTo>
                    <a:pt x="9" y="38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0" y="25"/>
                  </a:lnTo>
                  <a:lnTo>
                    <a:pt x="0" y="13"/>
                  </a:lnTo>
                  <a:lnTo>
                    <a:pt x="3" y="3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0" y="19"/>
                  </a:lnTo>
                  <a:lnTo>
                    <a:pt x="23" y="20"/>
                  </a:lnTo>
                  <a:lnTo>
                    <a:pt x="25" y="19"/>
                  </a:lnTo>
                  <a:lnTo>
                    <a:pt x="31" y="15"/>
                  </a:lnTo>
                  <a:lnTo>
                    <a:pt x="40" y="11"/>
                  </a:lnTo>
                  <a:lnTo>
                    <a:pt x="52" y="5"/>
                  </a:lnTo>
                  <a:lnTo>
                    <a:pt x="66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3" name="Freeform 1396"/>
            <p:cNvSpPr>
              <a:spLocks/>
            </p:cNvSpPr>
            <p:nvPr/>
          </p:nvSpPr>
          <p:spPr bwMode="auto">
            <a:xfrm>
              <a:off x="9224963" y="4516120"/>
              <a:ext cx="15875" cy="22225"/>
            </a:xfrm>
            <a:custGeom>
              <a:avLst/>
              <a:gdLst>
                <a:gd name="T0" fmla="*/ 5 w 10"/>
                <a:gd name="T1" fmla="*/ 0 h 14"/>
                <a:gd name="T2" fmla="*/ 7 w 10"/>
                <a:gd name="T3" fmla="*/ 1 h 14"/>
                <a:gd name="T4" fmla="*/ 9 w 10"/>
                <a:gd name="T5" fmla="*/ 3 h 14"/>
                <a:gd name="T6" fmla="*/ 10 w 10"/>
                <a:gd name="T7" fmla="*/ 7 h 14"/>
                <a:gd name="T8" fmla="*/ 9 w 10"/>
                <a:gd name="T9" fmla="*/ 10 h 14"/>
                <a:gd name="T10" fmla="*/ 7 w 10"/>
                <a:gd name="T11" fmla="*/ 13 h 14"/>
                <a:gd name="T12" fmla="*/ 5 w 10"/>
                <a:gd name="T13" fmla="*/ 14 h 14"/>
                <a:gd name="T14" fmla="*/ 3 w 10"/>
                <a:gd name="T15" fmla="*/ 13 h 14"/>
                <a:gd name="T16" fmla="*/ 2 w 10"/>
                <a:gd name="T17" fmla="*/ 10 h 14"/>
                <a:gd name="T18" fmla="*/ 0 w 10"/>
                <a:gd name="T19" fmla="*/ 7 h 14"/>
                <a:gd name="T20" fmla="*/ 2 w 10"/>
                <a:gd name="T21" fmla="*/ 3 h 14"/>
                <a:gd name="T22" fmla="*/ 3 w 10"/>
                <a:gd name="T23" fmla="*/ 1 h 14"/>
                <a:gd name="T24" fmla="*/ 5 w 10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lnTo>
                    <a:pt x="7" y="1"/>
                  </a:lnTo>
                  <a:lnTo>
                    <a:pt x="9" y="3"/>
                  </a:lnTo>
                  <a:lnTo>
                    <a:pt x="10" y="7"/>
                  </a:lnTo>
                  <a:lnTo>
                    <a:pt x="9" y="10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3" y="13"/>
                  </a:lnTo>
                  <a:lnTo>
                    <a:pt x="2" y="10"/>
                  </a:lnTo>
                  <a:lnTo>
                    <a:pt x="0" y="7"/>
                  </a:lnTo>
                  <a:lnTo>
                    <a:pt x="2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4" name="Freeform 1397"/>
            <p:cNvSpPr>
              <a:spLocks/>
            </p:cNvSpPr>
            <p:nvPr/>
          </p:nvSpPr>
          <p:spPr bwMode="auto">
            <a:xfrm>
              <a:off x="9231313" y="4525645"/>
              <a:ext cx="4763" cy="4763"/>
            </a:xfrm>
            <a:custGeom>
              <a:avLst/>
              <a:gdLst>
                <a:gd name="T0" fmla="*/ 1 w 3"/>
                <a:gd name="T1" fmla="*/ 0 h 3"/>
                <a:gd name="T2" fmla="*/ 2 w 3"/>
                <a:gd name="T3" fmla="*/ 1 h 3"/>
                <a:gd name="T4" fmla="*/ 3 w 3"/>
                <a:gd name="T5" fmla="*/ 2 h 3"/>
                <a:gd name="T6" fmla="*/ 2 w 3"/>
                <a:gd name="T7" fmla="*/ 3 h 3"/>
                <a:gd name="T8" fmla="*/ 1 w 3"/>
                <a:gd name="T9" fmla="*/ 3 h 3"/>
                <a:gd name="T10" fmla="*/ 0 w 3"/>
                <a:gd name="T11" fmla="*/ 3 h 3"/>
                <a:gd name="T12" fmla="*/ 0 w 3"/>
                <a:gd name="T13" fmla="*/ 2 h 3"/>
                <a:gd name="T14" fmla="*/ 0 w 3"/>
                <a:gd name="T15" fmla="*/ 1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5" name="Freeform 1398"/>
            <p:cNvSpPr>
              <a:spLocks/>
            </p:cNvSpPr>
            <p:nvPr/>
          </p:nvSpPr>
          <p:spPr bwMode="auto">
            <a:xfrm>
              <a:off x="9202738" y="4506595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8 w 16"/>
                <a:gd name="T7" fmla="*/ 5 h 34"/>
                <a:gd name="T8" fmla="*/ 6 w 16"/>
                <a:gd name="T9" fmla="*/ 8 h 34"/>
                <a:gd name="T10" fmla="*/ 5 w 16"/>
                <a:gd name="T11" fmla="*/ 13 h 34"/>
                <a:gd name="T12" fmla="*/ 4 w 16"/>
                <a:gd name="T13" fmla="*/ 18 h 34"/>
                <a:gd name="T14" fmla="*/ 5 w 16"/>
                <a:gd name="T15" fmla="*/ 23 h 34"/>
                <a:gd name="T16" fmla="*/ 6 w 16"/>
                <a:gd name="T17" fmla="*/ 28 h 34"/>
                <a:gd name="T18" fmla="*/ 10 w 16"/>
                <a:gd name="T19" fmla="*/ 32 h 34"/>
                <a:gd name="T20" fmla="*/ 12 w 16"/>
                <a:gd name="T21" fmla="*/ 34 h 34"/>
                <a:gd name="T22" fmla="*/ 12 w 16"/>
                <a:gd name="T23" fmla="*/ 34 h 34"/>
                <a:gd name="T24" fmla="*/ 8 w 16"/>
                <a:gd name="T25" fmla="*/ 33 h 34"/>
                <a:gd name="T26" fmla="*/ 5 w 16"/>
                <a:gd name="T27" fmla="*/ 31 h 34"/>
                <a:gd name="T28" fmla="*/ 3 w 16"/>
                <a:gd name="T29" fmla="*/ 27 h 34"/>
                <a:gd name="T30" fmla="*/ 0 w 16"/>
                <a:gd name="T31" fmla="*/ 22 h 34"/>
                <a:gd name="T32" fmla="*/ 0 w 16"/>
                <a:gd name="T33" fmla="*/ 18 h 34"/>
                <a:gd name="T34" fmla="*/ 0 w 16"/>
                <a:gd name="T35" fmla="*/ 12 h 34"/>
                <a:gd name="T36" fmla="*/ 3 w 16"/>
                <a:gd name="T37" fmla="*/ 7 h 34"/>
                <a:gd name="T38" fmla="*/ 5 w 16"/>
                <a:gd name="T39" fmla="*/ 4 h 34"/>
                <a:gd name="T40" fmla="*/ 8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8" y="5"/>
                  </a:lnTo>
                  <a:lnTo>
                    <a:pt x="6" y="8"/>
                  </a:lnTo>
                  <a:lnTo>
                    <a:pt x="5" y="13"/>
                  </a:lnTo>
                  <a:lnTo>
                    <a:pt x="4" y="18"/>
                  </a:lnTo>
                  <a:lnTo>
                    <a:pt x="5" y="23"/>
                  </a:lnTo>
                  <a:lnTo>
                    <a:pt x="6" y="28"/>
                  </a:lnTo>
                  <a:lnTo>
                    <a:pt x="10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8" y="33"/>
                  </a:lnTo>
                  <a:lnTo>
                    <a:pt x="5" y="31"/>
                  </a:lnTo>
                  <a:lnTo>
                    <a:pt x="3" y="27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3" y="7"/>
                  </a:lnTo>
                  <a:lnTo>
                    <a:pt x="5" y="4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6" name="Freeform 1399"/>
            <p:cNvSpPr>
              <a:spLocks/>
            </p:cNvSpPr>
            <p:nvPr/>
          </p:nvSpPr>
          <p:spPr bwMode="auto">
            <a:xfrm>
              <a:off x="8912226" y="4558983"/>
              <a:ext cx="188913" cy="76200"/>
            </a:xfrm>
            <a:custGeom>
              <a:avLst/>
              <a:gdLst>
                <a:gd name="T0" fmla="*/ 80 w 119"/>
                <a:gd name="T1" fmla="*/ 0 h 48"/>
                <a:gd name="T2" fmla="*/ 93 w 119"/>
                <a:gd name="T3" fmla="*/ 3 h 48"/>
                <a:gd name="T4" fmla="*/ 105 w 119"/>
                <a:gd name="T5" fmla="*/ 9 h 48"/>
                <a:gd name="T6" fmla="*/ 113 w 119"/>
                <a:gd name="T7" fmla="*/ 15 h 48"/>
                <a:gd name="T8" fmla="*/ 119 w 119"/>
                <a:gd name="T9" fmla="*/ 20 h 48"/>
                <a:gd name="T10" fmla="*/ 119 w 119"/>
                <a:gd name="T11" fmla="*/ 20 h 48"/>
                <a:gd name="T12" fmla="*/ 118 w 119"/>
                <a:gd name="T13" fmla="*/ 22 h 48"/>
                <a:gd name="T14" fmla="*/ 116 w 119"/>
                <a:gd name="T15" fmla="*/ 23 h 48"/>
                <a:gd name="T16" fmla="*/ 114 w 119"/>
                <a:gd name="T17" fmla="*/ 25 h 48"/>
                <a:gd name="T18" fmla="*/ 116 w 119"/>
                <a:gd name="T19" fmla="*/ 26 h 48"/>
                <a:gd name="T20" fmla="*/ 118 w 119"/>
                <a:gd name="T21" fmla="*/ 27 h 48"/>
                <a:gd name="T22" fmla="*/ 118 w 119"/>
                <a:gd name="T23" fmla="*/ 28 h 48"/>
                <a:gd name="T24" fmla="*/ 118 w 119"/>
                <a:gd name="T25" fmla="*/ 29 h 48"/>
                <a:gd name="T26" fmla="*/ 113 w 119"/>
                <a:gd name="T27" fmla="*/ 33 h 48"/>
                <a:gd name="T28" fmla="*/ 103 w 119"/>
                <a:gd name="T29" fmla="*/ 39 h 48"/>
                <a:gd name="T30" fmla="*/ 93 w 119"/>
                <a:gd name="T31" fmla="*/ 44 h 48"/>
                <a:gd name="T32" fmla="*/ 80 w 119"/>
                <a:gd name="T33" fmla="*/ 48 h 48"/>
                <a:gd name="T34" fmla="*/ 66 w 119"/>
                <a:gd name="T35" fmla="*/ 48 h 48"/>
                <a:gd name="T36" fmla="*/ 52 w 119"/>
                <a:gd name="T37" fmla="*/ 43 h 48"/>
                <a:gd name="T38" fmla="*/ 40 w 119"/>
                <a:gd name="T39" fmla="*/ 39 h 48"/>
                <a:gd name="T40" fmla="*/ 31 w 119"/>
                <a:gd name="T41" fmla="*/ 34 h 48"/>
                <a:gd name="T42" fmla="*/ 25 w 119"/>
                <a:gd name="T43" fmla="*/ 30 h 48"/>
                <a:gd name="T44" fmla="*/ 22 w 119"/>
                <a:gd name="T45" fmla="*/ 28 h 48"/>
                <a:gd name="T46" fmla="*/ 20 w 119"/>
                <a:gd name="T47" fmla="*/ 29 h 48"/>
                <a:gd name="T48" fmla="*/ 15 w 119"/>
                <a:gd name="T49" fmla="*/ 33 h 48"/>
                <a:gd name="T50" fmla="*/ 10 w 119"/>
                <a:gd name="T51" fmla="*/ 37 h 48"/>
                <a:gd name="T52" fmla="*/ 2 w 119"/>
                <a:gd name="T53" fmla="*/ 46 h 48"/>
                <a:gd name="T54" fmla="*/ 1 w 119"/>
                <a:gd name="T55" fmla="*/ 36 h 48"/>
                <a:gd name="T56" fmla="*/ 0 w 119"/>
                <a:gd name="T57" fmla="*/ 25 h 48"/>
                <a:gd name="T58" fmla="*/ 1 w 119"/>
                <a:gd name="T59" fmla="*/ 13 h 48"/>
                <a:gd name="T60" fmla="*/ 4 w 119"/>
                <a:gd name="T61" fmla="*/ 3 h 48"/>
                <a:gd name="T62" fmla="*/ 10 w 119"/>
                <a:gd name="T63" fmla="*/ 12 h 48"/>
                <a:gd name="T64" fmla="*/ 17 w 119"/>
                <a:gd name="T65" fmla="*/ 16 h 48"/>
                <a:gd name="T66" fmla="*/ 21 w 119"/>
                <a:gd name="T67" fmla="*/ 19 h 48"/>
                <a:gd name="T68" fmla="*/ 22 w 119"/>
                <a:gd name="T69" fmla="*/ 20 h 48"/>
                <a:gd name="T70" fmla="*/ 25 w 119"/>
                <a:gd name="T71" fmla="*/ 19 h 48"/>
                <a:gd name="T72" fmla="*/ 32 w 119"/>
                <a:gd name="T73" fmla="*/ 15 h 48"/>
                <a:gd name="T74" fmla="*/ 41 w 119"/>
                <a:gd name="T75" fmla="*/ 9 h 48"/>
                <a:gd name="T76" fmla="*/ 53 w 119"/>
                <a:gd name="T77" fmla="*/ 5 h 48"/>
                <a:gd name="T78" fmla="*/ 66 w 119"/>
                <a:gd name="T79" fmla="*/ 1 h 48"/>
                <a:gd name="T80" fmla="*/ 80 w 119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48">
                  <a:moveTo>
                    <a:pt x="80" y="0"/>
                  </a:moveTo>
                  <a:lnTo>
                    <a:pt x="93" y="3"/>
                  </a:lnTo>
                  <a:lnTo>
                    <a:pt x="105" y="9"/>
                  </a:lnTo>
                  <a:lnTo>
                    <a:pt x="113" y="15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8" y="22"/>
                  </a:lnTo>
                  <a:lnTo>
                    <a:pt x="116" y="23"/>
                  </a:lnTo>
                  <a:lnTo>
                    <a:pt x="114" y="25"/>
                  </a:lnTo>
                  <a:lnTo>
                    <a:pt x="116" y="26"/>
                  </a:lnTo>
                  <a:lnTo>
                    <a:pt x="118" y="27"/>
                  </a:lnTo>
                  <a:lnTo>
                    <a:pt x="118" y="28"/>
                  </a:lnTo>
                  <a:lnTo>
                    <a:pt x="118" y="29"/>
                  </a:lnTo>
                  <a:lnTo>
                    <a:pt x="113" y="33"/>
                  </a:lnTo>
                  <a:lnTo>
                    <a:pt x="103" y="39"/>
                  </a:lnTo>
                  <a:lnTo>
                    <a:pt x="93" y="44"/>
                  </a:lnTo>
                  <a:lnTo>
                    <a:pt x="80" y="48"/>
                  </a:lnTo>
                  <a:lnTo>
                    <a:pt x="66" y="48"/>
                  </a:lnTo>
                  <a:lnTo>
                    <a:pt x="52" y="43"/>
                  </a:lnTo>
                  <a:lnTo>
                    <a:pt x="40" y="39"/>
                  </a:lnTo>
                  <a:lnTo>
                    <a:pt x="31" y="34"/>
                  </a:lnTo>
                  <a:lnTo>
                    <a:pt x="25" y="30"/>
                  </a:lnTo>
                  <a:lnTo>
                    <a:pt x="22" y="28"/>
                  </a:lnTo>
                  <a:lnTo>
                    <a:pt x="20" y="29"/>
                  </a:lnTo>
                  <a:lnTo>
                    <a:pt x="15" y="33"/>
                  </a:lnTo>
                  <a:lnTo>
                    <a:pt x="10" y="37"/>
                  </a:lnTo>
                  <a:lnTo>
                    <a:pt x="2" y="46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1" y="13"/>
                  </a:lnTo>
                  <a:lnTo>
                    <a:pt x="4" y="3"/>
                  </a:lnTo>
                  <a:lnTo>
                    <a:pt x="10" y="12"/>
                  </a:lnTo>
                  <a:lnTo>
                    <a:pt x="17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5" y="19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53" y="5"/>
                  </a:lnTo>
                  <a:lnTo>
                    <a:pt x="66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7" name="Freeform 1400"/>
            <p:cNvSpPr>
              <a:spLocks/>
            </p:cNvSpPr>
            <p:nvPr/>
          </p:nvSpPr>
          <p:spPr bwMode="auto">
            <a:xfrm>
              <a:off x="9063038" y="4579620"/>
              <a:ext cx="12700" cy="22225"/>
            </a:xfrm>
            <a:custGeom>
              <a:avLst/>
              <a:gdLst>
                <a:gd name="T0" fmla="*/ 5 w 8"/>
                <a:gd name="T1" fmla="*/ 0 h 14"/>
                <a:gd name="T2" fmla="*/ 6 w 8"/>
                <a:gd name="T3" fmla="*/ 1 h 14"/>
                <a:gd name="T4" fmla="*/ 8 w 8"/>
                <a:gd name="T5" fmla="*/ 3 h 14"/>
                <a:gd name="T6" fmla="*/ 8 w 8"/>
                <a:gd name="T7" fmla="*/ 7 h 14"/>
                <a:gd name="T8" fmla="*/ 8 w 8"/>
                <a:gd name="T9" fmla="*/ 10 h 14"/>
                <a:gd name="T10" fmla="*/ 6 w 8"/>
                <a:gd name="T11" fmla="*/ 13 h 14"/>
                <a:gd name="T12" fmla="*/ 5 w 8"/>
                <a:gd name="T13" fmla="*/ 14 h 14"/>
                <a:gd name="T14" fmla="*/ 3 w 8"/>
                <a:gd name="T15" fmla="*/ 13 h 14"/>
                <a:gd name="T16" fmla="*/ 0 w 8"/>
                <a:gd name="T17" fmla="*/ 10 h 14"/>
                <a:gd name="T18" fmla="*/ 0 w 8"/>
                <a:gd name="T19" fmla="*/ 7 h 14"/>
                <a:gd name="T20" fmla="*/ 0 w 8"/>
                <a:gd name="T21" fmla="*/ 3 h 14"/>
                <a:gd name="T22" fmla="*/ 3 w 8"/>
                <a:gd name="T23" fmla="*/ 1 h 14"/>
                <a:gd name="T24" fmla="*/ 5 w 8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4">
                  <a:moveTo>
                    <a:pt x="5" y="0"/>
                  </a:moveTo>
                  <a:lnTo>
                    <a:pt x="6" y="1"/>
                  </a:lnTo>
                  <a:lnTo>
                    <a:pt x="8" y="3"/>
                  </a:lnTo>
                  <a:lnTo>
                    <a:pt x="8" y="7"/>
                  </a:lnTo>
                  <a:lnTo>
                    <a:pt x="8" y="10"/>
                  </a:lnTo>
                  <a:lnTo>
                    <a:pt x="6" y="13"/>
                  </a:lnTo>
                  <a:lnTo>
                    <a:pt x="5" y="14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8" name="Freeform 1401"/>
            <p:cNvSpPr>
              <a:spLocks/>
            </p:cNvSpPr>
            <p:nvPr/>
          </p:nvSpPr>
          <p:spPr bwMode="auto">
            <a:xfrm>
              <a:off x="9067801" y="4589145"/>
              <a:ext cx="6350" cy="4763"/>
            </a:xfrm>
            <a:custGeom>
              <a:avLst/>
              <a:gdLst>
                <a:gd name="T0" fmla="*/ 2 w 4"/>
                <a:gd name="T1" fmla="*/ 0 h 3"/>
                <a:gd name="T2" fmla="*/ 3 w 4"/>
                <a:gd name="T3" fmla="*/ 1 h 3"/>
                <a:gd name="T4" fmla="*/ 4 w 4"/>
                <a:gd name="T5" fmla="*/ 2 h 3"/>
                <a:gd name="T6" fmla="*/ 3 w 4"/>
                <a:gd name="T7" fmla="*/ 3 h 3"/>
                <a:gd name="T8" fmla="*/ 2 w 4"/>
                <a:gd name="T9" fmla="*/ 3 h 3"/>
                <a:gd name="T10" fmla="*/ 1 w 4"/>
                <a:gd name="T11" fmla="*/ 3 h 3"/>
                <a:gd name="T12" fmla="*/ 0 w 4"/>
                <a:gd name="T13" fmla="*/ 2 h 3"/>
                <a:gd name="T14" fmla="*/ 1 w 4"/>
                <a:gd name="T15" fmla="*/ 1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9" name="Freeform 1402"/>
            <p:cNvSpPr>
              <a:spLocks/>
            </p:cNvSpPr>
            <p:nvPr/>
          </p:nvSpPr>
          <p:spPr bwMode="auto">
            <a:xfrm>
              <a:off x="9039226" y="4570095"/>
              <a:ext cx="25400" cy="53975"/>
            </a:xfrm>
            <a:custGeom>
              <a:avLst/>
              <a:gdLst>
                <a:gd name="T0" fmla="*/ 13 w 16"/>
                <a:gd name="T1" fmla="*/ 0 h 34"/>
                <a:gd name="T2" fmla="*/ 16 w 16"/>
                <a:gd name="T3" fmla="*/ 1 h 34"/>
                <a:gd name="T4" fmla="*/ 13 w 16"/>
                <a:gd name="T5" fmla="*/ 2 h 34"/>
                <a:gd name="T6" fmla="*/ 9 w 16"/>
                <a:gd name="T7" fmla="*/ 5 h 34"/>
                <a:gd name="T8" fmla="*/ 7 w 16"/>
                <a:gd name="T9" fmla="*/ 8 h 34"/>
                <a:gd name="T10" fmla="*/ 6 w 16"/>
                <a:gd name="T11" fmla="*/ 13 h 34"/>
                <a:gd name="T12" fmla="*/ 5 w 16"/>
                <a:gd name="T13" fmla="*/ 18 h 34"/>
                <a:gd name="T14" fmla="*/ 6 w 16"/>
                <a:gd name="T15" fmla="*/ 23 h 34"/>
                <a:gd name="T16" fmla="*/ 7 w 16"/>
                <a:gd name="T17" fmla="*/ 28 h 34"/>
                <a:gd name="T18" fmla="*/ 9 w 16"/>
                <a:gd name="T19" fmla="*/ 32 h 34"/>
                <a:gd name="T20" fmla="*/ 13 w 16"/>
                <a:gd name="T21" fmla="*/ 34 h 34"/>
                <a:gd name="T22" fmla="*/ 13 w 16"/>
                <a:gd name="T23" fmla="*/ 34 h 34"/>
                <a:gd name="T24" fmla="*/ 8 w 16"/>
                <a:gd name="T25" fmla="*/ 33 h 34"/>
                <a:gd name="T26" fmla="*/ 5 w 16"/>
                <a:gd name="T27" fmla="*/ 30 h 34"/>
                <a:gd name="T28" fmla="*/ 2 w 16"/>
                <a:gd name="T29" fmla="*/ 27 h 34"/>
                <a:gd name="T30" fmla="*/ 1 w 16"/>
                <a:gd name="T31" fmla="*/ 22 h 34"/>
                <a:gd name="T32" fmla="*/ 0 w 16"/>
                <a:gd name="T33" fmla="*/ 16 h 34"/>
                <a:gd name="T34" fmla="*/ 1 w 16"/>
                <a:gd name="T35" fmla="*/ 12 h 34"/>
                <a:gd name="T36" fmla="*/ 2 w 16"/>
                <a:gd name="T37" fmla="*/ 7 h 34"/>
                <a:gd name="T38" fmla="*/ 5 w 16"/>
                <a:gd name="T39" fmla="*/ 3 h 34"/>
                <a:gd name="T40" fmla="*/ 8 w 16"/>
                <a:gd name="T41" fmla="*/ 1 h 34"/>
                <a:gd name="T42" fmla="*/ 13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3" y="0"/>
                  </a:moveTo>
                  <a:lnTo>
                    <a:pt x="16" y="1"/>
                  </a:lnTo>
                  <a:lnTo>
                    <a:pt x="13" y="2"/>
                  </a:lnTo>
                  <a:lnTo>
                    <a:pt x="9" y="5"/>
                  </a:lnTo>
                  <a:lnTo>
                    <a:pt x="7" y="8"/>
                  </a:lnTo>
                  <a:lnTo>
                    <a:pt x="6" y="13"/>
                  </a:lnTo>
                  <a:lnTo>
                    <a:pt x="5" y="18"/>
                  </a:lnTo>
                  <a:lnTo>
                    <a:pt x="6" y="23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8" y="33"/>
                  </a:lnTo>
                  <a:lnTo>
                    <a:pt x="5" y="30"/>
                  </a:lnTo>
                  <a:lnTo>
                    <a:pt x="2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2" y="7"/>
                  </a:lnTo>
                  <a:lnTo>
                    <a:pt x="5" y="3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0" name="Freeform 1403"/>
            <p:cNvSpPr>
              <a:spLocks/>
            </p:cNvSpPr>
            <p:nvPr/>
          </p:nvSpPr>
          <p:spPr bwMode="auto">
            <a:xfrm>
              <a:off x="8853488" y="4471670"/>
              <a:ext cx="185738" cy="77788"/>
            </a:xfrm>
            <a:custGeom>
              <a:avLst/>
              <a:gdLst>
                <a:gd name="T0" fmla="*/ 79 w 117"/>
                <a:gd name="T1" fmla="*/ 0 h 49"/>
                <a:gd name="T2" fmla="*/ 92 w 117"/>
                <a:gd name="T3" fmla="*/ 3 h 49"/>
                <a:gd name="T4" fmla="*/ 103 w 117"/>
                <a:gd name="T5" fmla="*/ 9 h 49"/>
                <a:gd name="T6" fmla="*/ 112 w 117"/>
                <a:gd name="T7" fmla="*/ 15 h 49"/>
                <a:gd name="T8" fmla="*/ 117 w 117"/>
                <a:gd name="T9" fmla="*/ 20 h 49"/>
                <a:gd name="T10" fmla="*/ 117 w 117"/>
                <a:gd name="T11" fmla="*/ 20 h 49"/>
                <a:gd name="T12" fmla="*/ 117 w 117"/>
                <a:gd name="T13" fmla="*/ 22 h 49"/>
                <a:gd name="T14" fmla="*/ 116 w 117"/>
                <a:gd name="T15" fmla="*/ 23 h 49"/>
                <a:gd name="T16" fmla="*/ 113 w 117"/>
                <a:gd name="T17" fmla="*/ 24 h 49"/>
                <a:gd name="T18" fmla="*/ 115 w 117"/>
                <a:gd name="T19" fmla="*/ 26 h 49"/>
                <a:gd name="T20" fmla="*/ 116 w 117"/>
                <a:gd name="T21" fmla="*/ 27 h 49"/>
                <a:gd name="T22" fmla="*/ 117 w 117"/>
                <a:gd name="T23" fmla="*/ 29 h 49"/>
                <a:gd name="T24" fmla="*/ 117 w 117"/>
                <a:gd name="T25" fmla="*/ 29 h 49"/>
                <a:gd name="T26" fmla="*/ 111 w 117"/>
                <a:gd name="T27" fmla="*/ 34 h 49"/>
                <a:gd name="T28" fmla="*/ 103 w 117"/>
                <a:gd name="T29" fmla="*/ 40 h 49"/>
                <a:gd name="T30" fmla="*/ 91 w 117"/>
                <a:gd name="T31" fmla="*/ 44 h 49"/>
                <a:gd name="T32" fmla="*/ 78 w 117"/>
                <a:gd name="T33" fmla="*/ 49 h 49"/>
                <a:gd name="T34" fmla="*/ 65 w 117"/>
                <a:gd name="T35" fmla="*/ 48 h 49"/>
                <a:gd name="T36" fmla="*/ 51 w 117"/>
                <a:gd name="T37" fmla="*/ 44 h 49"/>
                <a:gd name="T38" fmla="*/ 39 w 117"/>
                <a:gd name="T39" fmla="*/ 38 h 49"/>
                <a:gd name="T40" fmla="*/ 30 w 117"/>
                <a:gd name="T41" fmla="*/ 34 h 49"/>
                <a:gd name="T42" fmla="*/ 23 w 117"/>
                <a:gd name="T43" fmla="*/ 30 h 49"/>
                <a:gd name="T44" fmla="*/ 21 w 117"/>
                <a:gd name="T45" fmla="*/ 29 h 49"/>
                <a:gd name="T46" fmla="*/ 20 w 117"/>
                <a:gd name="T47" fmla="*/ 29 h 49"/>
                <a:gd name="T48" fmla="*/ 15 w 117"/>
                <a:gd name="T49" fmla="*/ 33 h 49"/>
                <a:gd name="T50" fmla="*/ 8 w 117"/>
                <a:gd name="T51" fmla="*/ 37 h 49"/>
                <a:gd name="T52" fmla="*/ 2 w 117"/>
                <a:gd name="T53" fmla="*/ 45 h 49"/>
                <a:gd name="T54" fmla="*/ 0 w 117"/>
                <a:gd name="T55" fmla="*/ 36 h 49"/>
                <a:gd name="T56" fmla="*/ 0 w 117"/>
                <a:gd name="T57" fmla="*/ 24 h 49"/>
                <a:gd name="T58" fmla="*/ 1 w 117"/>
                <a:gd name="T59" fmla="*/ 13 h 49"/>
                <a:gd name="T60" fmla="*/ 2 w 117"/>
                <a:gd name="T61" fmla="*/ 3 h 49"/>
                <a:gd name="T62" fmla="*/ 9 w 117"/>
                <a:gd name="T63" fmla="*/ 11 h 49"/>
                <a:gd name="T64" fmla="*/ 15 w 117"/>
                <a:gd name="T65" fmla="*/ 16 h 49"/>
                <a:gd name="T66" fmla="*/ 20 w 117"/>
                <a:gd name="T67" fmla="*/ 20 h 49"/>
                <a:gd name="T68" fmla="*/ 22 w 117"/>
                <a:gd name="T69" fmla="*/ 20 h 49"/>
                <a:gd name="T70" fmla="*/ 24 w 117"/>
                <a:gd name="T71" fmla="*/ 18 h 49"/>
                <a:gd name="T72" fmla="*/ 30 w 117"/>
                <a:gd name="T73" fmla="*/ 15 h 49"/>
                <a:gd name="T74" fmla="*/ 39 w 117"/>
                <a:gd name="T75" fmla="*/ 10 h 49"/>
                <a:gd name="T76" fmla="*/ 51 w 117"/>
                <a:gd name="T77" fmla="*/ 4 h 49"/>
                <a:gd name="T78" fmla="*/ 65 w 117"/>
                <a:gd name="T79" fmla="*/ 1 h 49"/>
                <a:gd name="T80" fmla="*/ 79 w 117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9">
                  <a:moveTo>
                    <a:pt x="79" y="0"/>
                  </a:moveTo>
                  <a:lnTo>
                    <a:pt x="92" y="3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7" y="22"/>
                  </a:lnTo>
                  <a:lnTo>
                    <a:pt x="116" y="23"/>
                  </a:lnTo>
                  <a:lnTo>
                    <a:pt x="113" y="24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1" y="34"/>
                  </a:lnTo>
                  <a:lnTo>
                    <a:pt x="103" y="40"/>
                  </a:lnTo>
                  <a:lnTo>
                    <a:pt x="91" y="44"/>
                  </a:lnTo>
                  <a:lnTo>
                    <a:pt x="78" y="49"/>
                  </a:lnTo>
                  <a:lnTo>
                    <a:pt x="65" y="48"/>
                  </a:lnTo>
                  <a:lnTo>
                    <a:pt x="51" y="44"/>
                  </a:lnTo>
                  <a:lnTo>
                    <a:pt x="39" y="38"/>
                  </a:lnTo>
                  <a:lnTo>
                    <a:pt x="30" y="34"/>
                  </a:lnTo>
                  <a:lnTo>
                    <a:pt x="23" y="30"/>
                  </a:lnTo>
                  <a:lnTo>
                    <a:pt x="21" y="29"/>
                  </a:lnTo>
                  <a:lnTo>
                    <a:pt x="20" y="29"/>
                  </a:lnTo>
                  <a:lnTo>
                    <a:pt x="15" y="33"/>
                  </a:lnTo>
                  <a:lnTo>
                    <a:pt x="8" y="37"/>
                  </a:lnTo>
                  <a:lnTo>
                    <a:pt x="2" y="45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1" y="13"/>
                  </a:lnTo>
                  <a:lnTo>
                    <a:pt x="2" y="3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30" y="15"/>
                  </a:lnTo>
                  <a:lnTo>
                    <a:pt x="39" y="10"/>
                  </a:lnTo>
                  <a:lnTo>
                    <a:pt x="51" y="4"/>
                  </a:lnTo>
                  <a:lnTo>
                    <a:pt x="65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1" name="Freeform 1404"/>
            <p:cNvSpPr>
              <a:spLocks/>
            </p:cNvSpPr>
            <p:nvPr/>
          </p:nvSpPr>
          <p:spPr bwMode="auto">
            <a:xfrm>
              <a:off x="9004301" y="4492308"/>
              <a:ext cx="12700" cy="22225"/>
            </a:xfrm>
            <a:custGeom>
              <a:avLst/>
              <a:gdLst>
                <a:gd name="T0" fmla="*/ 3 w 8"/>
                <a:gd name="T1" fmla="*/ 0 h 14"/>
                <a:gd name="T2" fmla="*/ 6 w 8"/>
                <a:gd name="T3" fmla="*/ 1 h 14"/>
                <a:gd name="T4" fmla="*/ 7 w 8"/>
                <a:gd name="T5" fmla="*/ 3 h 14"/>
                <a:gd name="T6" fmla="*/ 8 w 8"/>
                <a:gd name="T7" fmla="*/ 7 h 14"/>
                <a:gd name="T8" fmla="*/ 7 w 8"/>
                <a:gd name="T9" fmla="*/ 10 h 14"/>
                <a:gd name="T10" fmla="*/ 6 w 8"/>
                <a:gd name="T11" fmla="*/ 13 h 14"/>
                <a:gd name="T12" fmla="*/ 3 w 8"/>
                <a:gd name="T13" fmla="*/ 14 h 14"/>
                <a:gd name="T14" fmla="*/ 1 w 8"/>
                <a:gd name="T15" fmla="*/ 13 h 14"/>
                <a:gd name="T16" fmla="*/ 0 w 8"/>
                <a:gd name="T17" fmla="*/ 10 h 14"/>
                <a:gd name="T18" fmla="*/ 0 w 8"/>
                <a:gd name="T19" fmla="*/ 7 h 14"/>
                <a:gd name="T20" fmla="*/ 0 w 8"/>
                <a:gd name="T21" fmla="*/ 3 h 14"/>
                <a:gd name="T22" fmla="*/ 1 w 8"/>
                <a:gd name="T23" fmla="*/ 1 h 14"/>
                <a:gd name="T24" fmla="*/ 3 w 8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4">
                  <a:moveTo>
                    <a:pt x="3" y="0"/>
                  </a:moveTo>
                  <a:lnTo>
                    <a:pt x="6" y="1"/>
                  </a:lnTo>
                  <a:lnTo>
                    <a:pt x="7" y="3"/>
                  </a:lnTo>
                  <a:lnTo>
                    <a:pt x="8" y="7"/>
                  </a:lnTo>
                  <a:lnTo>
                    <a:pt x="7" y="10"/>
                  </a:lnTo>
                  <a:lnTo>
                    <a:pt x="6" y="13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2" name="Freeform 1405"/>
            <p:cNvSpPr>
              <a:spLocks/>
            </p:cNvSpPr>
            <p:nvPr/>
          </p:nvSpPr>
          <p:spPr bwMode="auto">
            <a:xfrm>
              <a:off x="9007476" y="4500245"/>
              <a:ext cx="6350" cy="7938"/>
            </a:xfrm>
            <a:custGeom>
              <a:avLst/>
              <a:gdLst>
                <a:gd name="T0" fmla="*/ 2 w 4"/>
                <a:gd name="T1" fmla="*/ 0 h 5"/>
                <a:gd name="T2" fmla="*/ 4 w 4"/>
                <a:gd name="T3" fmla="*/ 2 h 5"/>
                <a:gd name="T4" fmla="*/ 4 w 4"/>
                <a:gd name="T5" fmla="*/ 3 h 5"/>
                <a:gd name="T6" fmla="*/ 4 w 4"/>
                <a:gd name="T7" fmla="*/ 4 h 5"/>
                <a:gd name="T8" fmla="*/ 2 w 4"/>
                <a:gd name="T9" fmla="*/ 5 h 5"/>
                <a:gd name="T10" fmla="*/ 0 w 4"/>
                <a:gd name="T11" fmla="*/ 4 h 5"/>
                <a:gd name="T12" fmla="*/ 0 w 4"/>
                <a:gd name="T13" fmla="*/ 3 h 5"/>
                <a:gd name="T14" fmla="*/ 0 w 4"/>
                <a:gd name="T15" fmla="*/ 2 h 5"/>
                <a:gd name="T16" fmla="*/ 2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3" name="Freeform 1406"/>
            <p:cNvSpPr>
              <a:spLocks/>
            </p:cNvSpPr>
            <p:nvPr/>
          </p:nvSpPr>
          <p:spPr bwMode="auto">
            <a:xfrm>
              <a:off x="8978901" y="4482783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10 w 16"/>
                <a:gd name="T7" fmla="*/ 4 h 34"/>
                <a:gd name="T8" fmla="*/ 7 w 16"/>
                <a:gd name="T9" fmla="*/ 8 h 34"/>
                <a:gd name="T10" fmla="*/ 5 w 16"/>
                <a:gd name="T11" fmla="*/ 13 h 34"/>
                <a:gd name="T12" fmla="*/ 5 w 16"/>
                <a:gd name="T13" fmla="*/ 17 h 34"/>
                <a:gd name="T14" fmla="*/ 5 w 16"/>
                <a:gd name="T15" fmla="*/ 23 h 34"/>
                <a:gd name="T16" fmla="*/ 7 w 16"/>
                <a:gd name="T17" fmla="*/ 28 h 34"/>
                <a:gd name="T18" fmla="*/ 10 w 16"/>
                <a:gd name="T19" fmla="*/ 31 h 34"/>
                <a:gd name="T20" fmla="*/ 13 w 16"/>
                <a:gd name="T21" fmla="*/ 34 h 34"/>
                <a:gd name="T22" fmla="*/ 12 w 16"/>
                <a:gd name="T23" fmla="*/ 34 h 34"/>
                <a:gd name="T24" fmla="*/ 9 w 16"/>
                <a:gd name="T25" fmla="*/ 33 h 34"/>
                <a:gd name="T26" fmla="*/ 5 w 16"/>
                <a:gd name="T27" fmla="*/ 30 h 34"/>
                <a:gd name="T28" fmla="*/ 3 w 16"/>
                <a:gd name="T29" fmla="*/ 27 h 34"/>
                <a:gd name="T30" fmla="*/ 2 w 16"/>
                <a:gd name="T31" fmla="*/ 22 h 34"/>
                <a:gd name="T32" fmla="*/ 0 w 16"/>
                <a:gd name="T33" fmla="*/ 17 h 34"/>
                <a:gd name="T34" fmla="*/ 2 w 16"/>
                <a:gd name="T35" fmla="*/ 11 h 34"/>
                <a:gd name="T36" fmla="*/ 3 w 16"/>
                <a:gd name="T37" fmla="*/ 7 h 34"/>
                <a:gd name="T38" fmla="*/ 5 w 16"/>
                <a:gd name="T39" fmla="*/ 3 h 34"/>
                <a:gd name="T40" fmla="*/ 9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7" y="8"/>
                  </a:lnTo>
                  <a:lnTo>
                    <a:pt x="5" y="13"/>
                  </a:lnTo>
                  <a:lnTo>
                    <a:pt x="5" y="17"/>
                  </a:lnTo>
                  <a:lnTo>
                    <a:pt x="5" y="23"/>
                  </a:lnTo>
                  <a:lnTo>
                    <a:pt x="7" y="28"/>
                  </a:lnTo>
                  <a:lnTo>
                    <a:pt x="10" y="31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9" y="33"/>
                  </a:lnTo>
                  <a:lnTo>
                    <a:pt x="5" y="30"/>
                  </a:lnTo>
                  <a:lnTo>
                    <a:pt x="3" y="27"/>
                  </a:lnTo>
                  <a:lnTo>
                    <a:pt x="2" y="22"/>
                  </a:lnTo>
                  <a:lnTo>
                    <a:pt x="0" y="17"/>
                  </a:lnTo>
                  <a:lnTo>
                    <a:pt x="2" y="11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4" name="Freeform 1407"/>
            <p:cNvSpPr>
              <a:spLocks/>
            </p:cNvSpPr>
            <p:nvPr/>
          </p:nvSpPr>
          <p:spPr bwMode="auto">
            <a:xfrm>
              <a:off x="8804276" y="4390708"/>
              <a:ext cx="188913" cy="76200"/>
            </a:xfrm>
            <a:custGeom>
              <a:avLst/>
              <a:gdLst>
                <a:gd name="T0" fmla="*/ 80 w 119"/>
                <a:gd name="T1" fmla="*/ 0 h 48"/>
                <a:gd name="T2" fmla="*/ 93 w 119"/>
                <a:gd name="T3" fmla="*/ 4 h 48"/>
                <a:gd name="T4" fmla="*/ 103 w 119"/>
                <a:gd name="T5" fmla="*/ 10 h 48"/>
                <a:gd name="T6" fmla="*/ 113 w 119"/>
                <a:gd name="T7" fmla="*/ 15 h 48"/>
                <a:gd name="T8" fmla="*/ 117 w 119"/>
                <a:gd name="T9" fmla="*/ 19 h 48"/>
                <a:gd name="T10" fmla="*/ 119 w 119"/>
                <a:gd name="T11" fmla="*/ 20 h 48"/>
                <a:gd name="T12" fmla="*/ 117 w 119"/>
                <a:gd name="T13" fmla="*/ 21 h 48"/>
                <a:gd name="T14" fmla="*/ 116 w 119"/>
                <a:gd name="T15" fmla="*/ 22 h 48"/>
                <a:gd name="T16" fmla="*/ 114 w 119"/>
                <a:gd name="T17" fmla="*/ 25 h 48"/>
                <a:gd name="T18" fmla="*/ 116 w 119"/>
                <a:gd name="T19" fmla="*/ 26 h 48"/>
                <a:gd name="T20" fmla="*/ 117 w 119"/>
                <a:gd name="T21" fmla="*/ 27 h 48"/>
                <a:gd name="T22" fmla="*/ 117 w 119"/>
                <a:gd name="T23" fmla="*/ 28 h 48"/>
                <a:gd name="T24" fmla="*/ 117 w 119"/>
                <a:gd name="T25" fmla="*/ 30 h 48"/>
                <a:gd name="T26" fmla="*/ 112 w 119"/>
                <a:gd name="T27" fmla="*/ 33 h 48"/>
                <a:gd name="T28" fmla="*/ 103 w 119"/>
                <a:gd name="T29" fmla="*/ 39 h 48"/>
                <a:gd name="T30" fmla="*/ 93 w 119"/>
                <a:gd name="T31" fmla="*/ 45 h 48"/>
                <a:gd name="T32" fmla="*/ 80 w 119"/>
                <a:gd name="T33" fmla="*/ 48 h 48"/>
                <a:gd name="T34" fmla="*/ 66 w 119"/>
                <a:gd name="T35" fmla="*/ 47 h 48"/>
                <a:gd name="T36" fmla="*/ 52 w 119"/>
                <a:gd name="T37" fmla="*/ 44 h 48"/>
                <a:gd name="T38" fmla="*/ 40 w 119"/>
                <a:gd name="T39" fmla="*/ 39 h 48"/>
                <a:gd name="T40" fmla="*/ 31 w 119"/>
                <a:gd name="T41" fmla="*/ 33 h 48"/>
                <a:gd name="T42" fmla="*/ 25 w 119"/>
                <a:gd name="T43" fmla="*/ 30 h 48"/>
                <a:gd name="T44" fmla="*/ 22 w 119"/>
                <a:gd name="T45" fmla="*/ 28 h 48"/>
                <a:gd name="T46" fmla="*/ 20 w 119"/>
                <a:gd name="T47" fmla="*/ 30 h 48"/>
                <a:gd name="T48" fmla="*/ 15 w 119"/>
                <a:gd name="T49" fmla="*/ 32 h 48"/>
                <a:gd name="T50" fmla="*/ 9 w 119"/>
                <a:gd name="T51" fmla="*/ 38 h 48"/>
                <a:gd name="T52" fmla="*/ 2 w 119"/>
                <a:gd name="T53" fmla="*/ 45 h 48"/>
                <a:gd name="T54" fmla="*/ 1 w 119"/>
                <a:gd name="T55" fmla="*/ 35 h 48"/>
                <a:gd name="T56" fmla="*/ 0 w 119"/>
                <a:gd name="T57" fmla="*/ 24 h 48"/>
                <a:gd name="T58" fmla="*/ 1 w 119"/>
                <a:gd name="T59" fmla="*/ 12 h 48"/>
                <a:gd name="T60" fmla="*/ 2 w 119"/>
                <a:gd name="T61" fmla="*/ 4 h 48"/>
                <a:gd name="T62" fmla="*/ 9 w 119"/>
                <a:gd name="T63" fmla="*/ 11 h 48"/>
                <a:gd name="T64" fmla="*/ 16 w 119"/>
                <a:gd name="T65" fmla="*/ 15 h 48"/>
                <a:gd name="T66" fmla="*/ 21 w 119"/>
                <a:gd name="T67" fmla="*/ 19 h 48"/>
                <a:gd name="T68" fmla="*/ 22 w 119"/>
                <a:gd name="T69" fmla="*/ 20 h 48"/>
                <a:gd name="T70" fmla="*/ 25 w 119"/>
                <a:gd name="T71" fmla="*/ 18 h 48"/>
                <a:gd name="T72" fmla="*/ 31 w 119"/>
                <a:gd name="T73" fmla="*/ 14 h 48"/>
                <a:gd name="T74" fmla="*/ 40 w 119"/>
                <a:gd name="T75" fmla="*/ 10 h 48"/>
                <a:gd name="T76" fmla="*/ 53 w 119"/>
                <a:gd name="T77" fmla="*/ 5 h 48"/>
                <a:gd name="T78" fmla="*/ 66 w 119"/>
                <a:gd name="T79" fmla="*/ 0 h 48"/>
                <a:gd name="T80" fmla="*/ 80 w 119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48">
                  <a:moveTo>
                    <a:pt x="80" y="0"/>
                  </a:moveTo>
                  <a:lnTo>
                    <a:pt x="93" y="4"/>
                  </a:lnTo>
                  <a:lnTo>
                    <a:pt x="103" y="10"/>
                  </a:lnTo>
                  <a:lnTo>
                    <a:pt x="113" y="15"/>
                  </a:lnTo>
                  <a:lnTo>
                    <a:pt x="117" y="19"/>
                  </a:lnTo>
                  <a:lnTo>
                    <a:pt x="119" y="20"/>
                  </a:lnTo>
                  <a:lnTo>
                    <a:pt x="117" y="21"/>
                  </a:lnTo>
                  <a:lnTo>
                    <a:pt x="116" y="22"/>
                  </a:lnTo>
                  <a:lnTo>
                    <a:pt x="114" y="25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30"/>
                  </a:lnTo>
                  <a:lnTo>
                    <a:pt x="112" y="33"/>
                  </a:lnTo>
                  <a:lnTo>
                    <a:pt x="103" y="39"/>
                  </a:lnTo>
                  <a:lnTo>
                    <a:pt x="93" y="45"/>
                  </a:lnTo>
                  <a:lnTo>
                    <a:pt x="80" y="48"/>
                  </a:lnTo>
                  <a:lnTo>
                    <a:pt x="66" y="47"/>
                  </a:lnTo>
                  <a:lnTo>
                    <a:pt x="52" y="44"/>
                  </a:lnTo>
                  <a:lnTo>
                    <a:pt x="40" y="39"/>
                  </a:lnTo>
                  <a:lnTo>
                    <a:pt x="31" y="33"/>
                  </a:lnTo>
                  <a:lnTo>
                    <a:pt x="25" y="30"/>
                  </a:lnTo>
                  <a:lnTo>
                    <a:pt x="22" y="28"/>
                  </a:lnTo>
                  <a:lnTo>
                    <a:pt x="20" y="30"/>
                  </a:lnTo>
                  <a:lnTo>
                    <a:pt x="15" y="32"/>
                  </a:lnTo>
                  <a:lnTo>
                    <a:pt x="9" y="38"/>
                  </a:lnTo>
                  <a:lnTo>
                    <a:pt x="2" y="45"/>
                  </a:lnTo>
                  <a:lnTo>
                    <a:pt x="1" y="35"/>
                  </a:lnTo>
                  <a:lnTo>
                    <a:pt x="0" y="24"/>
                  </a:lnTo>
                  <a:lnTo>
                    <a:pt x="1" y="12"/>
                  </a:lnTo>
                  <a:lnTo>
                    <a:pt x="2" y="4"/>
                  </a:lnTo>
                  <a:lnTo>
                    <a:pt x="9" y="11"/>
                  </a:lnTo>
                  <a:lnTo>
                    <a:pt x="16" y="15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5" y="18"/>
                  </a:lnTo>
                  <a:lnTo>
                    <a:pt x="31" y="14"/>
                  </a:lnTo>
                  <a:lnTo>
                    <a:pt x="40" y="10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5" name="Freeform 1408"/>
            <p:cNvSpPr>
              <a:spLocks/>
            </p:cNvSpPr>
            <p:nvPr/>
          </p:nvSpPr>
          <p:spPr bwMode="auto">
            <a:xfrm>
              <a:off x="8955088" y="4411345"/>
              <a:ext cx="12700" cy="20638"/>
            </a:xfrm>
            <a:custGeom>
              <a:avLst/>
              <a:gdLst>
                <a:gd name="T0" fmla="*/ 4 w 8"/>
                <a:gd name="T1" fmla="*/ 0 h 13"/>
                <a:gd name="T2" fmla="*/ 6 w 8"/>
                <a:gd name="T3" fmla="*/ 0 h 13"/>
                <a:gd name="T4" fmla="*/ 8 w 8"/>
                <a:gd name="T5" fmla="*/ 4 h 13"/>
                <a:gd name="T6" fmla="*/ 8 w 8"/>
                <a:gd name="T7" fmla="*/ 6 h 13"/>
                <a:gd name="T8" fmla="*/ 8 w 8"/>
                <a:gd name="T9" fmla="*/ 9 h 13"/>
                <a:gd name="T10" fmla="*/ 6 w 8"/>
                <a:gd name="T11" fmla="*/ 12 h 13"/>
                <a:gd name="T12" fmla="*/ 4 w 8"/>
                <a:gd name="T13" fmla="*/ 13 h 13"/>
                <a:gd name="T14" fmla="*/ 2 w 8"/>
                <a:gd name="T15" fmla="*/ 12 h 13"/>
                <a:gd name="T16" fmla="*/ 0 w 8"/>
                <a:gd name="T17" fmla="*/ 9 h 13"/>
                <a:gd name="T18" fmla="*/ 0 w 8"/>
                <a:gd name="T19" fmla="*/ 6 h 13"/>
                <a:gd name="T20" fmla="*/ 0 w 8"/>
                <a:gd name="T21" fmla="*/ 4 h 13"/>
                <a:gd name="T22" fmla="*/ 2 w 8"/>
                <a:gd name="T23" fmla="*/ 0 h 13"/>
                <a:gd name="T24" fmla="*/ 4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4" y="0"/>
                  </a:moveTo>
                  <a:lnTo>
                    <a:pt x="6" y="0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9"/>
                  </a:lnTo>
                  <a:lnTo>
                    <a:pt x="6" y="12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6" name="Freeform 1409"/>
            <p:cNvSpPr>
              <a:spLocks/>
            </p:cNvSpPr>
            <p:nvPr/>
          </p:nvSpPr>
          <p:spPr bwMode="auto">
            <a:xfrm>
              <a:off x="8958263" y="4420870"/>
              <a:ext cx="6350" cy="4763"/>
            </a:xfrm>
            <a:custGeom>
              <a:avLst/>
              <a:gdLst>
                <a:gd name="T0" fmla="*/ 3 w 4"/>
                <a:gd name="T1" fmla="*/ 0 h 3"/>
                <a:gd name="T2" fmla="*/ 4 w 4"/>
                <a:gd name="T3" fmla="*/ 0 h 3"/>
                <a:gd name="T4" fmla="*/ 4 w 4"/>
                <a:gd name="T5" fmla="*/ 1 h 3"/>
                <a:gd name="T6" fmla="*/ 4 w 4"/>
                <a:gd name="T7" fmla="*/ 2 h 3"/>
                <a:gd name="T8" fmla="*/ 3 w 4"/>
                <a:gd name="T9" fmla="*/ 3 h 3"/>
                <a:gd name="T10" fmla="*/ 2 w 4"/>
                <a:gd name="T11" fmla="*/ 2 h 3"/>
                <a:gd name="T12" fmla="*/ 0 w 4"/>
                <a:gd name="T13" fmla="*/ 1 h 3"/>
                <a:gd name="T14" fmla="*/ 2 w 4"/>
                <a:gd name="T15" fmla="*/ 0 h 3"/>
                <a:gd name="T16" fmla="*/ 3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7" name="Freeform 1410"/>
            <p:cNvSpPr>
              <a:spLocks/>
            </p:cNvSpPr>
            <p:nvPr/>
          </p:nvSpPr>
          <p:spPr bwMode="auto">
            <a:xfrm>
              <a:off x="8931276" y="4400233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9 w 16"/>
                <a:gd name="T7" fmla="*/ 5 h 34"/>
                <a:gd name="T8" fmla="*/ 7 w 16"/>
                <a:gd name="T9" fmla="*/ 8 h 34"/>
                <a:gd name="T10" fmla="*/ 5 w 16"/>
                <a:gd name="T11" fmla="*/ 13 h 34"/>
                <a:gd name="T12" fmla="*/ 5 w 16"/>
                <a:gd name="T13" fmla="*/ 19 h 34"/>
                <a:gd name="T14" fmla="*/ 5 w 16"/>
                <a:gd name="T15" fmla="*/ 24 h 34"/>
                <a:gd name="T16" fmla="*/ 7 w 16"/>
                <a:gd name="T17" fmla="*/ 28 h 34"/>
                <a:gd name="T18" fmla="*/ 9 w 16"/>
                <a:gd name="T19" fmla="*/ 32 h 34"/>
                <a:gd name="T20" fmla="*/ 13 w 16"/>
                <a:gd name="T21" fmla="*/ 34 h 34"/>
                <a:gd name="T22" fmla="*/ 12 w 16"/>
                <a:gd name="T23" fmla="*/ 34 h 34"/>
                <a:gd name="T24" fmla="*/ 8 w 16"/>
                <a:gd name="T25" fmla="*/ 34 h 34"/>
                <a:gd name="T26" fmla="*/ 5 w 16"/>
                <a:gd name="T27" fmla="*/ 32 h 34"/>
                <a:gd name="T28" fmla="*/ 2 w 16"/>
                <a:gd name="T29" fmla="*/ 28 h 34"/>
                <a:gd name="T30" fmla="*/ 1 w 16"/>
                <a:gd name="T31" fmla="*/ 24 h 34"/>
                <a:gd name="T32" fmla="*/ 0 w 16"/>
                <a:gd name="T33" fmla="*/ 18 h 34"/>
                <a:gd name="T34" fmla="*/ 1 w 16"/>
                <a:gd name="T35" fmla="*/ 12 h 34"/>
                <a:gd name="T36" fmla="*/ 2 w 16"/>
                <a:gd name="T37" fmla="*/ 7 h 34"/>
                <a:gd name="T38" fmla="*/ 5 w 16"/>
                <a:gd name="T39" fmla="*/ 4 h 34"/>
                <a:gd name="T40" fmla="*/ 8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13"/>
                  </a:lnTo>
                  <a:lnTo>
                    <a:pt x="5" y="19"/>
                  </a:lnTo>
                  <a:lnTo>
                    <a:pt x="5" y="24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5" y="32"/>
                  </a:lnTo>
                  <a:lnTo>
                    <a:pt x="2" y="28"/>
                  </a:lnTo>
                  <a:lnTo>
                    <a:pt x="1" y="24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2" y="7"/>
                  </a:lnTo>
                  <a:lnTo>
                    <a:pt x="5" y="4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8" name="Freeform 1411"/>
            <p:cNvSpPr>
              <a:spLocks/>
            </p:cNvSpPr>
            <p:nvPr/>
          </p:nvSpPr>
          <p:spPr bwMode="auto">
            <a:xfrm>
              <a:off x="8726488" y="4309745"/>
              <a:ext cx="187325" cy="76200"/>
            </a:xfrm>
            <a:custGeom>
              <a:avLst/>
              <a:gdLst>
                <a:gd name="T0" fmla="*/ 80 w 118"/>
                <a:gd name="T1" fmla="*/ 0 h 48"/>
                <a:gd name="T2" fmla="*/ 92 w 118"/>
                <a:gd name="T3" fmla="*/ 3 h 48"/>
                <a:gd name="T4" fmla="*/ 103 w 118"/>
                <a:gd name="T5" fmla="*/ 9 h 48"/>
                <a:gd name="T6" fmla="*/ 112 w 118"/>
                <a:gd name="T7" fmla="*/ 15 h 48"/>
                <a:gd name="T8" fmla="*/ 117 w 118"/>
                <a:gd name="T9" fmla="*/ 18 h 48"/>
                <a:gd name="T10" fmla="*/ 118 w 118"/>
                <a:gd name="T11" fmla="*/ 19 h 48"/>
                <a:gd name="T12" fmla="*/ 117 w 118"/>
                <a:gd name="T13" fmla="*/ 21 h 48"/>
                <a:gd name="T14" fmla="*/ 116 w 118"/>
                <a:gd name="T15" fmla="*/ 23 h 48"/>
                <a:gd name="T16" fmla="*/ 114 w 118"/>
                <a:gd name="T17" fmla="*/ 24 h 48"/>
                <a:gd name="T18" fmla="*/ 116 w 118"/>
                <a:gd name="T19" fmla="*/ 25 h 48"/>
                <a:gd name="T20" fmla="*/ 117 w 118"/>
                <a:gd name="T21" fmla="*/ 27 h 48"/>
                <a:gd name="T22" fmla="*/ 117 w 118"/>
                <a:gd name="T23" fmla="*/ 28 h 48"/>
                <a:gd name="T24" fmla="*/ 117 w 118"/>
                <a:gd name="T25" fmla="*/ 29 h 48"/>
                <a:gd name="T26" fmla="*/ 111 w 118"/>
                <a:gd name="T27" fmla="*/ 32 h 48"/>
                <a:gd name="T28" fmla="*/ 103 w 118"/>
                <a:gd name="T29" fmla="*/ 38 h 48"/>
                <a:gd name="T30" fmla="*/ 91 w 118"/>
                <a:gd name="T31" fmla="*/ 44 h 48"/>
                <a:gd name="T32" fmla="*/ 78 w 118"/>
                <a:gd name="T33" fmla="*/ 48 h 48"/>
                <a:gd name="T34" fmla="*/ 65 w 118"/>
                <a:gd name="T35" fmla="*/ 48 h 48"/>
                <a:gd name="T36" fmla="*/ 51 w 118"/>
                <a:gd name="T37" fmla="*/ 43 h 48"/>
                <a:gd name="T38" fmla="*/ 40 w 118"/>
                <a:gd name="T39" fmla="*/ 38 h 48"/>
                <a:gd name="T40" fmla="*/ 30 w 118"/>
                <a:gd name="T41" fmla="*/ 34 h 48"/>
                <a:gd name="T42" fmla="*/ 24 w 118"/>
                <a:gd name="T43" fmla="*/ 30 h 48"/>
                <a:gd name="T44" fmla="*/ 22 w 118"/>
                <a:gd name="T45" fmla="*/ 28 h 48"/>
                <a:gd name="T46" fmla="*/ 20 w 118"/>
                <a:gd name="T47" fmla="*/ 29 h 48"/>
                <a:gd name="T48" fmla="*/ 15 w 118"/>
                <a:gd name="T49" fmla="*/ 32 h 48"/>
                <a:gd name="T50" fmla="*/ 9 w 118"/>
                <a:gd name="T51" fmla="*/ 37 h 48"/>
                <a:gd name="T52" fmla="*/ 2 w 118"/>
                <a:gd name="T53" fmla="*/ 44 h 48"/>
                <a:gd name="T54" fmla="*/ 0 w 118"/>
                <a:gd name="T55" fmla="*/ 35 h 48"/>
                <a:gd name="T56" fmla="*/ 0 w 118"/>
                <a:gd name="T57" fmla="*/ 24 h 48"/>
                <a:gd name="T58" fmla="*/ 1 w 118"/>
                <a:gd name="T59" fmla="*/ 12 h 48"/>
                <a:gd name="T60" fmla="*/ 2 w 118"/>
                <a:gd name="T61" fmla="*/ 3 h 48"/>
                <a:gd name="T62" fmla="*/ 9 w 118"/>
                <a:gd name="T63" fmla="*/ 10 h 48"/>
                <a:gd name="T64" fmla="*/ 16 w 118"/>
                <a:gd name="T65" fmla="*/ 16 h 48"/>
                <a:gd name="T66" fmla="*/ 21 w 118"/>
                <a:gd name="T67" fmla="*/ 18 h 48"/>
                <a:gd name="T68" fmla="*/ 22 w 118"/>
                <a:gd name="T69" fmla="*/ 19 h 48"/>
                <a:gd name="T70" fmla="*/ 24 w 118"/>
                <a:gd name="T71" fmla="*/ 18 h 48"/>
                <a:gd name="T72" fmla="*/ 30 w 118"/>
                <a:gd name="T73" fmla="*/ 15 h 48"/>
                <a:gd name="T74" fmla="*/ 40 w 118"/>
                <a:gd name="T75" fmla="*/ 9 h 48"/>
                <a:gd name="T76" fmla="*/ 53 w 118"/>
                <a:gd name="T77" fmla="*/ 4 h 48"/>
                <a:gd name="T78" fmla="*/ 65 w 118"/>
                <a:gd name="T79" fmla="*/ 1 h 48"/>
                <a:gd name="T80" fmla="*/ 80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80" y="0"/>
                  </a:moveTo>
                  <a:lnTo>
                    <a:pt x="92" y="3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7" y="18"/>
                  </a:lnTo>
                  <a:lnTo>
                    <a:pt x="118" y="19"/>
                  </a:lnTo>
                  <a:lnTo>
                    <a:pt x="117" y="21"/>
                  </a:lnTo>
                  <a:lnTo>
                    <a:pt x="116" y="23"/>
                  </a:lnTo>
                  <a:lnTo>
                    <a:pt x="114" y="24"/>
                  </a:lnTo>
                  <a:lnTo>
                    <a:pt x="116" y="25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1" y="32"/>
                  </a:lnTo>
                  <a:lnTo>
                    <a:pt x="103" y="38"/>
                  </a:lnTo>
                  <a:lnTo>
                    <a:pt x="91" y="44"/>
                  </a:lnTo>
                  <a:lnTo>
                    <a:pt x="78" y="48"/>
                  </a:lnTo>
                  <a:lnTo>
                    <a:pt x="65" y="48"/>
                  </a:lnTo>
                  <a:lnTo>
                    <a:pt x="51" y="43"/>
                  </a:lnTo>
                  <a:lnTo>
                    <a:pt x="40" y="38"/>
                  </a:lnTo>
                  <a:lnTo>
                    <a:pt x="30" y="34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0" y="29"/>
                  </a:lnTo>
                  <a:lnTo>
                    <a:pt x="15" y="32"/>
                  </a:lnTo>
                  <a:lnTo>
                    <a:pt x="9" y="37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0" y="24"/>
                  </a:lnTo>
                  <a:lnTo>
                    <a:pt x="1" y="12"/>
                  </a:lnTo>
                  <a:lnTo>
                    <a:pt x="2" y="3"/>
                  </a:lnTo>
                  <a:lnTo>
                    <a:pt x="9" y="10"/>
                  </a:lnTo>
                  <a:lnTo>
                    <a:pt x="16" y="16"/>
                  </a:lnTo>
                  <a:lnTo>
                    <a:pt x="21" y="18"/>
                  </a:lnTo>
                  <a:lnTo>
                    <a:pt x="22" y="19"/>
                  </a:lnTo>
                  <a:lnTo>
                    <a:pt x="24" y="18"/>
                  </a:lnTo>
                  <a:lnTo>
                    <a:pt x="30" y="15"/>
                  </a:lnTo>
                  <a:lnTo>
                    <a:pt x="40" y="9"/>
                  </a:lnTo>
                  <a:lnTo>
                    <a:pt x="53" y="4"/>
                  </a:lnTo>
                  <a:lnTo>
                    <a:pt x="65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9" name="Freeform 1412"/>
            <p:cNvSpPr>
              <a:spLocks/>
            </p:cNvSpPr>
            <p:nvPr/>
          </p:nvSpPr>
          <p:spPr bwMode="auto">
            <a:xfrm>
              <a:off x="8877301" y="4328795"/>
              <a:ext cx="12700" cy="20638"/>
            </a:xfrm>
            <a:custGeom>
              <a:avLst/>
              <a:gdLst>
                <a:gd name="T0" fmla="*/ 3 w 8"/>
                <a:gd name="T1" fmla="*/ 0 h 13"/>
                <a:gd name="T2" fmla="*/ 6 w 8"/>
                <a:gd name="T3" fmla="*/ 2 h 13"/>
                <a:gd name="T4" fmla="*/ 8 w 8"/>
                <a:gd name="T5" fmla="*/ 4 h 13"/>
                <a:gd name="T6" fmla="*/ 8 w 8"/>
                <a:gd name="T7" fmla="*/ 7 h 13"/>
                <a:gd name="T8" fmla="*/ 8 w 8"/>
                <a:gd name="T9" fmla="*/ 11 h 13"/>
                <a:gd name="T10" fmla="*/ 6 w 8"/>
                <a:gd name="T11" fmla="*/ 13 h 13"/>
                <a:gd name="T12" fmla="*/ 3 w 8"/>
                <a:gd name="T13" fmla="*/ 13 h 13"/>
                <a:gd name="T14" fmla="*/ 2 w 8"/>
                <a:gd name="T15" fmla="*/ 13 h 13"/>
                <a:gd name="T16" fmla="*/ 0 w 8"/>
                <a:gd name="T17" fmla="*/ 11 h 13"/>
                <a:gd name="T18" fmla="*/ 0 w 8"/>
                <a:gd name="T19" fmla="*/ 7 h 13"/>
                <a:gd name="T20" fmla="*/ 0 w 8"/>
                <a:gd name="T21" fmla="*/ 4 h 13"/>
                <a:gd name="T22" fmla="*/ 2 w 8"/>
                <a:gd name="T23" fmla="*/ 2 h 13"/>
                <a:gd name="T24" fmla="*/ 3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6" y="13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0" name="Freeform 1413"/>
            <p:cNvSpPr>
              <a:spLocks/>
            </p:cNvSpPr>
            <p:nvPr/>
          </p:nvSpPr>
          <p:spPr bwMode="auto">
            <a:xfrm>
              <a:off x="8880476" y="4338320"/>
              <a:ext cx="6350" cy="6350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0 h 4"/>
                <a:gd name="T4" fmla="*/ 4 w 4"/>
                <a:gd name="T5" fmla="*/ 3 h 4"/>
                <a:gd name="T6" fmla="*/ 4 w 4"/>
                <a:gd name="T7" fmla="*/ 4 h 4"/>
                <a:gd name="T8" fmla="*/ 3 w 4"/>
                <a:gd name="T9" fmla="*/ 4 h 4"/>
                <a:gd name="T10" fmla="*/ 1 w 4"/>
                <a:gd name="T11" fmla="*/ 4 h 4"/>
                <a:gd name="T12" fmla="*/ 0 w 4"/>
                <a:gd name="T13" fmla="*/ 3 h 4"/>
                <a:gd name="T14" fmla="*/ 1 w 4"/>
                <a:gd name="T15" fmla="*/ 0 h 4"/>
                <a:gd name="T16" fmla="*/ 3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1" name="Freeform 1414"/>
            <p:cNvSpPr>
              <a:spLocks/>
            </p:cNvSpPr>
            <p:nvPr/>
          </p:nvSpPr>
          <p:spPr bwMode="auto">
            <a:xfrm>
              <a:off x="8853488" y="4320858"/>
              <a:ext cx="25400" cy="53975"/>
            </a:xfrm>
            <a:custGeom>
              <a:avLst/>
              <a:gdLst>
                <a:gd name="T0" fmla="*/ 11 w 16"/>
                <a:gd name="T1" fmla="*/ 0 h 34"/>
                <a:gd name="T2" fmla="*/ 16 w 16"/>
                <a:gd name="T3" fmla="*/ 1 h 34"/>
                <a:gd name="T4" fmla="*/ 11 w 16"/>
                <a:gd name="T5" fmla="*/ 2 h 34"/>
                <a:gd name="T6" fmla="*/ 9 w 16"/>
                <a:gd name="T7" fmla="*/ 4 h 34"/>
                <a:gd name="T8" fmla="*/ 7 w 16"/>
                <a:gd name="T9" fmla="*/ 8 h 34"/>
                <a:gd name="T10" fmla="*/ 4 w 16"/>
                <a:gd name="T11" fmla="*/ 12 h 34"/>
                <a:gd name="T12" fmla="*/ 4 w 16"/>
                <a:gd name="T13" fmla="*/ 17 h 34"/>
                <a:gd name="T14" fmla="*/ 4 w 16"/>
                <a:gd name="T15" fmla="*/ 23 h 34"/>
                <a:gd name="T16" fmla="*/ 7 w 16"/>
                <a:gd name="T17" fmla="*/ 28 h 34"/>
                <a:gd name="T18" fmla="*/ 9 w 16"/>
                <a:gd name="T19" fmla="*/ 31 h 34"/>
                <a:gd name="T20" fmla="*/ 12 w 16"/>
                <a:gd name="T21" fmla="*/ 34 h 34"/>
                <a:gd name="T22" fmla="*/ 11 w 16"/>
                <a:gd name="T23" fmla="*/ 34 h 34"/>
                <a:gd name="T24" fmla="*/ 8 w 16"/>
                <a:gd name="T25" fmla="*/ 32 h 34"/>
                <a:gd name="T26" fmla="*/ 4 w 16"/>
                <a:gd name="T27" fmla="*/ 30 h 34"/>
                <a:gd name="T28" fmla="*/ 2 w 16"/>
                <a:gd name="T29" fmla="*/ 27 h 34"/>
                <a:gd name="T30" fmla="*/ 1 w 16"/>
                <a:gd name="T31" fmla="*/ 22 h 34"/>
                <a:gd name="T32" fmla="*/ 0 w 16"/>
                <a:gd name="T33" fmla="*/ 16 h 34"/>
                <a:gd name="T34" fmla="*/ 1 w 16"/>
                <a:gd name="T35" fmla="*/ 11 h 34"/>
                <a:gd name="T36" fmla="*/ 2 w 16"/>
                <a:gd name="T37" fmla="*/ 7 h 34"/>
                <a:gd name="T38" fmla="*/ 4 w 16"/>
                <a:gd name="T39" fmla="*/ 3 h 34"/>
                <a:gd name="T40" fmla="*/ 8 w 16"/>
                <a:gd name="T41" fmla="*/ 1 h 34"/>
                <a:gd name="T42" fmla="*/ 11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1" y="0"/>
                  </a:moveTo>
                  <a:lnTo>
                    <a:pt x="16" y="1"/>
                  </a:lnTo>
                  <a:lnTo>
                    <a:pt x="11" y="2"/>
                  </a:lnTo>
                  <a:lnTo>
                    <a:pt x="9" y="4"/>
                  </a:lnTo>
                  <a:lnTo>
                    <a:pt x="7" y="8"/>
                  </a:lnTo>
                  <a:lnTo>
                    <a:pt x="4" y="12"/>
                  </a:lnTo>
                  <a:lnTo>
                    <a:pt x="4" y="17"/>
                  </a:lnTo>
                  <a:lnTo>
                    <a:pt x="4" y="23"/>
                  </a:lnTo>
                  <a:lnTo>
                    <a:pt x="7" y="28"/>
                  </a:lnTo>
                  <a:lnTo>
                    <a:pt x="9" y="31"/>
                  </a:lnTo>
                  <a:lnTo>
                    <a:pt x="12" y="34"/>
                  </a:lnTo>
                  <a:lnTo>
                    <a:pt x="11" y="34"/>
                  </a:lnTo>
                  <a:lnTo>
                    <a:pt x="8" y="32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2" y="7"/>
                  </a:lnTo>
                  <a:lnTo>
                    <a:pt x="4" y="3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2" name="Freeform 1415"/>
            <p:cNvSpPr>
              <a:spLocks/>
            </p:cNvSpPr>
            <p:nvPr/>
          </p:nvSpPr>
          <p:spPr bwMode="auto">
            <a:xfrm>
              <a:off x="8639176" y="4225608"/>
              <a:ext cx="187325" cy="76200"/>
            </a:xfrm>
            <a:custGeom>
              <a:avLst/>
              <a:gdLst>
                <a:gd name="T0" fmla="*/ 79 w 118"/>
                <a:gd name="T1" fmla="*/ 0 h 48"/>
                <a:gd name="T2" fmla="*/ 92 w 118"/>
                <a:gd name="T3" fmla="*/ 3 h 48"/>
                <a:gd name="T4" fmla="*/ 104 w 118"/>
                <a:gd name="T5" fmla="*/ 9 h 48"/>
                <a:gd name="T6" fmla="*/ 112 w 118"/>
                <a:gd name="T7" fmla="*/ 15 h 48"/>
                <a:gd name="T8" fmla="*/ 117 w 118"/>
                <a:gd name="T9" fmla="*/ 18 h 48"/>
                <a:gd name="T10" fmla="*/ 118 w 118"/>
                <a:gd name="T11" fmla="*/ 20 h 48"/>
                <a:gd name="T12" fmla="*/ 117 w 118"/>
                <a:gd name="T13" fmla="*/ 21 h 48"/>
                <a:gd name="T14" fmla="*/ 116 w 118"/>
                <a:gd name="T15" fmla="*/ 22 h 48"/>
                <a:gd name="T16" fmla="*/ 113 w 118"/>
                <a:gd name="T17" fmla="*/ 24 h 48"/>
                <a:gd name="T18" fmla="*/ 116 w 118"/>
                <a:gd name="T19" fmla="*/ 26 h 48"/>
                <a:gd name="T20" fmla="*/ 117 w 118"/>
                <a:gd name="T21" fmla="*/ 27 h 48"/>
                <a:gd name="T22" fmla="*/ 117 w 118"/>
                <a:gd name="T23" fmla="*/ 28 h 48"/>
                <a:gd name="T24" fmla="*/ 117 w 118"/>
                <a:gd name="T25" fmla="*/ 29 h 48"/>
                <a:gd name="T26" fmla="*/ 111 w 118"/>
                <a:gd name="T27" fmla="*/ 33 h 48"/>
                <a:gd name="T28" fmla="*/ 103 w 118"/>
                <a:gd name="T29" fmla="*/ 38 h 48"/>
                <a:gd name="T30" fmla="*/ 92 w 118"/>
                <a:gd name="T31" fmla="*/ 44 h 48"/>
                <a:gd name="T32" fmla="*/ 79 w 118"/>
                <a:gd name="T33" fmla="*/ 48 h 48"/>
                <a:gd name="T34" fmla="*/ 65 w 118"/>
                <a:gd name="T35" fmla="*/ 48 h 48"/>
                <a:gd name="T36" fmla="*/ 51 w 118"/>
                <a:gd name="T37" fmla="*/ 43 h 48"/>
                <a:gd name="T38" fmla="*/ 39 w 118"/>
                <a:gd name="T39" fmla="*/ 38 h 48"/>
                <a:gd name="T40" fmla="*/ 30 w 118"/>
                <a:gd name="T41" fmla="*/ 34 h 48"/>
                <a:gd name="T42" fmla="*/ 24 w 118"/>
                <a:gd name="T43" fmla="*/ 29 h 48"/>
                <a:gd name="T44" fmla="*/ 22 w 118"/>
                <a:gd name="T45" fmla="*/ 28 h 48"/>
                <a:gd name="T46" fmla="*/ 20 w 118"/>
                <a:gd name="T47" fmla="*/ 29 h 48"/>
                <a:gd name="T48" fmla="*/ 15 w 118"/>
                <a:gd name="T49" fmla="*/ 31 h 48"/>
                <a:gd name="T50" fmla="*/ 9 w 118"/>
                <a:gd name="T51" fmla="*/ 37 h 48"/>
                <a:gd name="T52" fmla="*/ 2 w 118"/>
                <a:gd name="T53" fmla="*/ 44 h 48"/>
                <a:gd name="T54" fmla="*/ 1 w 118"/>
                <a:gd name="T55" fmla="*/ 35 h 48"/>
                <a:gd name="T56" fmla="*/ 0 w 118"/>
                <a:gd name="T57" fmla="*/ 23 h 48"/>
                <a:gd name="T58" fmla="*/ 1 w 118"/>
                <a:gd name="T59" fmla="*/ 11 h 48"/>
                <a:gd name="T60" fmla="*/ 2 w 118"/>
                <a:gd name="T61" fmla="*/ 3 h 48"/>
                <a:gd name="T62" fmla="*/ 9 w 118"/>
                <a:gd name="T63" fmla="*/ 10 h 48"/>
                <a:gd name="T64" fmla="*/ 16 w 118"/>
                <a:gd name="T65" fmla="*/ 16 h 48"/>
                <a:gd name="T66" fmla="*/ 21 w 118"/>
                <a:gd name="T67" fmla="*/ 18 h 48"/>
                <a:gd name="T68" fmla="*/ 22 w 118"/>
                <a:gd name="T69" fmla="*/ 20 h 48"/>
                <a:gd name="T70" fmla="*/ 24 w 118"/>
                <a:gd name="T71" fmla="*/ 17 h 48"/>
                <a:gd name="T72" fmla="*/ 31 w 118"/>
                <a:gd name="T73" fmla="*/ 14 h 48"/>
                <a:gd name="T74" fmla="*/ 41 w 118"/>
                <a:gd name="T75" fmla="*/ 9 h 48"/>
                <a:gd name="T76" fmla="*/ 52 w 118"/>
                <a:gd name="T77" fmla="*/ 4 h 48"/>
                <a:gd name="T78" fmla="*/ 65 w 118"/>
                <a:gd name="T79" fmla="*/ 0 h 48"/>
                <a:gd name="T80" fmla="*/ 79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79" y="0"/>
                  </a:moveTo>
                  <a:lnTo>
                    <a:pt x="92" y="3"/>
                  </a:lnTo>
                  <a:lnTo>
                    <a:pt x="104" y="9"/>
                  </a:lnTo>
                  <a:lnTo>
                    <a:pt x="112" y="15"/>
                  </a:lnTo>
                  <a:lnTo>
                    <a:pt x="117" y="18"/>
                  </a:lnTo>
                  <a:lnTo>
                    <a:pt x="118" y="20"/>
                  </a:lnTo>
                  <a:lnTo>
                    <a:pt x="117" y="21"/>
                  </a:lnTo>
                  <a:lnTo>
                    <a:pt x="116" y="22"/>
                  </a:lnTo>
                  <a:lnTo>
                    <a:pt x="113" y="24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1" y="33"/>
                  </a:lnTo>
                  <a:lnTo>
                    <a:pt x="103" y="38"/>
                  </a:lnTo>
                  <a:lnTo>
                    <a:pt x="92" y="44"/>
                  </a:lnTo>
                  <a:lnTo>
                    <a:pt x="79" y="48"/>
                  </a:lnTo>
                  <a:lnTo>
                    <a:pt x="65" y="48"/>
                  </a:lnTo>
                  <a:lnTo>
                    <a:pt x="51" y="43"/>
                  </a:lnTo>
                  <a:lnTo>
                    <a:pt x="39" y="38"/>
                  </a:lnTo>
                  <a:lnTo>
                    <a:pt x="30" y="34"/>
                  </a:lnTo>
                  <a:lnTo>
                    <a:pt x="24" y="29"/>
                  </a:lnTo>
                  <a:lnTo>
                    <a:pt x="22" y="28"/>
                  </a:lnTo>
                  <a:lnTo>
                    <a:pt x="20" y="29"/>
                  </a:lnTo>
                  <a:lnTo>
                    <a:pt x="15" y="31"/>
                  </a:lnTo>
                  <a:lnTo>
                    <a:pt x="9" y="37"/>
                  </a:lnTo>
                  <a:lnTo>
                    <a:pt x="2" y="44"/>
                  </a:lnTo>
                  <a:lnTo>
                    <a:pt x="1" y="35"/>
                  </a:lnTo>
                  <a:lnTo>
                    <a:pt x="0" y="23"/>
                  </a:lnTo>
                  <a:lnTo>
                    <a:pt x="1" y="11"/>
                  </a:lnTo>
                  <a:lnTo>
                    <a:pt x="2" y="3"/>
                  </a:lnTo>
                  <a:lnTo>
                    <a:pt x="9" y="10"/>
                  </a:lnTo>
                  <a:lnTo>
                    <a:pt x="16" y="16"/>
                  </a:lnTo>
                  <a:lnTo>
                    <a:pt x="21" y="18"/>
                  </a:lnTo>
                  <a:lnTo>
                    <a:pt x="22" y="20"/>
                  </a:lnTo>
                  <a:lnTo>
                    <a:pt x="24" y="17"/>
                  </a:lnTo>
                  <a:lnTo>
                    <a:pt x="31" y="14"/>
                  </a:lnTo>
                  <a:lnTo>
                    <a:pt x="41" y="9"/>
                  </a:lnTo>
                  <a:lnTo>
                    <a:pt x="52" y="4"/>
                  </a:lnTo>
                  <a:lnTo>
                    <a:pt x="65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3" name="Freeform 1416"/>
            <p:cNvSpPr>
              <a:spLocks/>
            </p:cNvSpPr>
            <p:nvPr/>
          </p:nvSpPr>
          <p:spPr bwMode="auto">
            <a:xfrm>
              <a:off x="8789988" y="4246245"/>
              <a:ext cx="12700" cy="20638"/>
            </a:xfrm>
            <a:custGeom>
              <a:avLst/>
              <a:gdLst>
                <a:gd name="T0" fmla="*/ 4 w 8"/>
                <a:gd name="T1" fmla="*/ 0 h 13"/>
                <a:gd name="T2" fmla="*/ 6 w 8"/>
                <a:gd name="T3" fmla="*/ 1 h 13"/>
                <a:gd name="T4" fmla="*/ 8 w 8"/>
                <a:gd name="T5" fmla="*/ 3 h 13"/>
                <a:gd name="T6" fmla="*/ 8 w 8"/>
                <a:gd name="T7" fmla="*/ 5 h 13"/>
                <a:gd name="T8" fmla="*/ 8 w 8"/>
                <a:gd name="T9" fmla="*/ 9 h 13"/>
                <a:gd name="T10" fmla="*/ 6 w 8"/>
                <a:gd name="T11" fmla="*/ 11 h 13"/>
                <a:gd name="T12" fmla="*/ 4 w 8"/>
                <a:gd name="T13" fmla="*/ 13 h 13"/>
                <a:gd name="T14" fmla="*/ 2 w 8"/>
                <a:gd name="T15" fmla="*/ 11 h 13"/>
                <a:gd name="T16" fmla="*/ 0 w 8"/>
                <a:gd name="T17" fmla="*/ 9 h 13"/>
                <a:gd name="T18" fmla="*/ 0 w 8"/>
                <a:gd name="T19" fmla="*/ 5 h 13"/>
                <a:gd name="T20" fmla="*/ 0 w 8"/>
                <a:gd name="T21" fmla="*/ 3 h 13"/>
                <a:gd name="T22" fmla="*/ 2 w 8"/>
                <a:gd name="T23" fmla="*/ 1 h 13"/>
                <a:gd name="T24" fmla="*/ 4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4" y="0"/>
                  </a:moveTo>
                  <a:lnTo>
                    <a:pt x="6" y="1"/>
                  </a:lnTo>
                  <a:lnTo>
                    <a:pt x="8" y="3"/>
                  </a:lnTo>
                  <a:lnTo>
                    <a:pt x="8" y="5"/>
                  </a:lnTo>
                  <a:lnTo>
                    <a:pt x="8" y="9"/>
                  </a:lnTo>
                  <a:lnTo>
                    <a:pt x="6" y="11"/>
                  </a:lnTo>
                  <a:lnTo>
                    <a:pt x="4" y="13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4" name="Freeform 1417"/>
            <p:cNvSpPr>
              <a:spLocks/>
            </p:cNvSpPr>
            <p:nvPr/>
          </p:nvSpPr>
          <p:spPr bwMode="auto">
            <a:xfrm>
              <a:off x="8793163" y="4254183"/>
              <a:ext cx="7938" cy="6350"/>
            </a:xfrm>
            <a:custGeom>
              <a:avLst/>
              <a:gdLst>
                <a:gd name="T0" fmla="*/ 2 w 5"/>
                <a:gd name="T1" fmla="*/ 0 h 4"/>
                <a:gd name="T2" fmla="*/ 4 w 5"/>
                <a:gd name="T3" fmla="*/ 0 h 4"/>
                <a:gd name="T4" fmla="*/ 5 w 5"/>
                <a:gd name="T5" fmla="*/ 2 h 4"/>
                <a:gd name="T6" fmla="*/ 4 w 5"/>
                <a:gd name="T7" fmla="*/ 4 h 4"/>
                <a:gd name="T8" fmla="*/ 2 w 5"/>
                <a:gd name="T9" fmla="*/ 4 h 4"/>
                <a:gd name="T10" fmla="*/ 1 w 5"/>
                <a:gd name="T11" fmla="*/ 4 h 4"/>
                <a:gd name="T12" fmla="*/ 0 w 5"/>
                <a:gd name="T13" fmla="*/ 2 h 4"/>
                <a:gd name="T14" fmla="*/ 1 w 5"/>
                <a:gd name="T15" fmla="*/ 0 h 4"/>
                <a:gd name="T16" fmla="*/ 2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5" name="Freeform 1418"/>
            <p:cNvSpPr>
              <a:spLocks/>
            </p:cNvSpPr>
            <p:nvPr/>
          </p:nvSpPr>
          <p:spPr bwMode="auto">
            <a:xfrm>
              <a:off x="8764588" y="4236720"/>
              <a:ext cx="26988" cy="53975"/>
            </a:xfrm>
            <a:custGeom>
              <a:avLst/>
              <a:gdLst>
                <a:gd name="T0" fmla="*/ 12 w 17"/>
                <a:gd name="T1" fmla="*/ 0 h 34"/>
                <a:gd name="T2" fmla="*/ 17 w 17"/>
                <a:gd name="T3" fmla="*/ 0 h 34"/>
                <a:gd name="T4" fmla="*/ 13 w 17"/>
                <a:gd name="T5" fmla="*/ 1 h 34"/>
                <a:gd name="T6" fmla="*/ 10 w 17"/>
                <a:gd name="T7" fmla="*/ 3 h 34"/>
                <a:gd name="T8" fmla="*/ 7 w 17"/>
                <a:gd name="T9" fmla="*/ 7 h 34"/>
                <a:gd name="T10" fmla="*/ 5 w 17"/>
                <a:gd name="T11" fmla="*/ 11 h 34"/>
                <a:gd name="T12" fmla="*/ 5 w 17"/>
                <a:gd name="T13" fmla="*/ 17 h 34"/>
                <a:gd name="T14" fmla="*/ 6 w 17"/>
                <a:gd name="T15" fmla="*/ 22 h 34"/>
                <a:gd name="T16" fmla="*/ 7 w 17"/>
                <a:gd name="T17" fmla="*/ 27 h 34"/>
                <a:gd name="T18" fmla="*/ 10 w 17"/>
                <a:gd name="T19" fmla="*/ 31 h 34"/>
                <a:gd name="T20" fmla="*/ 13 w 17"/>
                <a:gd name="T21" fmla="*/ 34 h 34"/>
                <a:gd name="T22" fmla="*/ 12 w 17"/>
                <a:gd name="T23" fmla="*/ 34 h 34"/>
                <a:gd name="T24" fmla="*/ 9 w 17"/>
                <a:gd name="T25" fmla="*/ 33 h 34"/>
                <a:gd name="T26" fmla="*/ 5 w 17"/>
                <a:gd name="T27" fmla="*/ 30 h 34"/>
                <a:gd name="T28" fmla="*/ 3 w 17"/>
                <a:gd name="T29" fmla="*/ 27 h 34"/>
                <a:gd name="T30" fmla="*/ 2 w 17"/>
                <a:gd name="T31" fmla="*/ 22 h 34"/>
                <a:gd name="T32" fmla="*/ 0 w 17"/>
                <a:gd name="T33" fmla="*/ 16 h 34"/>
                <a:gd name="T34" fmla="*/ 2 w 17"/>
                <a:gd name="T35" fmla="*/ 11 h 34"/>
                <a:gd name="T36" fmla="*/ 3 w 17"/>
                <a:gd name="T37" fmla="*/ 7 h 34"/>
                <a:gd name="T38" fmla="*/ 5 w 17"/>
                <a:gd name="T39" fmla="*/ 2 h 34"/>
                <a:gd name="T40" fmla="*/ 9 w 17"/>
                <a:gd name="T41" fmla="*/ 0 h 34"/>
                <a:gd name="T42" fmla="*/ 12 w 17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4">
                  <a:moveTo>
                    <a:pt x="12" y="0"/>
                  </a:moveTo>
                  <a:lnTo>
                    <a:pt x="17" y="0"/>
                  </a:lnTo>
                  <a:lnTo>
                    <a:pt x="13" y="1"/>
                  </a:lnTo>
                  <a:lnTo>
                    <a:pt x="10" y="3"/>
                  </a:lnTo>
                  <a:lnTo>
                    <a:pt x="7" y="7"/>
                  </a:lnTo>
                  <a:lnTo>
                    <a:pt x="5" y="11"/>
                  </a:lnTo>
                  <a:lnTo>
                    <a:pt x="5" y="17"/>
                  </a:lnTo>
                  <a:lnTo>
                    <a:pt x="6" y="22"/>
                  </a:lnTo>
                  <a:lnTo>
                    <a:pt x="7" y="27"/>
                  </a:lnTo>
                  <a:lnTo>
                    <a:pt x="10" y="31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9" y="33"/>
                  </a:lnTo>
                  <a:lnTo>
                    <a:pt x="5" y="30"/>
                  </a:lnTo>
                  <a:lnTo>
                    <a:pt x="3" y="27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3" y="7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6" name="Freeform 1419"/>
            <p:cNvSpPr>
              <a:spLocks/>
            </p:cNvSpPr>
            <p:nvPr/>
          </p:nvSpPr>
          <p:spPr bwMode="auto">
            <a:xfrm>
              <a:off x="8437563" y="4243070"/>
              <a:ext cx="185738" cy="77788"/>
            </a:xfrm>
            <a:custGeom>
              <a:avLst/>
              <a:gdLst>
                <a:gd name="T0" fmla="*/ 80 w 117"/>
                <a:gd name="T1" fmla="*/ 0 h 49"/>
                <a:gd name="T2" fmla="*/ 93 w 117"/>
                <a:gd name="T3" fmla="*/ 4 h 49"/>
                <a:gd name="T4" fmla="*/ 103 w 117"/>
                <a:gd name="T5" fmla="*/ 9 h 49"/>
                <a:gd name="T6" fmla="*/ 112 w 117"/>
                <a:gd name="T7" fmla="*/ 15 h 49"/>
                <a:gd name="T8" fmla="*/ 117 w 117"/>
                <a:gd name="T9" fmla="*/ 19 h 49"/>
                <a:gd name="T10" fmla="*/ 117 w 117"/>
                <a:gd name="T11" fmla="*/ 20 h 49"/>
                <a:gd name="T12" fmla="*/ 117 w 117"/>
                <a:gd name="T13" fmla="*/ 22 h 49"/>
                <a:gd name="T14" fmla="*/ 115 w 117"/>
                <a:gd name="T15" fmla="*/ 23 h 49"/>
                <a:gd name="T16" fmla="*/ 114 w 117"/>
                <a:gd name="T17" fmla="*/ 24 h 49"/>
                <a:gd name="T18" fmla="*/ 115 w 117"/>
                <a:gd name="T19" fmla="*/ 25 h 49"/>
                <a:gd name="T20" fmla="*/ 116 w 117"/>
                <a:gd name="T21" fmla="*/ 27 h 49"/>
                <a:gd name="T22" fmla="*/ 117 w 117"/>
                <a:gd name="T23" fmla="*/ 29 h 49"/>
                <a:gd name="T24" fmla="*/ 117 w 117"/>
                <a:gd name="T25" fmla="*/ 29 h 49"/>
                <a:gd name="T26" fmla="*/ 111 w 117"/>
                <a:gd name="T27" fmla="*/ 33 h 49"/>
                <a:gd name="T28" fmla="*/ 103 w 117"/>
                <a:gd name="T29" fmla="*/ 39 h 49"/>
                <a:gd name="T30" fmla="*/ 91 w 117"/>
                <a:gd name="T31" fmla="*/ 45 h 49"/>
                <a:gd name="T32" fmla="*/ 78 w 117"/>
                <a:gd name="T33" fmla="*/ 49 h 49"/>
                <a:gd name="T34" fmla="*/ 66 w 117"/>
                <a:gd name="T35" fmla="*/ 47 h 49"/>
                <a:gd name="T36" fmla="*/ 51 w 117"/>
                <a:gd name="T37" fmla="*/ 44 h 49"/>
                <a:gd name="T38" fmla="*/ 40 w 117"/>
                <a:gd name="T39" fmla="*/ 38 h 49"/>
                <a:gd name="T40" fmla="*/ 30 w 117"/>
                <a:gd name="T41" fmla="*/ 33 h 49"/>
                <a:gd name="T42" fmla="*/ 23 w 117"/>
                <a:gd name="T43" fmla="*/ 30 h 49"/>
                <a:gd name="T44" fmla="*/ 21 w 117"/>
                <a:gd name="T45" fmla="*/ 29 h 49"/>
                <a:gd name="T46" fmla="*/ 20 w 117"/>
                <a:gd name="T47" fmla="*/ 30 h 49"/>
                <a:gd name="T48" fmla="*/ 15 w 117"/>
                <a:gd name="T49" fmla="*/ 32 h 49"/>
                <a:gd name="T50" fmla="*/ 8 w 117"/>
                <a:gd name="T51" fmla="*/ 37 h 49"/>
                <a:gd name="T52" fmla="*/ 2 w 117"/>
                <a:gd name="T53" fmla="*/ 45 h 49"/>
                <a:gd name="T54" fmla="*/ 0 w 117"/>
                <a:gd name="T55" fmla="*/ 36 h 49"/>
                <a:gd name="T56" fmla="*/ 0 w 117"/>
                <a:gd name="T57" fmla="*/ 24 h 49"/>
                <a:gd name="T58" fmla="*/ 1 w 117"/>
                <a:gd name="T59" fmla="*/ 12 h 49"/>
                <a:gd name="T60" fmla="*/ 2 w 117"/>
                <a:gd name="T61" fmla="*/ 3 h 49"/>
                <a:gd name="T62" fmla="*/ 9 w 117"/>
                <a:gd name="T63" fmla="*/ 11 h 49"/>
                <a:gd name="T64" fmla="*/ 15 w 117"/>
                <a:gd name="T65" fmla="*/ 16 h 49"/>
                <a:gd name="T66" fmla="*/ 20 w 117"/>
                <a:gd name="T67" fmla="*/ 19 h 49"/>
                <a:gd name="T68" fmla="*/ 22 w 117"/>
                <a:gd name="T69" fmla="*/ 19 h 49"/>
                <a:gd name="T70" fmla="*/ 24 w 117"/>
                <a:gd name="T71" fmla="*/ 18 h 49"/>
                <a:gd name="T72" fmla="*/ 30 w 117"/>
                <a:gd name="T73" fmla="*/ 15 h 49"/>
                <a:gd name="T74" fmla="*/ 40 w 117"/>
                <a:gd name="T75" fmla="*/ 10 h 49"/>
                <a:gd name="T76" fmla="*/ 51 w 117"/>
                <a:gd name="T77" fmla="*/ 5 h 49"/>
                <a:gd name="T78" fmla="*/ 66 w 117"/>
                <a:gd name="T79" fmla="*/ 0 h 49"/>
                <a:gd name="T80" fmla="*/ 80 w 117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9">
                  <a:moveTo>
                    <a:pt x="80" y="0"/>
                  </a:moveTo>
                  <a:lnTo>
                    <a:pt x="93" y="4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7" y="22"/>
                  </a:lnTo>
                  <a:lnTo>
                    <a:pt x="115" y="23"/>
                  </a:lnTo>
                  <a:lnTo>
                    <a:pt x="114" y="24"/>
                  </a:lnTo>
                  <a:lnTo>
                    <a:pt x="115" y="25"/>
                  </a:lnTo>
                  <a:lnTo>
                    <a:pt x="116" y="27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1" y="33"/>
                  </a:lnTo>
                  <a:lnTo>
                    <a:pt x="103" y="39"/>
                  </a:lnTo>
                  <a:lnTo>
                    <a:pt x="91" y="45"/>
                  </a:lnTo>
                  <a:lnTo>
                    <a:pt x="78" y="49"/>
                  </a:lnTo>
                  <a:lnTo>
                    <a:pt x="66" y="47"/>
                  </a:lnTo>
                  <a:lnTo>
                    <a:pt x="51" y="44"/>
                  </a:lnTo>
                  <a:lnTo>
                    <a:pt x="40" y="38"/>
                  </a:lnTo>
                  <a:lnTo>
                    <a:pt x="30" y="33"/>
                  </a:lnTo>
                  <a:lnTo>
                    <a:pt x="23" y="30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5" y="32"/>
                  </a:lnTo>
                  <a:lnTo>
                    <a:pt x="8" y="37"/>
                  </a:lnTo>
                  <a:lnTo>
                    <a:pt x="2" y="45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1" y="12"/>
                  </a:lnTo>
                  <a:lnTo>
                    <a:pt x="2" y="3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4" y="18"/>
                  </a:lnTo>
                  <a:lnTo>
                    <a:pt x="30" y="15"/>
                  </a:lnTo>
                  <a:lnTo>
                    <a:pt x="40" y="10"/>
                  </a:lnTo>
                  <a:lnTo>
                    <a:pt x="51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7" name="Freeform 1420"/>
            <p:cNvSpPr>
              <a:spLocks/>
            </p:cNvSpPr>
            <p:nvPr/>
          </p:nvSpPr>
          <p:spPr bwMode="auto">
            <a:xfrm>
              <a:off x="8588376" y="4262120"/>
              <a:ext cx="12700" cy="22225"/>
            </a:xfrm>
            <a:custGeom>
              <a:avLst/>
              <a:gdLst>
                <a:gd name="T0" fmla="*/ 3 w 8"/>
                <a:gd name="T1" fmla="*/ 0 h 14"/>
                <a:gd name="T2" fmla="*/ 6 w 8"/>
                <a:gd name="T3" fmla="*/ 1 h 14"/>
                <a:gd name="T4" fmla="*/ 7 w 8"/>
                <a:gd name="T5" fmla="*/ 4 h 14"/>
                <a:gd name="T6" fmla="*/ 8 w 8"/>
                <a:gd name="T7" fmla="*/ 7 h 14"/>
                <a:gd name="T8" fmla="*/ 7 w 8"/>
                <a:gd name="T9" fmla="*/ 11 h 14"/>
                <a:gd name="T10" fmla="*/ 6 w 8"/>
                <a:gd name="T11" fmla="*/ 13 h 14"/>
                <a:gd name="T12" fmla="*/ 3 w 8"/>
                <a:gd name="T13" fmla="*/ 14 h 14"/>
                <a:gd name="T14" fmla="*/ 1 w 8"/>
                <a:gd name="T15" fmla="*/ 13 h 14"/>
                <a:gd name="T16" fmla="*/ 0 w 8"/>
                <a:gd name="T17" fmla="*/ 11 h 14"/>
                <a:gd name="T18" fmla="*/ 0 w 8"/>
                <a:gd name="T19" fmla="*/ 7 h 14"/>
                <a:gd name="T20" fmla="*/ 0 w 8"/>
                <a:gd name="T21" fmla="*/ 4 h 14"/>
                <a:gd name="T22" fmla="*/ 1 w 8"/>
                <a:gd name="T23" fmla="*/ 1 h 14"/>
                <a:gd name="T24" fmla="*/ 3 w 8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4">
                  <a:moveTo>
                    <a:pt x="3" y="0"/>
                  </a:moveTo>
                  <a:lnTo>
                    <a:pt x="6" y="1"/>
                  </a:lnTo>
                  <a:lnTo>
                    <a:pt x="7" y="4"/>
                  </a:lnTo>
                  <a:lnTo>
                    <a:pt x="8" y="7"/>
                  </a:lnTo>
                  <a:lnTo>
                    <a:pt x="7" y="11"/>
                  </a:lnTo>
                  <a:lnTo>
                    <a:pt x="6" y="13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8" name="Freeform 1421"/>
            <p:cNvSpPr>
              <a:spLocks/>
            </p:cNvSpPr>
            <p:nvPr/>
          </p:nvSpPr>
          <p:spPr bwMode="auto">
            <a:xfrm>
              <a:off x="8591551" y="4271645"/>
              <a:ext cx="6350" cy="7938"/>
            </a:xfrm>
            <a:custGeom>
              <a:avLst/>
              <a:gdLst>
                <a:gd name="T0" fmla="*/ 3 w 4"/>
                <a:gd name="T1" fmla="*/ 0 h 5"/>
                <a:gd name="T2" fmla="*/ 4 w 4"/>
                <a:gd name="T3" fmla="*/ 1 h 5"/>
                <a:gd name="T4" fmla="*/ 4 w 4"/>
                <a:gd name="T5" fmla="*/ 2 h 5"/>
                <a:gd name="T6" fmla="*/ 4 w 4"/>
                <a:gd name="T7" fmla="*/ 4 h 5"/>
                <a:gd name="T8" fmla="*/ 3 w 4"/>
                <a:gd name="T9" fmla="*/ 5 h 5"/>
                <a:gd name="T10" fmla="*/ 0 w 4"/>
                <a:gd name="T11" fmla="*/ 4 h 5"/>
                <a:gd name="T12" fmla="*/ 0 w 4"/>
                <a:gd name="T13" fmla="*/ 2 h 5"/>
                <a:gd name="T14" fmla="*/ 0 w 4"/>
                <a:gd name="T15" fmla="*/ 1 h 5"/>
                <a:gd name="T16" fmla="*/ 3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3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9" name="Freeform 1422"/>
            <p:cNvSpPr>
              <a:spLocks/>
            </p:cNvSpPr>
            <p:nvPr/>
          </p:nvSpPr>
          <p:spPr bwMode="auto">
            <a:xfrm>
              <a:off x="8564563" y="4252595"/>
              <a:ext cx="23813" cy="53975"/>
            </a:xfrm>
            <a:custGeom>
              <a:avLst/>
              <a:gdLst>
                <a:gd name="T0" fmla="*/ 11 w 15"/>
                <a:gd name="T1" fmla="*/ 0 h 34"/>
                <a:gd name="T2" fmla="*/ 15 w 15"/>
                <a:gd name="T3" fmla="*/ 1 h 34"/>
                <a:gd name="T4" fmla="*/ 11 w 15"/>
                <a:gd name="T5" fmla="*/ 3 h 34"/>
                <a:gd name="T6" fmla="*/ 9 w 15"/>
                <a:gd name="T7" fmla="*/ 5 h 34"/>
                <a:gd name="T8" fmla="*/ 7 w 15"/>
                <a:gd name="T9" fmla="*/ 9 h 34"/>
                <a:gd name="T10" fmla="*/ 4 w 15"/>
                <a:gd name="T11" fmla="*/ 13 h 34"/>
                <a:gd name="T12" fmla="*/ 4 w 15"/>
                <a:gd name="T13" fmla="*/ 19 h 34"/>
                <a:gd name="T14" fmla="*/ 4 w 15"/>
                <a:gd name="T15" fmla="*/ 24 h 34"/>
                <a:gd name="T16" fmla="*/ 7 w 15"/>
                <a:gd name="T17" fmla="*/ 28 h 34"/>
                <a:gd name="T18" fmla="*/ 9 w 15"/>
                <a:gd name="T19" fmla="*/ 32 h 34"/>
                <a:gd name="T20" fmla="*/ 13 w 15"/>
                <a:gd name="T21" fmla="*/ 34 h 34"/>
                <a:gd name="T22" fmla="*/ 11 w 15"/>
                <a:gd name="T23" fmla="*/ 34 h 34"/>
                <a:gd name="T24" fmla="*/ 8 w 15"/>
                <a:gd name="T25" fmla="*/ 34 h 34"/>
                <a:gd name="T26" fmla="*/ 4 w 15"/>
                <a:gd name="T27" fmla="*/ 31 h 34"/>
                <a:gd name="T28" fmla="*/ 2 w 15"/>
                <a:gd name="T29" fmla="*/ 27 h 34"/>
                <a:gd name="T30" fmla="*/ 0 w 15"/>
                <a:gd name="T31" fmla="*/ 23 h 34"/>
                <a:gd name="T32" fmla="*/ 0 w 15"/>
                <a:gd name="T33" fmla="*/ 18 h 34"/>
                <a:gd name="T34" fmla="*/ 0 w 15"/>
                <a:gd name="T35" fmla="*/ 12 h 34"/>
                <a:gd name="T36" fmla="*/ 2 w 15"/>
                <a:gd name="T37" fmla="*/ 7 h 34"/>
                <a:gd name="T38" fmla="*/ 4 w 15"/>
                <a:gd name="T39" fmla="*/ 4 h 34"/>
                <a:gd name="T40" fmla="*/ 8 w 15"/>
                <a:gd name="T41" fmla="*/ 1 h 34"/>
                <a:gd name="T42" fmla="*/ 11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1" y="0"/>
                  </a:moveTo>
                  <a:lnTo>
                    <a:pt x="15" y="1"/>
                  </a:lnTo>
                  <a:lnTo>
                    <a:pt x="11" y="3"/>
                  </a:lnTo>
                  <a:lnTo>
                    <a:pt x="9" y="5"/>
                  </a:lnTo>
                  <a:lnTo>
                    <a:pt x="7" y="9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4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1" y="34"/>
                  </a:lnTo>
                  <a:lnTo>
                    <a:pt x="8" y="34"/>
                  </a:lnTo>
                  <a:lnTo>
                    <a:pt x="4" y="31"/>
                  </a:lnTo>
                  <a:lnTo>
                    <a:pt x="2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2" y="7"/>
                  </a:lnTo>
                  <a:lnTo>
                    <a:pt x="4" y="4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0" name="Freeform 1423"/>
            <p:cNvSpPr>
              <a:spLocks/>
            </p:cNvSpPr>
            <p:nvPr/>
          </p:nvSpPr>
          <p:spPr bwMode="auto">
            <a:xfrm>
              <a:off x="8518526" y="4333558"/>
              <a:ext cx="187325" cy="76200"/>
            </a:xfrm>
            <a:custGeom>
              <a:avLst/>
              <a:gdLst>
                <a:gd name="T0" fmla="*/ 79 w 118"/>
                <a:gd name="T1" fmla="*/ 0 h 48"/>
                <a:gd name="T2" fmla="*/ 92 w 118"/>
                <a:gd name="T3" fmla="*/ 3 h 48"/>
                <a:gd name="T4" fmla="*/ 104 w 118"/>
                <a:gd name="T5" fmla="*/ 9 h 48"/>
                <a:gd name="T6" fmla="*/ 112 w 118"/>
                <a:gd name="T7" fmla="*/ 15 h 48"/>
                <a:gd name="T8" fmla="*/ 118 w 118"/>
                <a:gd name="T9" fmla="*/ 19 h 48"/>
                <a:gd name="T10" fmla="*/ 118 w 118"/>
                <a:gd name="T11" fmla="*/ 20 h 48"/>
                <a:gd name="T12" fmla="*/ 117 w 118"/>
                <a:gd name="T13" fmla="*/ 21 h 48"/>
                <a:gd name="T14" fmla="*/ 115 w 118"/>
                <a:gd name="T15" fmla="*/ 23 h 48"/>
                <a:gd name="T16" fmla="*/ 114 w 118"/>
                <a:gd name="T17" fmla="*/ 24 h 48"/>
                <a:gd name="T18" fmla="*/ 115 w 118"/>
                <a:gd name="T19" fmla="*/ 26 h 48"/>
                <a:gd name="T20" fmla="*/ 117 w 118"/>
                <a:gd name="T21" fmla="*/ 27 h 48"/>
                <a:gd name="T22" fmla="*/ 118 w 118"/>
                <a:gd name="T23" fmla="*/ 28 h 48"/>
                <a:gd name="T24" fmla="*/ 117 w 118"/>
                <a:gd name="T25" fmla="*/ 29 h 48"/>
                <a:gd name="T26" fmla="*/ 112 w 118"/>
                <a:gd name="T27" fmla="*/ 33 h 48"/>
                <a:gd name="T28" fmla="*/ 103 w 118"/>
                <a:gd name="T29" fmla="*/ 39 h 48"/>
                <a:gd name="T30" fmla="*/ 92 w 118"/>
                <a:gd name="T31" fmla="*/ 44 h 48"/>
                <a:gd name="T32" fmla="*/ 79 w 118"/>
                <a:gd name="T33" fmla="*/ 48 h 48"/>
                <a:gd name="T34" fmla="*/ 65 w 118"/>
                <a:gd name="T35" fmla="*/ 48 h 48"/>
                <a:gd name="T36" fmla="*/ 52 w 118"/>
                <a:gd name="T37" fmla="*/ 43 h 48"/>
                <a:gd name="T38" fmla="*/ 39 w 118"/>
                <a:gd name="T39" fmla="*/ 39 h 48"/>
                <a:gd name="T40" fmla="*/ 30 w 118"/>
                <a:gd name="T41" fmla="*/ 34 h 48"/>
                <a:gd name="T42" fmla="*/ 24 w 118"/>
                <a:gd name="T43" fmla="*/ 30 h 48"/>
                <a:gd name="T44" fmla="*/ 22 w 118"/>
                <a:gd name="T45" fmla="*/ 28 h 48"/>
                <a:gd name="T46" fmla="*/ 20 w 118"/>
                <a:gd name="T47" fmla="*/ 29 h 48"/>
                <a:gd name="T48" fmla="*/ 15 w 118"/>
                <a:gd name="T49" fmla="*/ 31 h 48"/>
                <a:gd name="T50" fmla="*/ 9 w 118"/>
                <a:gd name="T51" fmla="*/ 37 h 48"/>
                <a:gd name="T52" fmla="*/ 2 w 118"/>
                <a:gd name="T53" fmla="*/ 44 h 48"/>
                <a:gd name="T54" fmla="*/ 0 w 118"/>
                <a:gd name="T55" fmla="*/ 35 h 48"/>
                <a:gd name="T56" fmla="*/ 0 w 118"/>
                <a:gd name="T57" fmla="*/ 23 h 48"/>
                <a:gd name="T58" fmla="*/ 0 w 118"/>
                <a:gd name="T59" fmla="*/ 13 h 48"/>
                <a:gd name="T60" fmla="*/ 3 w 118"/>
                <a:gd name="T61" fmla="*/ 3 h 48"/>
                <a:gd name="T62" fmla="*/ 10 w 118"/>
                <a:gd name="T63" fmla="*/ 10 h 48"/>
                <a:gd name="T64" fmla="*/ 16 w 118"/>
                <a:gd name="T65" fmla="*/ 16 h 48"/>
                <a:gd name="T66" fmla="*/ 20 w 118"/>
                <a:gd name="T67" fmla="*/ 19 h 48"/>
                <a:gd name="T68" fmla="*/ 23 w 118"/>
                <a:gd name="T69" fmla="*/ 20 h 48"/>
                <a:gd name="T70" fmla="*/ 25 w 118"/>
                <a:gd name="T71" fmla="*/ 19 h 48"/>
                <a:gd name="T72" fmla="*/ 31 w 118"/>
                <a:gd name="T73" fmla="*/ 14 h 48"/>
                <a:gd name="T74" fmla="*/ 40 w 118"/>
                <a:gd name="T75" fmla="*/ 9 h 48"/>
                <a:gd name="T76" fmla="*/ 52 w 118"/>
                <a:gd name="T77" fmla="*/ 4 h 48"/>
                <a:gd name="T78" fmla="*/ 66 w 118"/>
                <a:gd name="T79" fmla="*/ 1 h 48"/>
                <a:gd name="T80" fmla="*/ 79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79" y="0"/>
                  </a:moveTo>
                  <a:lnTo>
                    <a:pt x="92" y="3"/>
                  </a:lnTo>
                  <a:lnTo>
                    <a:pt x="104" y="9"/>
                  </a:lnTo>
                  <a:lnTo>
                    <a:pt x="112" y="15"/>
                  </a:lnTo>
                  <a:lnTo>
                    <a:pt x="118" y="19"/>
                  </a:lnTo>
                  <a:lnTo>
                    <a:pt x="118" y="20"/>
                  </a:lnTo>
                  <a:lnTo>
                    <a:pt x="117" y="21"/>
                  </a:lnTo>
                  <a:lnTo>
                    <a:pt x="115" y="23"/>
                  </a:lnTo>
                  <a:lnTo>
                    <a:pt x="114" y="24"/>
                  </a:lnTo>
                  <a:lnTo>
                    <a:pt x="115" y="26"/>
                  </a:lnTo>
                  <a:lnTo>
                    <a:pt x="117" y="27"/>
                  </a:lnTo>
                  <a:lnTo>
                    <a:pt x="118" y="28"/>
                  </a:lnTo>
                  <a:lnTo>
                    <a:pt x="117" y="29"/>
                  </a:lnTo>
                  <a:lnTo>
                    <a:pt x="112" y="33"/>
                  </a:lnTo>
                  <a:lnTo>
                    <a:pt x="103" y="39"/>
                  </a:lnTo>
                  <a:lnTo>
                    <a:pt x="92" y="44"/>
                  </a:lnTo>
                  <a:lnTo>
                    <a:pt x="79" y="48"/>
                  </a:lnTo>
                  <a:lnTo>
                    <a:pt x="65" y="48"/>
                  </a:lnTo>
                  <a:lnTo>
                    <a:pt x="52" y="43"/>
                  </a:lnTo>
                  <a:lnTo>
                    <a:pt x="39" y="39"/>
                  </a:lnTo>
                  <a:lnTo>
                    <a:pt x="30" y="34"/>
                  </a:lnTo>
                  <a:lnTo>
                    <a:pt x="24" y="30"/>
                  </a:lnTo>
                  <a:lnTo>
                    <a:pt x="22" y="28"/>
                  </a:lnTo>
                  <a:lnTo>
                    <a:pt x="20" y="29"/>
                  </a:lnTo>
                  <a:lnTo>
                    <a:pt x="15" y="31"/>
                  </a:lnTo>
                  <a:lnTo>
                    <a:pt x="9" y="37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0" y="13"/>
                  </a:lnTo>
                  <a:lnTo>
                    <a:pt x="3" y="3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20" y="19"/>
                  </a:lnTo>
                  <a:lnTo>
                    <a:pt x="23" y="20"/>
                  </a:lnTo>
                  <a:lnTo>
                    <a:pt x="25" y="19"/>
                  </a:lnTo>
                  <a:lnTo>
                    <a:pt x="31" y="14"/>
                  </a:lnTo>
                  <a:lnTo>
                    <a:pt x="40" y="9"/>
                  </a:lnTo>
                  <a:lnTo>
                    <a:pt x="52" y="4"/>
                  </a:lnTo>
                  <a:lnTo>
                    <a:pt x="66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1" name="Freeform 1424"/>
            <p:cNvSpPr>
              <a:spLocks/>
            </p:cNvSpPr>
            <p:nvPr/>
          </p:nvSpPr>
          <p:spPr bwMode="auto">
            <a:xfrm>
              <a:off x="8667751" y="4354195"/>
              <a:ext cx="15875" cy="20638"/>
            </a:xfrm>
            <a:custGeom>
              <a:avLst/>
              <a:gdLst>
                <a:gd name="T0" fmla="*/ 5 w 10"/>
                <a:gd name="T1" fmla="*/ 0 h 13"/>
                <a:gd name="T2" fmla="*/ 7 w 10"/>
                <a:gd name="T3" fmla="*/ 1 h 13"/>
                <a:gd name="T4" fmla="*/ 9 w 10"/>
                <a:gd name="T5" fmla="*/ 3 h 13"/>
                <a:gd name="T6" fmla="*/ 10 w 10"/>
                <a:gd name="T7" fmla="*/ 7 h 13"/>
                <a:gd name="T8" fmla="*/ 9 w 10"/>
                <a:gd name="T9" fmla="*/ 10 h 13"/>
                <a:gd name="T10" fmla="*/ 7 w 10"/>
                <a:gd name="T11" fmla="*/ 13 h 13"/>
                <a:gd name="T12" fmla="*/ 5 w 10"/>
                <a:gd name="T13" fmla="*/ 13 h 13"/>
                <a:gd name="T14" fmla="*/ 3 w 10"/>
                <a:gd name="T15" fmla="*/ 13 h 13"/>
                <a:gd name="T16" fmla="*/ 2 w 10"/>
                <a:gd name="T17" fmla="*/ 10 h 13"/>
                <a:gd name="T18" fmla="*/ 0 w 10"/>
                <a:gd name="T19" fmla="*/ 7 h 13"/>
                <a:gd name="T20" fmla="*/ 2 w 10"/>
                <a:gd name="T21" fmla="*/ 3 h 13"/>
                <a:gd name="T22" fmla="*/ 3 w 10"/>
                <a:gd name="T23" fmla="*/ 1 h 13"/>
                <a:gd name="T24" fmla="*/ 5 w 10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lnTo>
                    <a:pt x="7" y="1"/>
                  </a:lnTo>
                  <a:lnTo>
                    <a:pt x="9" y="3"/>
                  </a:lnTo>
                  <a:lnTo>
                    <a:pt x="10" y="7"/>
                  </a:lnTo>
                  <a:lnTo>
                    <a:pt x="9" y="10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2" y="10"/>
                  </a:lnTo>
                  <a:lnTo>
                    <a:pt x="0" y="7"/>
                  </a:lnTo>
                  <a:lnTo>
                    <a:pt x="2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2" name="Freeform 1425"/>
            <p:cNvSpPr>
              <a:spLocks/>
            </p:cNvSpPr>
            <p:nvPr/>
          </p:nvSpPr>
          <p:spPr bwMode="auto">
            <a:xfrm>
              <a:off x="8674101" y="4363720"/>
              <a:ext cx="4763" cy="4763"/>
            </a:xfrm>
            <a:custGeom>
              <a:avLst/>
              <a:gdLst>
                <a:gd name="T0" fmla="*/ 1 w 3"/>
                <a:gd name="T1" fmla="*/ 0 h 3"/>
                <a:gd name="T2" fmla="*/ 2 w 3"/>
                <a:gd name="T3" fmla="*/ 0 h 3"/>
                <a:gd name="T4" fmla="*/ 3 w 3"/>
                <a:gd name="T5" fmla="*/ 2 h 3"/>
                <a:gd name="T6" fmla="*/ 2 w 3"/>
                <a:gd name="T7" fmla="*/ 3 h 3"/>
                <a:gd name="T8" fmla="*/ 1 w 3"/>
                <a:gd name="T9" fmla="*/ 3 h 3"/>
                <a:gd name="T10" fmla="*/ 0 w 3"/>
                <a:gd name="T11" fmla="*/ 3 h 3"/>
                <a:gd name="T12" fmla="*/ 0 w 3"/>
                <a:gd name="T13" fmla="*/ 2 h 3"/>
                <a:gd name="T14" fmla="*/ 0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3" name="Freeform 1426"/>
            <p:cNvSpPr>
              <a:spLocks/>
            </p:cNvSpPr>
            <p:nvPr/>
          </p:nvSpPr>
          <p:spPr bwMode="auto">
            <a:xfrm>
              <a:off x="8645526" y="4344670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1 h 34"/>
                <a:gd name="T6" fmla="*/ 8 w 16"/>
                <a:gd name="T7" fmla="*/ 5 h 34"/>
                <a:gd name="T8" fmla="*/ 6 w 16"/>
                <a:gd name="T9" fmla="*/ 8 h 34"/>
                <a:gd name="T10" fmla="*/ 5 w 16"/>
                <a:gd name="T11" fmla="*/ 13 h 34"/>
                <a:gd name="T12" fmla="*/ 4 w 16"/>
                <a:gd name="T13" fmla="*/ 17 h 34"/>
                <a:gd name="T14" fmla="*/ 5 w 16"/>
                <a:gd name="T15" fmla="*/ 23 h 34"/>
                <a:gd name="T16" fmla="*/ 6 w 16"/>
                <a:gd name="T17" fmla="*/ 28 h 34"/>
                <a:gd name="T18" fmla="*/ 10 w 16"/>
                <a:gd name="T19" fmla="*/ 32 h 34"/>
                <a:gd name="T20" fmla="*/ 12 w 16"/>
                <a:gd name="T21" fmla="*/ 34 h 34"/>
                <a:gd name="T22" fmla="*/ 12 w 16"/>
                <a:gd name="T23" fmla="*/ 34 h 34"/>
                <a:gd name="T24" fmla="*/ 8 w 16"/>
                <a:gd name="T25" fmla="*/ 33 h 34"/>
                <a:gd name="T26" fmla="*/ 5 w 16"/>
                <a:gd name="T27" fmla="*/ 30 h 34"/>
                <a:gd name="T28" fmla="*/ 3 w 16"/>
                <a:gd name="T29" fmla="*/ 27 h 34"/>
                <a:gd name="T30" fmla="*/ 0 w 16"/>
                <a:gd name="T31" fmla="*/ 22 h 34"/>
                <a:gd name="T32" fmla="*/ 0 w 16"/>
                <a:gd name="T33" fmla="*/ 16 h 34"/>
                <a:gd name="T34" fmla="*/ 0 w 16"/>
                <a:gd name="T35" fmla="*/ 12 h 34"/>
                <a:gd name="T36" fmla="*/ 3 w 16"/>
                <a:gd name="T37" fmla="*/ 7 h 34"/>
                <a:gd name="T38" fmla="*/ 5 w 16"/>
                <a:gd name="T39" fmla="*/ 3 h 34"/>
                <a:gd name="T40" fmla="*/ 8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1"/>
                  </a:lnTo>
                  <a:lnTo>
                    <a:pt x="8" y="5"/>
                  </a:lnTo>
                  <a:lnTo>
                    <a:pt x="6" y="8"/>
                  </a:lnTo>
                  <a:lnTo>
                    <a:pt x="5" y="13"/>
                  </a:lnTo>
                  <a:lnTo>
                    <a:pt x="4" y="17"/>
                  </a:lnTo>
                  <a:lnTo>
                    <a:pt x="5" y="23"/>
                  </a:lnTo>
                  <a:lnTo>
                    <a:pt x="6" y="28"/>
                  </a:lnTo>
                  <a:lnTo>
                    <a:pt x="10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8" y="33"/>
                  </a:lnTo>
                  <a:lnTo>
                    <a:pt x="5" y="30"/>
                  </a:lnTo>
                  <a:lnTo>
                    <a:pt x="3" y="27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3" y="7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4" name="Freeform 1427"/>
            <p:cNvSpPr>
              <a:spLocks/>
            </p:cNvSpPr>
            <p:nvPr/>
          </p:nvSpPr>
          <p:spPr bwMode="auto">
            <a:xfrm>
              <a:off x="8599488" y="4414520"/>
              <a:ext cx="187325" cy="77788"/>
            </a:xfrm>
            <a:custGeom>
              <a:avLst/>
              <a:gdLst>
                <a:gd name="T0" fmla="*/ 80 w 118"/>
                <a:gd name="T1" fmla="*/ 0 h 49"/>
                <a:gd name="T2" fmla="*/ 93 w 118"/>
                <a:gd name="T3" fmla="*/ 4 h 49"/>
                <a:gd name="T4" fmla="*/ 104 w 118"/>
                <a:gd name="T5" fmla="*/ 10 h 49"/>
                <a:gd name="T6" fmla="*/ 113 w 118"/>
                <a:gd name="T7" fmla="*/ 16 h 49"/>
                <a:gd name="T8" fmla="*/ 117 w 118"/>
                <a:gd name="T9" fmla="*/ 19 h 49"/>
                <a:gd name="T10" fmla="*/ 118 w 118"/>
                <a:gd name="T11" fmla="*/ 20 h 49"/>
                <a:gd name="T12" fmla="*/ 117 w 118"/>
                <a:gd name="T13" fmla="*/ 22 h 49"/>
                <a:gd name="T14" fmla="*/ 116 w 118"/>
                <a:gd name="T15" fmla="*/ 23 h 49"/>
                <a:gd name="T16" fmla="*/ 114 w 118"/>
                <a:gd name="T17" fmla="*/ 24 h 49"/>
                <a:gd name="T18" fmla="*/ 116 w 118"/>
                <a:gd name="T19" fmla="*/ 26 h 49"/>
                <a:gd name="T20" fmla="*/ 117 w 118"/>
                <a:gd name="T21" fmla="*/ 27 h 49"/>
                <a:gd name="T22" fmla="*/ 117 w 118"/>
                <a:gd name="T23" fmla="*/ 29 h 49"/>
                <a:gd name="T24" fmla="*/ 117 w 118"/>
                <a:gd name="T25" fmla="*/ 30 h 49"/>
                <a:gd name="T26" fmla="*/ 111 w 118"/>
                <a:gd name="T27" fmla="*/ 33 h 49"/>
                <a:gd name="T28" fmla="*/ 103 w 118"/>
                <a:gd name="T29" fmla="*/ 39 h 49"/>
                <a:gd name="T30" fmla="*/ 93 w 118"/>
                <a:gd name="T31" fmla="*/ 45 h 49"/>
                <a:gd name="T32" fmla="*/ 80 w 118"/>
                <a:gd name="T33" fmla="*/ 49 h 49"/>
                <a:gd name="T34" fmla="*/ 66 w 118"/>
                <a:gd name="T35" fmla="*/ 47 h 49"/>
                <a:gd name="T36" fmla="*/ 52 w 118"/>
                <a:gd name="T37" fmla="*/ 44 h 49"/>
                <a:gd name="T38" fmla="*/ 40 w 118"/>
                <a:gd name="T39" fmla="*/ 39 h 49"/>
                <a:gd name="T40" fmla="*/ 30 w 118"/>
                <a:gd name="T41" fmla="*/ 33 h 49"/>
                <a:gd name="T42" fmla="*/ 25 w 118"/>
                <a:gd name="T43" fmla="*/ 30 h 49"/>
                <a:gd name="T44" fmla="*/ 22 w 118"/>
                <a:gd name="T45" fmla="*/ 29 h 49"/>
                <a:gd name="T46" fmla="*/ 20 w 118"/>
                <a:gd name="T47" fmla="*/ 30 h 49"/>
                <a:gd name="T48" fmla="*/ 15 w 118"/>
                <a:gd name="T49" fmla="*/ 32 h 49"/>
                <a:gd name="T50" fmla="*/ 9 w 118"/>
                <a:gd name="T51" fmla="*/ 37 h 49"/>
                <a:gd name="T52" fmla="*/ 2 w 118"/>
                <a:gd name="T53" fmla="*/ 45 h 49"/>
                <a:gd name="T54" fmla="*/ 1 w 118"/>
                <a:gd name="T55" fmla="*/ 36 h 49"/>
                <a:gd name="T56" fmla="*/ 0 w 118"/>
                <a:gd name="T57" fmla="*/ 24 h 49"/>
                <a:gd name="T58" fmla="*/ 1 w 118"/>
                <a:gd name="T59" fmla="*/ 12 h 49"/>
                <a:gd name="T60" fmla="*/ 2 w 118"/>
                <a:gd name="T61" fmla="*/ 3 h 49"/>
                <a:gd name="T62" fmla="*/ 9 w 118"/>
                <a:gd name="T63" fmla="*/ 11 h 49"/>
                <a:gd name="T64" fmla="*/ 16 w 118"/>
                <a:gd name="T65" fmla="*/ 16 h 49"/>
                <a:gd name="T66" fmla="*/ 21 w 118"/>
                <a:gd name="T67" fmla="*/ 19 h 49"/>
                <a:gd name="T68" fmla="*/ 22 w 118"/>
                <a:gd name="T69" fmla="*/ 20 h 49"/>
                <a:gd name="T70" fmla="*/ 25 w 118"/>
                <a:gd name="T71" fmla="*/ 18 h 49"/>
                <a:gd name="T72" fmla="*/ 32 w 118"/>
                <a:gd name="T73" fmla="*/ 15 h 49"/>
                <a:gd name="T74" fmla="*/ 41 w 118"/>
                <a:gd name="T75" fmla="*/ 10 h 49"/>
                <a:gd name="T76" fmla="*/ 53 w 118"/>
                <a:gd name="T77" fmla="*/ 5 h 49"/>
                <a:gd name="T78" fmla="*/ 66 w 118"/>
                <a:gd name="T79" fmla="*/ 0 h 49"/>
                <a:gd name="T80" fmla="*/ 80 w 118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9">
                  <a:moveTo>
                    <a:pt x="80" y="0"/>
                  </a:moveTo>
                  <a:lnTo>
                    <a:pt x="93" y="4"/>
                  </a:lnTo>
                  <a:lnTo>
                    <a:pt x="104" y="10"/>
                  </a:lnTo>
                  <a:lnTo>
                    <a:pt x="113" y="16"/>
                  </a:lnTo>
                  <a:lnTo>
                    <a:pt x="117" y="19"/>
                  </a:lnTo>
                  <a:lnTo>
                    <a:pt x="118" y="20"/>
                  </a:lnTo>
                  <a:lnTo>
                    <a:pt x="117" y="22"/>
                  </a:lnTo>
                  <a:lnTo>
                    <a:pt x="116" y="23"/>
                  </a:lnTo>
                  <a:lnTo>
                    <a:pt x="114" y="24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9"/>
                  </a:lnTo>
                  <a:lnTo>
                    <a:pt x="117" y="30"/>
                  </a:lnTo>
                  <a:lnTo>
                    <a:pt x="111" y="33"/>
                  </a:lnTo>
                  <a:lnTo>
                    <a:pt x="103" y="39"/>
                  </a:lnTo>
                  <a:lnTo>
                    <a:pt x="93" y="45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2" y="44"/>
                  </a:lnTo>
                  <a:lnTo>
                    <a:pt x="40" y="39"/>
                  </a:lnTo>
                  <a:lnTo>
                    <a:pt x="30" y="33"/>
                  </a:lnTo>
                  <a:lnTo>
                    <a:pt x="25" y="30"/>
                  </a:lnTo>
                  <a:lnTo>
                    <a:pt x="22" y="29"/>
                  </a:lnTo>
                  <a:lnTo>
                    <a:pt x="20" y="30"/>
                  </a:lnTo>
                  <a:lnTo>
                    <a:pt x="15" y="32"/>
                  </a:lnTo>
                  <a:lnTo>
                    <a:pt x="9" y="37"/>
                  </a:lnTo>
                  <a:lnTo>
                    <a:pt x="2" y="45"/>
                  </a:lnTo>
                  <a:lnTo>
                    <a:pt x="1" y="36"/>
                  </a:lnTo>
                  <a:lnTo>
                    <a:pt x="0" y="24"/>
                  </a:lnTo>
                  <a:lnTo>
                    <a:pt x="1" y="12"/>
                  </a:lnTo>
                  <a:lnTo>
                    <a:pt x="2" y="3"/>
                  </a:lnTo>
                  <a:lnTo>
                    <a:pt x="9" y="11"/>
                  </a:lnTo>
                  <a:lnTo>
                    <a:pt x="16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5" y="18"/>
                  </a:lnTo>
                  <a:lnTo>
                    <a:pt x="32" y="15"/>
                  </a:lnTo>
                  <a:lnTo>
                    <a:pt x="41" y="10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5" name="Freeform 1428"/>
            <p:cNvSpPr>
              <a:spLocks/>
            </p:cNvSpPr>
            <p:nvPr/>
          </p:nvSpPr>
          <p:spPr bwMode="auto">
            <a:xfrm>
              <a:off x="8750301" y="4435158"/>
              <a:ext cx="12700" cy="20638"/>
            </a:xfrm>
            <a:custGeom>
              <a:avLst/>
              <a:gdLst>
                <a:gd name="T0" fmla="*/ 5 w 8"/>
                <a:gd name="T1" fmla="*/ 0 h 13"/>
                <a:gd name="T2" fmla="*/ 6 w 8"/>
                <a:gd name="T3" fmla="*/ 0 h 13"/>
                <a:gd name="T4" fmla="*/ 8 w 8"/>
                <a:gd name="T5" fmla="*/ 3 h 13"/>
                <a:gd name="T6" fmla="*/ 8 w 8"/>
                <a:gd name="T7" fmla="*/ 6 h 13"/>
                <a:gd name="T8" fmla="*/ 8 w 8"/>
                <a:gd name="T9" fmla="*/ 10 h 13"/>
                <a:gd name="T10" fmla="*/ 6 w 8"/>
                <a:gd name="T11" fmla="*/ 12 h 13"/>
                <a:gd name="T12" fmla="*/ 5 w 8"/>
                <a:gd name="T13" fmla="*/ 13 h 13"/>
                <a:gd name="T14" fmla="*/ 2 w 8"/>
                <a:gd name="T15" fmla="*/ 12 h 13"/>
                <a:gd name="T16" fmla="*/ 0 w 8"/>
                <a:gd name="T17" fmla="*/ 10 h 13"/>
                <a:gd name="T18" fmla="*/ 0 w 8"/>
                <a:gd name="T19" fmla="*/ 6 h 13"/>
                <a:gd name="T20" fmla="*/ 0 w 8"/>
                <a:gd name="T21" fmla="*/ 3 h 13"/>
                <a:gd name="T22" fmla="*/ 2 w 8"/>
                <a:gd name="T23" fmla="*/ 0 h 13"/>
                <a:gd name="T24" fmla="*/ 5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5" y="13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6" name="Freeform 1429"/>
            <p:cNvSpPr>
              <a:spLocks/>
            </p:cNvSpPr>
            <p:nvPr/>
          </p:nvSpPr>
          <p:spPr bwMode="auto">
            <a:xfrm>
              <a:off x="8753476" y="4443095"/>
              <a:ext cx="7938" cy="7938"/>
            </a:xfrm>
            <a:custGeom>
              <a:avLst/>
              <a:gdLst>
                <a:gd name="T0" fmla="*/ 3 w 5"/>
                <a:gd name="T1" fmla="*/ 0 h 5"/>
                <a:gd name="T2" fmla="*/ 4 w 5"/>
                <a:gd name="T3" fmla="*/ 1 h 5"/>
                <a:gd name="T4" fmla="*/ 5 w 5"/>
                <a:gd name="T5" fmla="*/ 2 h 5"/>
                <a:gd name="T6" fmla="*/ 4 w 5"/>
                <a:gd name="T7" fmla="*/ 4 h 5"/>
                <a:gd name="T8" fmla="*/ 3 w 5"/>
                <a:gd name="T9" fmla="*/ 5 h 5"/>
                <a:gd name="T10" fmla="*/ 2 w 5"/>
                <a:gd name="T11" fmla="*/ 4 h 5"/>
                <a:gd name="T12" fmla="*/ 0 w 5"/>
                <a:gd name="T13" fmla="*/ 2 h 5"/>
                <a:gd name="T14" fmla="*/ 2 w 5"/>
                <a:gd name="T15" fmla="*/ 1 h 5"/>
                <a:gd name="T16" fmla="*/ 3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7" name="Freeform 1430"/>
            <p:cNvSpPr>
              <a:spLocks/>
            </p:cNvSpPr>
            <p:nvPr/>
          </p:nvSpPr>
          <p:spPr bwMode="auto">
            <a:xfrm>
              <a:off x="8726488" y="4424045"/>
              <a:ext cx="25400" cy="53975"/>
            </a:xfrm>
            <a:custGeom>
              <a:avLst/>
              <a:gdLst>
                <a:gd name="T0" fmla="*/ 11 w 16"/>
                <a:gd name="T1" fmla="*/ 0 h 34"/>
                <a:gd name="T2" fmla="*/ 16 w 16"/>
                <a:gd name="T3" fmla="*/ 1 h 34"/>
                <a:gd name="T4" fmla="*/ 13 w 16"/>
                <a:gd name="T5" fmla="*/ 3 h 34"/>
                <a:gd name="T6" fmla="*/ 9 w 16"/>
                <a:gd name="T7" fmla="*/ 5 h 34"/>
                <a:gd name="T8" fmla="*/ 7 w 16"/>
                <a:gd name="T9" fmla="*/ 9 h 34"/>
                <a:gd name="T10" fmla="*/ 4 w 16"/>
                <a:gd name="T11" fmla="*/ 13 h 34"/>
                <a:gd name="T12" fmla="*/ 4 w 16"/>
                <a:gd name="T13" fmla="*/ 19 h 34"/>
                <a:gd name="T14" fmla="*/ 4 w 16"/>
                <a:gd name="T15" fmla="*/ 24 h 34"/>
                <a:gd name="T16" fmla="*/ 7 w 16"/>
                <a:gd name="T17" fmla="*/ 29 h 34"/>
                <a:gd name="T18" fmla="*/ 9 w 16"/>
                <a:gd name="T19" fmla="*/ 32 h 34"/>
                <a:gd name="T20" fmla="*/ 13 w 16"/>
                <a:gd name="T21" fmla="*/ 34 h 34"/>
                <a:gd name="T22" fmla="*/ 11 w 16"/>
                <a:gd name="T23" fmla="*/ 34 h 34"/>
                <a:gd name="T24" fmla="*/ 8 w 16"/>
                <a:gd name="T25" fmla="*/ 34 h 34"/>
                <a:gd name="T26" fmla="*/ 4 w 16"/>
                <a:gd name="T27" fmla="*/ 32 h 34"/>
                <a:gd name="T28" fmla="*/ 2 w 16"/>
                <a:gd name="T29" fmla="*/ 27 h 34"/>
                <a:gd name="T30" fmla="*/ 1 w 16"/>
                <a:gd name="T31" fmla="*/ 24 h 34"/>
                <a:gd name="T32" fmla="*/ 0 w 16"/>
                <a:gd name="T33" fmla="*/ 18 h 34"/>
                <a:gd name="T34" fmla="*/ 1 w 16"/>
                <a:gd name="T35" fmla="*/ 12 h 34"/>
                <a:gd name="T36" fmla="*/ 2 w 16"/>
                <a:gd name="T37" fmla="*/ 7 h 34"/>
                <a:gd name="T38" fmla="*/ 4 w 16"/>
                <a:gd name="T39" fmla="*/ 4 h 34"/>
                <a:gd name="T40" fmla="*/ 8 w 16"/>
                <a:gd name="T41" fmla="*/ 1 h 34"/>
                <a:gd name="T42" fmla="*/ 11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1" y="0"/>
                  </a:moveTo>
                  <a:lnTo>
                    <a:pt x="16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7" y="9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4"/>
                  </a:lnTo>
                  <a:lnTo>
                    <a:pt x="7" y="29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1" y="34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2" y="27"/>
                  </a:lnTo>
                  <a:lnTo>
                    <a:pt x="1" y="24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2" y="7"/>
                  </a:lnTo>
                  <a:lnTo>
                    <a:pt x="4" y="4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8" name="Freeform 1431"/>
            <p:cNvSpPr>
              <a:spLocks/>
            </p:cNvSpPr>
            <p:nvPr/>
          </p:nvSpPr>
          <p:spPr bwMode="auto">
            <a:xfrm>
              <a:off x="8661401" y="4503420"/>
              <a:ext cx="185738" cy="76200"/>
            </a:xfrm>
            <a:custGeom>
              <a:avLst/>
              <a:gdLst>
                <a:gd name="T0" fmla="*/ 78 w 117"/>
                <a:gd name="T1" fmla="*/ 0 h 48"/>
                <a:gd name="T2" fmla="*/ 91 w 117"/>
                <a:gd name="T3" fmla="*/ 3 h 48"/>
                <a:gd name="T4" fmla="*/ 103 w 117"/>
                <a:gd name="T5" fmla="*/ 8 h 48"/>
                <a:gd name="T6" fmla="*/ 111 w 117"/>
                <a:gd name="T7" fmla="*/ 14 h 48"/>
                <a:gd name="T8" fmla="*/ 117 w 117"/>
                <a:gd name="T9" fmla="*/ 18 h 48"/>
                <a:gd name="T10" fmla="*/ 117 w 117"/>
                <a:gd name="T11" fmla="*/ 20 h 48"/>
                <a:gd name="T12" fmla="*/ 116 w 117"/>
                <a:gd name="T13" fmla="*/ 21 h 48"/>
                <a:gd name="T14" fmla="*/ 115 w 117"/>
                <a:gd name="T15" fmla="*/ 22 h 48"/>
                <a:gd name="T16" fmla="*/ 114 w 117"/>
                <a:gd name="T17" fmla="*/ 23 h 48"/>
                <a:gd name="T18" fmla="*/ 115 w 117"/>
                <a:gd name="T19" fmla="*/ 24 h 48"/>
                <a:gd name="T20" fmla="*/ 116 w 117"/>
                <a:gd name="T21" fmla="*/ 27 h 48"/>
                <a:gd name="T22" fmla="*/ 117 w 117"/>
                <a:gd name="T23" fmla="*/ 28 h 48"/>
                <a:gd name="T24" fmla="*/ 116 w 117"/>
                <a:gd name="T25" fmla="*/ 28 h 48"/>
                <a:gd name="T26" fmla="*/ 111 w 117"/>
                <a:gd name="T27" fmla="*/ 33 h 48"/>
                <a:gd name="T28" fmla="*/ 102 w 117"/>
                <a:gd name="T29" fmla="*/ 38 h 48"/>
                <a:gd name="T30" fmla="*/ 91 w 117"/>
                <a:gd name="T31" fmla="*/ 44 h 48"/>
                <a:gd name="T32" fmla="*/ 78 w 117"/>
                <a:gd name="T33" fmla="*/ 48 h 48"/>
                <a:gd name="T34" fmla="*/ 64 w 117"/>
                <a:gd name="T35" fmla="*/ 47 h 48"/>
                <a:gd name="T36" fmla="*/ 51 w 117"/>
                <a:gd name="T37" fmla="*/ 43 h 48"/>
                <a:gd name="T38" fmla="*/ 38 w 117"/>
                <a:gd name="T39" fmla="*/ 37 h 48"/>
                <a:gd name="T40" fmla="*/ 29 w 117"/>
                <a:gd name="T41" fmla="*/ 33 h 48"/>
                <a:gd name="T42" fmla="*/ 23 w 117"/>
                <a:gd name="T43" fmla="*/ 29 h 48"/>
                <a:gd name="T44" fmla="*/ 21 w 117"/>
                <a:gd name="T45" fmla="*/ 28 h 48"/>
                <a:gd name="T46" fmla="*/ 18 w 117"/>
                <a:gd name="T47" fmla="*/ 29 h 48"/>
                <a:gd name="T48" fmla="*/ 14 w 117"/>
                <a:gd name="T49" fmla="*/ 31 h 48"/>
                <a:gd name="T50" fmla="*/ 8 w 117"/>
                <a:gd name="T51" fmla="*/ 36 h 48"/>
                <a:gd name="T52" fmla="*/ 1 w 117"/>
                <a:gd name="T53" fmla="*/ 44 h 48"/>
                <a:gd name="T54" fmla="*/ 0 w 117"/>
                <a:gd name="T55" fmla="*/ 35 h 48"/>
                <a:gd name="T56" fmla="*/ 0 w 117"/>
                <a:gd name="T57" fmla="*/ 23 h 48"/>
                <a:gd name="T58" fmla="*/ 0 w 117"/>
                <a:gd name="T59" fmla="*/ 11 h 48"/>
                <a:gd name="T60" fmla="*/ 2 w 117"/>
                <a:gd name="T61" fmla="*/ 2 h 48"/>
                <a:gd name="T62" fmla="*/ 9 w 117"/>
                <a:gd name="T63" fmla="*/ 10 h 48"/>
                <a:gd name="T64" fmla="*/ 15 w 117"/>
                <a:gd name="T65" fmla="*/ 15 h 48"/>
                <a:gd name="T66" fmla="*/ 20 w 117"/>
                <a:gd name="T67" fmla="*/ 18 h 48"/>
                <a:gd name="T68" fmla="*/ 22 w 117"/>
                <a:gd name="T69" fmla="*/ 18 h 48"/>
                <a:gd name="T70" fmla="*/ 24 w 117"/>
                <a:gd name="T71" fmla="*/ 17 h 48"/>
                <a:gd name="T72" fmla="*/ 30 w 117"/>
                <a:gd name="T73" fmla="*/ 14 h 48"/>
                <a:gd name="T74" fmla="*/ 40 w 117"/>
                <a:gd name="T75" fmla="*/ 9 h 48"/>
                <a:gd name="T76" fmla="*/ 51 w 117"/>
                <a:gd name="T77" fmla="*/ 3 h 48"/>
                <a:gd name="T78" fmla="*/ 65 w 117"/>
                <a:gd name="T79" fmla="*/ 0 h 48"/>
                <a:gd name="T80" fmla="*/ 78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78" y="0"/>
                  </a:moveTo>
                  <a:lnTo>
                    <a:pt x="91" y="3"/>
                  </a:lnTo>
                  <a:lnTo>
                    <a:pt x="103" y="8"/>
                  </a:lnTo>
                  <a:lnTo>
                    <a:pt x="111" y="14"/>
                  </a:lnTo>
                  <a:lnTo>
                    <a:pt x="117" y="18"/>
                  </a:lnTo>
                  <a:lnTo>
                    <a:pt x="117" y="20"/>
                  </a:lnTo>
                  <a:lnTo>
                    <a:pt x="116" y="21"/>
                  </a:lnTo>
                  <a:lnTo>
                    <a:pt x="115" y="22"/>
                  </a:lnTo>
                  <a:lnTo>
                    <a:pt x="114" y="23"/>
                  </a:lnTo>
                  <a:lnTo>
                    <a:pt x="115" y="24"/>
                  </a:lnTo>
                  <a:lnTo>
                    <a:pt x="116" y="27"/>
                  </a:lnTo>
                  <a:lnTo>
                    <a:pt x="117" y="28"/>
                  </a:lnTo>
                  <a:lnTo>
                    <a:pt x="116" y="28"/>
                  </a:lnTo>
                  <a:lnTo>
                    <a:pt x="111" y="33"/>
                  </a:lnTo>
                  <a:lnTo>
                    <a:pt x="102" y="38"/>
                  </a:lnTo>
                  <a:lnTo>
                    <a:pt x="91" y="44"/>
                  </a:lnTo>
                  <a:lnTo>
                    <a:pt x="78" y="48"/>
                  </a:lnTo>
                  <a:lnTo>
                    <a:pt x="64" y="47"/>
                  </a:lnTo>
                  <a:lnTo>
                    <a:pt x="51" y="43"/>
                  </a:lnTo>
                  <a:lnTo>
                    <a:pt x="38" y="37"/>
                  </a:lnTo>
                  <a:lnTo>
                    <a:pt x="29" y="33"/>
                  </a:lnTo>
                  <a:lnTo>
                    <a:pt x="23" y="29"/>
                  </a:lnTo>
                  <a:lnTo>
                    <a:pt x="21" y="28"/>
                  </a:lnTo>
                  <a:lnTo>
                    <a:pt x="18" y="29"/>
                  </a:lnTo>
                  <a:lnTo>
                    <a:pt x="14" y="31"/>
                  </a:lnTo>
                  <a:lnTo>
                    <a:pt x="8" y="36"/>
                  </a:lnTo>
                  <a:lnTo>
                    <a:pt x="1" y="44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0" y="11"/>
                  </a:lnTo>
                  <a:lnTo>
                    <a:pt x="2" y="2"/>
                  </a:lnTo>
                  <a:lnTo>
                    <a:pt x="9" y="10"/>
                  </a:lnTo>
                  <a:lnTo>
                    <a:pt x="15" y="15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7"/>
                  </a:lnTo>
                  <a:lnTo>
                    <a:pt x="30" y="14"/>
                  </a:lnTo>
                  <a:lnTo>
                    <a:pt x="40" y="9"/>
                  </a:lnTo>
                  <a:lnTo>
                    <a:pt x="51" y="3"/>
                  </a:lnTo>
                  <a:lnTo>
                    <a:pt x="65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69A8"/>
            </a:solidFill>
            <a:ln w="0">
              <a:solidFill>
                <a:srgbClr val="0069A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9" name="Freeform 1432"/>
            <p:cNvSpPr>
              <a:spLocks/>
            </p:cNvSpPr>
            <p:nvPr/>
          </p:nvSpPr>
          <p:spPr bwMode="auto">
            <a:xfrm>
              <a:off x="8810626" y="4520883"/>
              <a:ext cx="14288" cy="22225"/>
            </a:xfrm>
            <a:custGeom>
              <a:avLst/>
              <a:gdLst>
                <a:gd name="T0" fmla="*/ 4 w 9"/>
                <a:gd name="T1" fmla="*/ 0 h 14"/>
                <a:gd name="T2" fmla="*/ 7 w 9"/>
                <a:gd name="T3" fmla="*/ 2 h 14"/>
                <a:gd name="T4" fmla="*/ 8 w 9"/>
                <a:gd name="T5" fmla="*/ 4 h 14"/>
                <a:gd name="T6" fmla="*/ 9 w 9"/>
                <a:gd name="T7" fmla="*/ 7 h 14"/>
                <a:gd name="T8" fmla="*/ 8 w 9"/>
                <a:gd name="T9" fmla="*/ 11 h 14"/>
                <a:gd name="T10" fmla="*/ 7 w 9"/>
                <a:gd name="T11" fmla="*/ 13 h 14"/>
                <a:gd name="T12" fmla="*/ 4 w 9"/>
                <a:gd name="T13" fmla="*/ 14 h 14"/>
                <a:gd name="T14" fmla="*/ 2 w 9"/>
                <a:gd name="T15" fmla="*/ 13 h 14"/>
                <a:gd name="T16" fmla="*/ 1 w 9"/>
                <a:gd name="T17" fmla="*/ 11 h 14"/>
                <a:gd name="T18" fmla="*/ 0 w 9"/>
                <a:gd name="T19" fmla="*/ 7 h 14"/>
                <a:gd name="T20" fmla="*/ 1 w 9"/>
                <a:gd name="T21" fmla="*/ 4 h 14"/>
                <a:gd name="T22" fmla="*/ 2 w 9"/>
                <a:gd name="T23" fmla="*/ 2 h 14"/>
                <a:gd name="T24" fmla="*/ 4 w 9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lnTo>
                    <a:pt x="7" y="2"/>
                  </a:lnTo>
                  <a:lnTo>
                    <a:pt x="8" y="4"/>
                  </a:lnTo>
                  <a:lnTo>
                    <a:pt x="9" y="7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4" y="14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0" name="Freeform 1433"/>
            <p:cNvSpPr>
              <a:spLocks/>
            </p:cNvSpPr>
            <p:nvPr/>
          </p:nvSpPr>
          <p:spPr bwMode="auto">
            <a:xfrm>
              <a:off x="8813801" y="4530408"/>
              <a:ext cx="7938" cy="7938"/>
            </a:xfrm>
            <a:custGeom>
              <a:avLst/>
              <a:gdLst>
                <a:gd name="T0" fmla="*/ 2 w 5"/>
                <a:gd name="T1" fmla="*/ 0 h 5"/>
                <a:gd name="T2" fmla="*/ 3 w 5"/>
                <a:gd name="T3" fmla="*/ 1 h 5"/>
                <a:gd name="T4" fmla="*/ 5 w 5"/>
                <a:gd name="T5" fmla="*/ 3 h 5"/>
                <a:gd name="T6" fmla="*/ 3 w 5"/>
                <a:gd name="T7" fmla="*/ 4 h 5"/>
                <a:gd name="T8" fmla="*/ 2 w 5"/>
                <a:gd name="T9" fmla="*/ 5 h 5"/>
                <a:gd name="T10" fmla="*/ 1 w 5"/>
                <a:gd name="T11" fmla="*/ 4 h 5"/>
                <a:gd name="T12" fmla="*/ 0 w 5"/>
                <a:gd name="T13" fmla="*/ 3 h 5"/>
                <a:gd name="T14" fmla="*/ 1 w 5"/>
                <a:gd name="T15" fmla="*/ 1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3" y="1"/>
                  </a:lnTo>
                  <a:lnTo>
                    <a:pt x="5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1" name="Freeform 1434"/>
            <p:cNvSpPr>
              <a:spLocks/>
            </p:cNvSpPr>
            <p:nvPr/>
          </p:nvSpPr>
          <p:spPr bwMode="auto">
            <a:xfrm>
              <a:off x="8786813" y="4512945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9 w 16"/>
                <a:gd name="T7" fmla="*/ 4 h 34"/>
                <a:gd name="T8" fmla="*/ 6 w 16"/>
                <a:gd name="T9" fmla="*/ 8 h 34"/>
                <a:gd name="T10" fmla="*/ 5 w 16"/>
                <a:gd name="T11" fmla="*/ 12 h 34"/>
                <a:gd name="T12" fmla="*/ 4 w 16"/>
                <a:gd name="T13" fmla="*/ 18 h 34"/>
                <a:gd name="T14" fmla="*/ 5 w 16"/>
                <a:gd name="T15" fmla="*/ 23 h 34"/>
                <a:gd name="T16" fmla="*/ 6 w 16"/>
                <a:gd name="T17" fmla="*/ 28 h 34"/>
                <a:gd name="T18" fmla="*/ 9 w 16"/>
                <a:gd name="T19" fmla="*/ 31 h 34"/>
                <a:gd name="T20" fmla="*/ 12 w 16"/>
                <a:gd name="T21" fmla="*/ 34 h 34"/>
                <a:gd name="T22" fmla="*/ 12 w 16"/>
                <a:gd name="T23" fmla="*/ 34 h 34"/>
                <a:gd name="T24" fmla="*/ 9 w 16"/>
                <a:gd name="T25" fmla="*/ 34 h 34"/>
                <a:gd name="T26" fmla="*/ 5 w 16"/>
                <a:gd name="T27" fmla="*/ 30 h 34"/>
                <a:gd name="T28" fmla="*/ 3 w 16"/>
                <a:gd name="T29" fmla="*/ 27 h 34"/>
                <a:gd name="T30" fmla="*/ 0 w 16"/>
                <a:gd name="T31" fmla="*/ 22 h 34"/>
                <a:gd name="T32" fmla="*/ 0 w 16"/>
                <a:gd name="T33" fmla="*/ 17 h 34"/>
                <a:gd name="T34" fmla="*/ 0 w 16"/>
                <a:gd name="T35" fmla="*/ 11 h 34"/>
                <a:gd name="T36" fmla="*/ 3 w 16"/>
                <a:gd name="T37" fmla="*/ 7 h 34"/>
                <a:gd name="T38" fmla="*/ 5 w 16"/>
                <a:gd name="T39" fmla="*/ 3 h 34"/>
                <a:gd name="T40" fmla="*/ 9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9" y="4"/>
                  </a:lnTo>
                  <a:lnTo>
                    <a:pt x="6" y="8"/>
                  </a:lnTo>
                  <a:lnTo>
                    <a:pt x="5" y="12"/>
                  </a:lnTo>
                  <a:lnTo>
                    <a:pt x="4" y="18"/>
                  </a:lnTo>
                  <a:lnTo>
                    <a:pt x="5" y="23"/>
                  </a:lnTo>
                  <a:lnTo>
                    <a:pt x="6" y="28"/>
                  </a:lnTo>
                  <a:lnTo>
                    <a:pt x="9" y="31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9" y="34"/>
                  </a:lnTo>
                  <a:lnTo>
                    <a:pt x="5" y="30"/>
                  </a:lnTo>
                  <a:lnTo>
                    <a:pt x="3" y="27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2" name="Freeform 1435"/>
            <p:cNvSpPr>
              <a:spLocks/>
            </p:cNvSpPr>
            <p:nvPr/>
          </p:nvSpPr>
          <p:spPr bwMode="auto">
            <a:xfrm>
              <a:off x="8715376" y="4585970"/>
              <a:ext cx="185738" cy="77788"/>
            </a:xfrm>
            <a:custGeom>
              <a:avLst/>
              <a:gdLst>
                <a:gd name="T0" fmla="*/ 78 w 117"/>
                <a:gd name="T1" fmla="*/ 0 h 49"/>
                <a:gd name="T2" fmla="*/ 91 w 117"/>
                <a:gd name="T3" fmla="*/ 4 h 49"/>
                <a:gd name="T4" fmla="*/ 103 w 117"/>
                <a:gd name="T5" fmla="*/ 10 h 49"/>
                <a:gd name="T6" fmla="*/ 111 w 117"/>
                <a:gd name="T7" fmla="*/ 16 h 49"/>
                <a:gd name="T8" fmla="*/ 117 w 117"/>
                <a:gd name="T9" fmla="*/ 19 h 49"/>
                <a:gd name="T10" fmla="*/ 117 w 117"/>
                <a:gd name="T11" fmla="*/ 20 h 49"/>
                <a:gd name="T12" fmla="*/ 116 w 117"/>
                <a:gd name="T13" fmla="*/ 22 h 49"/>
                <a:gd name="T14" fmla="*/ 115 w 117"/>
                <a:gd name="T15" fmla="*/ 23 h 49"/>
                <a:gd name="T16" fmla="*/ 114 w 117"/>
                <a:gd name="T17" fmla="*/ 25 h 49"/>
                <a:gd name="T18" fmla="*/ 115 w 117"/>
                <a:gd name="T19" fmla="*/ 26 h 49"/>
                <a:gd name="T20" fmla="*/ 116 w 117"/>
                <a:gd name="T21" fmla="*/ 27 h 49"/>
                <a:gd name="T22" fmla="*/ 117 w 117"/>
                <a:gd name="T23" fmla="*/ 29 h 49"/>
                <a:gd name="T24" fmla="*/ 116 w 117"/>
                <a:gd name="T25" fmla="*/ 30 h 49"/>
                <a:gd name="T26" fmla="*/ 111 w 117"/>
                <a:gd name="T27" fmla="*/ 33 h 49"/>
                <a:gd name="T28" fmla="*/ 103 w 117"/>
                <a:gd name="T29" fmla="*/ 39 h 49"/>
                <a:gd name="T30" fmla="*/ 91 w 117"/>
                <a:gd name="T31" fmla="*/ 45 h 49"/>
                <a:gd name="T32" fmla="*/ 78 w 117"/>
                <a:gd name="T33" fmla="*/ 49 h 49"/>
                <a:gd name="T34" fmla="*/ 64 w 117"/>
                <a:gd name="T35" fmla="*/ 47 h 49"/>
                <a:gd name="T36" fmla="*/ 51 w 117"/>
                <a:gd name="T37" fmla="*/ 44 h 49"/>
                <a:gd name="T38" fmla="*/ 40 w 117"/>
                <a:gd name="T39" fmla="*/ 39 h 49"/>
                <a:gd name="T40" fmla="*/ 29 w 117"/>
                <a:gd name="T41" fmla="*/ 33 h 49"/>
                <a:gd name="T42" fmla="*/ 23 w 117"/>
                <a:gd name="T43" fmla="*/ 30 h 49"/>
                <a:gd name="T44" fmla="*/ 21 w 117"/>
                <a:gd name="T45" fmla="*/ 29 h 49"/>
                <a:gd name="T46" fmla="*/ 20 w 117"/>
                <a:gd name="T47" fmla="*/ 30 h 49"/>
                <a:gd name="T48" fmla="*/ 15 w 117"/>
                <a:gd name="T49" fmla="*/ 32 h 49"/>
                <a:gd name="T50" fmla="*/ 8 w 117"/>
                <a:gd name="T51" fmla="*/ 38 h 49"/>
                <a:gd name="T52" fmla="*/ 1 w 117"/>
                <a:gd name="T53" fmla="*/ 45 h 49"/>
                <a:gd name="T54" fmla="*/ 0 w 117"/>
                <a:gd name="T55" fmla="*/ 36 h 49"/>
                <a:gd name="T56" fmla="*/ 0 w 117"/>
                <a:gd name="T57" fmla="*/ 24 h 49"/>
                <a:gd name="T58" fmla="*/ 0 w 117"/>
                <a:gd name="T59" fmla="*/ 12 h 49"/>
                <a:gd name="T60" fmla="*/ 2 w 117"/>
                <a:gd name="T61" fmla="*/ 4 h 49"/>
                <a:gd name="T62" fmla="*/ 9 w 117"/>
                <a:gd name="T63" fmla="*/ 11 h 49"/>
                <a:gd name="T64" fmla="*/ 15 w 117"/>
                <a:gd name="T65" fmla="*/ 16 h 49"/>
                <a:gd name="T66" fmla="*/ 20 w 117"/>
                <a:gd name="T67" fmla="*/ 19 h 49"/>
                <a:gd name="T68" fmla="*/ 22 w 117"/>
                <a:gd name="T69" fmla="*/ 20 h 49"/>
                <a:gd name="T70" fmla="*/ 24 w 117"/>
                <a:gd name="T71" fmla="*/ 18 h 49"/>
                <a:gd name="T72" fmla="*/ 30 w 117"/>
                <a:gd name="T73" fmla="*/ 15 h 49"/>
                <a:gd name="T74" fmla="*/ 40 w 117"/>
                <a:gd name="T75" fmla="*/ 10 h 49"/>
                <a:gd name="T76" fmla="*/ 51 w 117"/>
                <a:gd name="T77" fmla="*/ 5 h 49"/>
                <a:gd name="T78" fmla="*/ 65 w 117"/>
                <a:gd name="T79" fmla="*/ 0 h 49"/>
                <a:gd name="T80" fmla="*/ 78 w 117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9">
                  <a:moveTo>
                    <a:pt x="78" y="0"/>
                  </a:moveTo>
                  <a:lnTo>
                    <a:pt x="91" y="4"/>
                  </a:lnTo>
                  <a:lnTo>
                    <a:pt x="103" y="10"/>
                  </a:lnTo>
                  <a:lnTo>
                    <a:pt x="111" y="16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6" y="22"/>
                  </a:lnTo>
                  <a:lnTo>
                    <a:pt x="115" y="23"/>
                  </a:lnTo>
                  <a:lnTo>
                    <a:pt x="114" y="25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7" y="29"/>
                  </a:lnTo>
                  <a:lnTo>
                    <a:pt x="116" y="30"/>
                  </a:lnTo>
                  <a:lnTo>
                    <a:pt x="111" y="33"/>
                  </a:lnTo>
                  <a:lnTo>
                    <a:pt x="103" y="39"/>
                  </a:lnTo>
                  <a:lnTo>
                    <a:pt x="91" y="45"/>
                  </a:lnTo>
                  <a:lnTo>
                    <a:pt x="78" y="49"/>
                  </a:lnTo>
                  <a:lnTo>
                    <a:pt x="64" y="47"/>
                  </a:lnTo>
                  <a:lnTo>
                    <a:pt x="51" y="44"/>
                  </a:lnTo>
                  <a:lnTo>
                    <a:pt x="40" y="39"/>
                  </a:lnTo>
                  <a:lnTo>
                    <a:pt x="29" y="33"/>
                  </a:lnTo>
                  <a:lnTo>
                    <a:pt x="23" y="30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5" y="32"/>
                  </a:lnTo>
                  <a:lnTo>
                    <a:pt x="8" y="38"/>
                  </a:lnTo>
                  <a:lnTo>
                    <a:pt x="1" y="45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2" y="4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30" y="15"/>
                  </a:lnTo>
                  <a:lnTo>
                    <a:pt x="40" y="10"/>
                  </a:lnTo>
                  <a:lnTo>
                    <a:pt x="51" y="5"/>
                  </a:lnTo>
                  <a:lnTo>
                    <a:pt x="65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69A8"/>
            </a:solidFill>
            <a:ln w="0">
              <a:solidFill>
                <a:srgbClr val="0069A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3" name="Freeform 1436"/>
            <p:cNvSpPr>
              <a:spLocks/>
            </p:cNvSpPr>
            <p:nvPr/>
          </p:nvSpPr>
          <p:spPr bwMode="auto">
            <a:xfrm>
              <a:off x="8864601" y="4606608"/>
              <a:ext cx="14288" cy="20638"/>
            </a:xfrm>
            <a:custGeom>
              <a:avLst/>
              <a:gdLst>
                <a:gd name="T0" fmla="*/ 4 w 9"/>
                <a:gd name="T1" fmla="*/ 0 h 13"/>
                <a:gd name="T2" fmla="*/ 7 w 9"/>
                <a:gd name="T3" fmla="*/ 2 h 13"/>
                <a:gd name="T4" fmla="*/ 8 w 9"/>
                <a:gd name="T5" fmla="*/ 4 h 13"/>
                <a:gd name="T6" fmla="*/ 9 w 9"/>
                <a:gd name="T7" fmla="*/ 6 h 13"/>
                <a:gd name="T8" fmla="*/ 8 w 9"/>
                <a:gd name="T9" fmla="*/ 10 h 13"/>
                <a:gd name="T10" fmla="*/ 7 w 9"/>
                <a:gd name="T11" fmla="*/ 12 h 13"/>
                <a:gd name="T12" fmla="*/ 4 w 9"/>
                <a:gd name="T13" fmla="*/ 13 h 13"/>
                <a:gd name="T14" fmla="*/ 2 w 9"/>
                <a:gd name="T15" fmla="*/ 12 h 13"/>
                <a:gd name="T16" fmla="*/ 1 w 9"/>
                <a:gd name="T17" fmla="*/ 10 h 13"/>
                <a:gd name="T18" fmla="*/ 0 w 9"/>
                <a:gd name="T19" fmla="*/ 6 h 13"/>
                <a:gd name="T20" fmla="*/ 1 w 9"/>
                <a:gd name="T21" fmla="*/ 4 h 13"/>
                <a:gd name="T22" fmla="*/ 2 w 9"/>
                <a:gd name="T23" fmla="*/ 2 h 13"/>
                <a:gd name="T24" fmla="*/ 4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lnTo>
                    <a:pt x="7" y="2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10"/>
                  </a:lnTo>
                  <a:lnTo>
                    <a:pt x="7" y="12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1" y="10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4" name="Freeform 1437"/>
            <p:cNvSpPr>
              <a:spLocks/>
            </p:cNvSpPr>
            <p:nvPr/>
          </p:nvSpPr>
          <p:spPr bwMode="auto">
            <a:xfrm>
              <a:off x="8869363" y="4616133"/>
              <a:ext cx="6350" cy="6350"/>
            </a:xfrm>
            <a:custGeom>
              <a:avLst/>
              <a:gdLst>
                <a:gd name="T0" fmla="*/ 1 w 4"/>
                <a:gd name="T1" fmla="*/ 0 h 4"/>
                <a:gd name="T2" fmla="*/ 2 w 4"/>
                <a:gd name="T3" fmla="*/ 0 h 4"/>
                <a:gd name="T4" fmla="*/ 4 w 4"/>
                <a:gd name="T5" fmla="*/ 1 h 4"/>
                <a:gd name="T6" fmla="*/ 2 w 4"/>
                <a:gd name="T7" fmla="*/ 3 h 4"/>
                <a:gd name="T8" fmla="*/ 1 w 4"/>
                <a:gd name="T9" fmla="*/ 4 h 4"/>
                <a:gd name="T10" fmla="*/ 0 w 4"/>
                <a:gd name="T11" fmla="*/ 3 h 4"/>
                <a:gd name="T12" fmla="*/ 0 w 4"/>
                <a:gd name="T13" fmla="*/ 1 h 4"/>
                <a:gd name="T14" fmla="*/ 0 w 4"/>
                <a:gd name="T15" fmla="*/ 0 h 4"/>
                <a:gd name="T16" fmla="*/ 1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5" name="Freeform 1438"/>
            <p:cNvSpPr>
              <a:spLocks/>
            </p:cNvSpPr>
            <p:nvPr/>
          </p:nvSpPr>
          <p:spPr bwMode="auto">
            <a:xfrm>
              <a:off x="8842376" y="4598670"/>
              <a:ext cx="23813" cy="53975"/>
            </a:xfrm>
            <a:custGeom>
              <a:avLst/>
              <a:gdLst>
                <a:gd name="T0" fmla="*/ 11 w 15"/>
                <a:gd name="T1" fmla="*/ 0 h 34"/>
                <a:gd name="T2" fmla="*/ 15 w 15"/>
                <a:gd name="T3" fmla="*/ 0 h 34"/>
                <a:gd name="T4" fmla="*/ 11 w 15"/>
                <a:gd name="T5" fmla="*/ 1 h 34"/>
                <a:gd name="T6" fmla="*/ 8 w 15"/>
                <a:gd name="T7" fmla="*/ 3 h 34"/>
                <a:gd name="T8" fmla="*/ 5 w 15"/>
                <a:gd name="T9" fmla="*/ 7 h 34"/>
                <a:gd name="T10" fmla="*/ 4 w 15"/>
                <a:gd name="T11" fmla="*/ 11 h 34"/>
                <a:gd name="T12" fmla="*/ 3 w 15"/>
                <a:gd name="T13" fmla="*/ 17 h 34"/>
                <a:gd name="T14" fmla="*/ 4 w 15"/>
                <a:gd name="T15" fmla="*/ 22 h 34"/>
                <a:gd name="T16" fmla="*/ 5 w 15"/>
                <a:gd name="T17" fmla="*/ 27 h 34"/>
                <a:gd name="T18" fmla="*/ 9 w 15"/>
                <a:gd name="T19" fmla="*/ 30 h 34"/>
                <a:gd name="T20" fmla="*/ 11 w 15"/>
                <a:gd name="T21" fmla="*/ 34 h 34"/>
                <a:gd name="T22" fmla="*/ 11 w 15"/>
                <a:gd name="T23" fmla="*/ 34 h 34"/>
                <a:gd name="T24" fmla="*/ 8 w 15"/>
                <a:gd name="T25" fmla="*/ 32 h 34"/>
                <a:gd name="T26" fmla="*/ 4 w 15"/>
                <a:gd name="T27" fmla="*/ 30 h 34"/>
                <a:gd name="T28" fmla="*/ 2 w 15"/>
                <a:gd name="T29" fmla="*/ 27 h 34"/>
                <a:gd name="T30" fmla="*/ 0 w 15"/>
                <a:gd name="T31" fmla="*/ 22 h 34"/>
                <a:gd name="T32" fmla="*/ 0 w 15"/>
                <a:gd name="T33" fmla="*/ 16 h 34"/>
                <a:gd name="T34" fmla="*/ 0 w 15"/>
                <a:gd name="T35" fmla="*/ 10 h 34"/>
                <a:gd name="T36" fmla="*/ 2 w 15"/>
                <a:gd name="T37" fmla="*/ 5 h 34"/>
                <a:gd name="T38" fmla="*/ 4 w 15"/>
                <a:gd name="T39" fmla="*/ 2 h 34"/>
                <a:gd name="T40" fmla="*/ 8 w 15"/>
                <a:gd name="T41" fmla="*/ 0 h 34"/>
                <a:gd name="T42" fmla="*/ 11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1" y="0"/>
                  </a:moveTo>
                  <a:lnTo>
                    <a:pt x="15" y="0"/>
                  </a:lnTo>
                  <a:lnTo>
                    <a:pt x="11" y="1"/>
                  </a:lnTo>
                  <a:lnTo>
                    <a:pt x="8" y="3"/>
                  </a:lnTo>
                  <a:lnTo>
                    <a:pt x="5" y="7"/>
                  </a:lnTo>
                  <a:lnTo>
                    <a:pt x="4" y="11"/>
                  </a:lnTo>
                  <a:lnTo>
                    <a:pt x="3" y="17"/>
                  </a:lnTo>
                  <a:lnTo>
                    <a:pt x="4" y="22"/>
                  </a:lnTo>
                  <a:lnTo>
                    <a:pt x="5" y="27"/>
                  </a:lnTo>
                  <a:lnTo>
                    <a:pt x="9" y="30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8" y="32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2" y="5"/>
                  </a:lnTo>
                  <a:lnTo>
                    <a:pt x="4" y="2"/>
                  </a:lnTo>
                  <a:lnTo>
                    <a:pt x="8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6" name="Freeform 1439"/>
            <p:cNvSpPr>
              <a:spLocks/>
            </p:cNvSpPr>
            <p:nvPr/>
          </p:nvSpPr>
          <p:spPr bwMode="auto">
            <a:xfrm>
              <a:off x="8764588" y="4674870"/>
              <a:ext cx="188913" cy="76200"/>
            </a:xfrm>
            <a:custGeom>
              <a:avLst/>
              <a:gdLst>
                <a:gd name="T0" fmla="*/ 80 w 119"/>
                <a:gd name="T1" fmla="*/ 0 h 48"/>
                <a:gd name="T2" fmla="*/ 93 w 119"/>
                <a:gd name="T3" fmla="*/ 3 h 48"/>
                <a:gd name="T4" fmla="*/ 104 w 119"/>
                <a:gd name="T5" fmla="*/ 9 h 48"/>
                <a:gd name="T6" fmla="*/ 113 w 119"/>
                <a:gd name="T7" fmla="*/ 15 h 48"/>
                <a:gd name="T8" fmla="*/ 118 w 119"/>
                <a:gd name="T9" fmla="*/ 18 h 48"/>
                <a:gd name="T10" fmla="*/ 119 w 119"/>
                <a:gd name="T11" fmla="*/ 20 h 48"/>
                <a:gd name="T12" fmla="*/ 118 w 119"/>
                <a:gd name="T13" fmla="*/ 21 h 48"/>
                <a:gd name="T14" fmla="*/ 117 w 119"/>
                <a:gd name="T15" fmla="*/ 22 h 48"/>
                <a:gd name="T16" fmla="*/ 114 w 119"/>
                <a:gd name="T17" fmla="*/ 23 h 48"/>
                <a:gd name="T18" fmla="*/ 117 w 119"/>
                <a:gd name="T19" fmla="*/ 24 h 48"/>
                <a:gd name="T20" fmla="*/ 118 w 119"/>
                <a:gd name="T21" fmla="*/ 27 h 48"/>
                <a:gd name="T22" fmla="*/ 118 w 119"/>
                <a:gd name="T23" fmla="*/ 28 h 48"/>
                <a:gd name="T24" fmla="*/ 118 w 119"/>
                <a:gd name="T25" fmla="*/ 29 h 48"/>
                <a:gd name="T26" fmla="*/ 112 w 119"/>
                <a:gd name="T27" fmla="*/ 33 h 48"/>
                <a:gd name="T28" fmla="*/ 104 w 119"/>
                <a:gd name="T29" fmla="*/ 38 h 48"/>
                <a:gd name="T30" fmla="*/ 93 w 119"/>
                <a:gd name="T31" fmla="*/ 44 h 48"/>
                <a:gd name="T32" fmla="*/ 80 w 119"/>
                <a:gd name="T33" fmla="*/ 48 h 48"/>
                <a:gd name="T34" fmla="*/ 66 w 119"/>
                <a:gd name="T35" fmla="*/ 47 h 48"/>
                <a:gd name="T36" fmla="*/ 52 w 119"/>
                <a:gd name="T37" fmla="*/ 43 h 48"/>
                <a:gd name="T38" fmla="*/ 40 w 119"/>
                <a:gd name="T39" fmla="*/ 38 h 48"/>
                <a:gd name="T40" fmla="*/ 31 w 119"/>
                <a:gd name="T41" fmla="*/ 33 h 48"/>
                <a:gd name="T42" fmla="*/ 25 w 119"/>
                <a:gd name="T43" fmla="*/ 29 h 48"/>
                <a:gd name="T44" fmla="*/ 23 w 119"/>
                <a:gd name="T45" fmla="*/ 28 h 48"/>
                <a:gd name="T46" fmla="*/ 20 w 119"/>
                <a:gd name="T47" fmla="*/ 29 h 48"/>
                <a:gd name="T48" fmla="*/ 16 w 119"/>
                <a:gd name="T49" fmla="*/ 31 h 48"/>
                <a:gd name="T50" fmla="*/ 10 w 119"/>
                <a:gd name="T51" fmla="*/ 36 h 48"/>
                <a:gd name="T52" fmla="*/ 3 w 119"/>
                <a:gd name="T53" fmla="*/ 44 h 48"/>
                <a:gd name="T54" fmla="*/ 2 w 119"/>
                <a:gd name="T55" fmla="*/ 35 h 48"/>
                <a:gd name="T56" fmla="*/ 0 w 119"/>
                <a:gd name="T57" fmla="*/ 23 h 48"/>
                <a:gd name="T58" fmla="*/ 2 w 119"/>
                <a:gd name="T59" fmla="*/ 11 h 48"/>
                <a:gd name="T60" fmla="*/ 3 w 119"/>
                <a:gd name="T61" fmla="*/ 2 h 48"/>
                <a:gd name="T62" fmla="*/ 10 w 119"/>
                <a:gd name="T63" fmla="*/ 10 h 48"/>
                <a:gd name="T64" fmla="*/ 17 w 119"/>
                <a:gd name="T65" fmla="*/ 15 h 48"/>
                <a:gd name="T66" fmla="*/ 22 w 119"/>
                <a:gd name="T67" fmla="*/ 18 h 48"/>
                <a:gd name="T68" fmla="*/ 23 w 119"/>
                <a:gd name="T69" fmla="*/ 20 h 48"/>
                <a:gd name="T70" fmla="*/ 25 w 119"/>
                <a:gd name="T71" fmla="*/ 17 h 48"/>
                <a:gd name="T72" fmla="*/ 31 w 119"/>
                <a:gd name="T73" fmla="*/ 14 h 48"/>
                <a:gd name="T74" fmla="*/ 40 w 119"/>
                <a:gd name="T75" fmla="*/ 9 h 48"/>
                <a:gd name="T76" fmla="*/ 53 w 119"/>
                <a:gd name="T77" fmla="*/ 4 h 48"/>
                <a:gd name="T78" fmla="*/ 66 w 119"/>
                <a:gd name="T79" fmla="*/ 0 h 48"/>
                <a:gd name="T80" fmla="*/ 80 w 119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48">
                  <a:moveTo>
                    <a:pt x="80" y="0"/>
                  </a:moveTo>
                  <a:lnTo>
                    <a:pt x="93" y="3"/>
                  </a:lnTo>
                  <a:lnTo>
                    <a:pt x="104" y="9"/>
                  </a:lnTo>
                  <a:lnTo>
                    <a:pt x="113" y="15"/>
                  </a:lnTo>
                  <a:lnTo>
                    <a:pt x="118" y="18"/>
                  </a:lnTo>
                  <a:lnTo>
                    <a:pt x="119" y="20"/>
                  </a:lnTo>
                  <a:lnTo>
                    <a:pt x="118" y="21"/>
                  </a:lnTo>
                  <a:lnTo>
                    <a:pt x="117" y="22"/>
                  </a:lnTo>
                  <a:lnTo>
                    <a:pt x="114" y="23"/>
                  </a:lnTo>
                  <a:lnTo>
                    <a:pt x="117" y="24"/>
                  </a:lnTo>
                  <a:lnTo>
                    <a:pt x="118" y="27"/>
                  </a:lnTo>
                  <a:lnTo>
                    <a:pt x="118" y="28"/>
                  </a:lnTo>
                  <a:lnTo>
                    <a:pt x="118" y="29"/>
                  </a:lnTo>
                  <a:lnTo>
                    <a:pt x="112" y="33"/>
                  </a:lnTo>
                  <a:lnTo>
                    <a:pt x="104" y="38"/>
                  </a:lnTo>
                  <a:lnTo>
                    <a:pt x="93" y="44"/>
                  </a:lnTo>
                  <a:lnTo>
                    <a:pt x="80" y="48"/>
                  </a:lnTo>
                  <a:lnTo>
                    <a:pt x="66" y="47"/>
                  </a:lnTo>
                  <a:lnTo>
                    <a:pt x="52" y="43"/>
                  </a:lnTo>
                  <a:lnTo>
                    <a:pt x="40" y="38"/>
                  </a:lnTo>
                  <a:lnTo>
                    <a:pt x="31" y="33"/>
                  </a:lnTo>
                  <a:lnTo>
                    <a:pt x="25" y="29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6" y="31"/>
                  </a:lnTo>
                  <a:lnTo>
                    <a:pt x="10" y="36"/>
                  </a:lnTo>
                  <a:lnTo>
                    <a:pt x="3" y="44"/>
                  </a:lnTo>
                  <a:lnTo>
                    <a:pt x="2" y="35"/>
                  </a:lnTo>
                  <a:lnTo>
                    <a:pt x="0" y="23"/>
                  </a:lnTo>
                  <a:lnTo>
                    <a:pt x="2" y="11"/>
                  </a:lnTo>
                  <a:lnTo>
                    <a:pt x="3" y="2"/>
                  </a:lnTo>
                  <a:lnTo>
                    <a:pt x="10" y="10"/>
                  </a:lnTo>
                  <a:lnTo>
                    <a:pt x="17" y="15"/>
                  </a:lnTo>
                  <a:lnTo>
                    <a:pt x="22" y="18"/>
                  </a:lnTo>
                  <a:lnTo>
                    <a:pt x="23" y="20"/>
                  </a:lnTo>
                  <a:lnTo>
                    <a:pt x="25" y="17"/>
                  </a:lnTo>
                  <a:lnTo>
                    <a:pt x="31" y="14"/>
                  </a:lnTo>
                  <a:lnTo>
                    <a:pt x="40" y="9"/>
                  </a:lnTo>
                  <a:lnTo>
                    <a:pt x="53" y="4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7" name="Oval 1440"/>
            <p:cNvSpPr>
              <a:spLocks noChangeArrowheads="1"/>
            </p:cNvSpPr>
            <p:nvPr/>
          </p:nvSpPr>
          <p:spPr bwMode="auto">
            <a:xfrm>
              <a:off x="8915401" y="4695508"/>
              <a:ext cx="14288" cy="17463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8" name="Freeform 1441"/>
            <p:cNvSpPr>
              <a:spLocks/>
            </p:cNvSpPr>
            <p:nvPr/>
          </p:nvSpPr>
          <p:spPr bwMode="auto">
            <a:xfrm>
              <a:off x="8920163" y="4701858"/>
              <a:ext cx="4763" cy="7938"/>
            </a:xfrm>
            <a:custGeom>
              <a:avLst/>
              <a:gdLst>
                <a:gd name="T0" fmla="*/ 2 w 3"/>
                <a:gd name="T1" fmla="*/ 0 h 5"/>
                <a:gd name="T2" fmla="*/ 3 w 3"/>
                <a:gd name="T3" fmla="*/ 1 h 5"/>
                <a:gd name="T4" fmla="*/ 3 w 3"/>
                <a:gd name="T5" fmla="*/ 3 h 5"/>
                <a:gd name="T6" fmla="*/ 3 w 3"/>
                <a:gd name="T7" fmla="*/ 4 h 5"/>
                <a:gd name="T8" fmla="*/ 2 w 3"/>
                <a:gd name="T9" fmla="*/ 5 h 5"/>
                <a:gd name="T10" fmla="*/ 1 w 3"/>
                <a:gd name="T11" fmla="*/ 4 h 5"/>
                <a:gd name="T12" fmla="*/ 0 w 3"/>
                <a:gd name="T13" fmla="*/ 3 h 5"/>
                <a:gd name="T14" fmla="*/ 1 w 3"/>
                <a:gd name="T15" fmla="*/ 1 h 5"/>
                <a:gd name="T16" fmla="*/ 2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9" name="Freeform 1442"/>
            <p:cNvSpPr>
              <a:spLocks/>
            </p:cNvSpPr>
            <p:nvPr/>
          </p:nvSpPr>
          <p:spPr bwMode="auto">
            <a:xfrm>
              <a:off x="8891588" y="4684395"/>
              <a:ext cx="26988" cy="53975"/>
            </a:xfrm>
            <a:custGeom>
              <a:avLst/>
              <a:gdLst>
                <a:gd name="T0" fmla="*/ 12 w 17"/>
                <a:gd name="T1" fmla="*/ 0 h 34"/>
                <a:gd name="T2" fmla="*/ 17 w 17"/>
                <a:gd name="T3" fmla="*/ 1 h 34"/>
                <a:gd name="T4" fmla="*/ 12 w 17"/>
                <a:gd name="T5" fmla="*/ 2 h 34"/>
                <a:gd name="T6" fmla="*/ 10 w 17"/>
                <a:gd name="T7" fmla="*/ 4 h 34"/>
                <a:gd name="T8" fmla="*/ 7 w 17"/>
                <a:gd name="T9" fmla="*/ 8 h 34"/>
                <a:gd name="T10" fmla="*/ 5 w 17"/>
                <a:gd name="T11" fmla="*/ 12 h 34"/>
                <a:gd name="T12" fmla="*/ 5 w 17"/>
                <a:gd name="T13" fmla="*/ 18 h 34"/>
                <a:gd name="T14" fmla="*/ 5 w 17"/>
                <a:gd name="T15" fmla="*/ 23 h 34"/>
                <a:gd name="T16" fmla="*/ 7 w 17"/>
                <a:gd name="T17" fmla="*/ 28 h 34"/>
                <a:gd name="T18" fmla="*/ 10 w 17"/>
                <a:gd name="T19" fmla="*/ 31 h 34"/>
                <a:gd name="T20" fmla="*/ 13 w 17"/>
                <a:gd name="T21" fmla="*/ 34 h 34"/>
                <a:gd name="T22" fmla="*/ 12 w 17"/>
                <a:gd name="T23" fmla="*/ 34 h 34"/>
                <a:gd name="T24" fmla="*/ 8 w 17"/>
                <a:gd name="T25" fmla="*/ 34 h 34"/>
                <a:gd name="T26" fmla="*/ 5 w 17"/>
                <a:gd name="T27" fmla="*/ 31 h 34"/>
                <a:gd name="T28" fmla="*/ 3 w 17"/>
                <a:gd name="T29" fmla="*/ 27 h 34"/>
                <a:gd name="T30" fmla="*/ 1 w 17"/>
                <a:gd name="T31" fmla="*/ 22 h 34"/>
                <a:gd name="T32" fmla="*/ 0 w 17"/>
                <a:gd name="T33" fmla="*/ 17 h 34"/>
                <a:gd name="T34" fmla="*/ 1 w 17"/>
                <a:gd name="T35" fmla="*/ 11 h 34"/>
                <a:gd name="T36" fmla="*/ 3 w 17"/>
                <a:gd name="T37" fmla="*/ 7 h 34"/>
                <a:gd name="T38" fmla="*/ 5 w 17"/>
                <a:gd name="T39" fmla="*/ 3 h 34"/>
                <a:gd name="T40" fmla="*/ 8 w 17"/>
                <a:gd name="T41" fmla="*/ 1 h 34"/>
                <a:gd name="T42" fmla="*/ 12 w 17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4">
                  <a:moveTo>
                    <a:pt x="12" y="0"/>
                  </a:moveTo>
                  <a:lnTo>
                    <a:pt x="17" y="1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7" y="8"/>
                  </a:lnTo>
                  <a:lnTo>
                    <a:pt x="5" y="12"/>
                  </a:lnTo>
                  <a:lnTo>
                    <a:pt x="5" y="18"/>
                  </a:lnTo>
                  <a:lnTo>
                    <a:pt x="5" y="23"/>
                  </a:lnTo>
                  <a:lnTo>
                    <a:pt x="7" y="28"/>
                  </a:lnTo>
                  <a:lnTo>
                    <a:pt x="10" y="31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5" y="31"/>
                  </a:lnTo>
                  <a:lnTo>
                    <a:pt x="3" y="27"/>
                  </a:lnTo>
                  <a:lnTo>
                    <a:pt x="1" y="22"/>
                  </a:lnTo>
                  <a:lnTo>
                    <a:pt x="0" y="17"/>
                  </a:lnTo>
                  <a:lnTo>
                    <a:pt x="1" y="11"/>
                  </a:lnTo>
                  <a:lnTo>
                    <a:pt x="3" y="7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0" name="Freeform 1443"/>
            <p:cNvSpPr>
              <a:spLocks/>
            </p:cNvSpPr>
            <p:nvPr/>
          </p:nvSpPr>
          <p:spPr bwMode="auto">
            <a:xfrm>
              <a:off x="8818563" y="4766945"/>
              <a:ext cx="188913" cy="77788"/>
            </a:xfrm>
            <a:custGeom>
              <a:avLst/>
              <a:gdLst>
                <a:gd name="T0" fmla="*/ 80 w 119"/>
                <a:gd name="T1" fmla="*/ 0 h 49"/>
                <a:gd name="T2" fmla="*/ 93 w 119"/>
                <a:gd name="T3" fmla="*/ 4 h 49"/>
                <a:gd name="T4" fmla="*/ 105 w 119"/>
                <a:gd name="T5" fmla="*/ 10 h 49"/>
                <a:gd name="T6" fmla="*/ 113 w 119"/>
                <a:gd name="T7" fmla="*/ 16 h 49"/>
                <a:gd name="T8" fmla="*/ 118 w 119"/>
                <a:gd name="T9" fmla="*/ 19 h 49"/>
                <a:gd name="T10" fmla="*/ 119 w 119"/>
                <a:gd name="T11" fmla="*/ 20 h 49"/>
                <a:gd name="T12" fmla="*/ 118 w 119"/>
                <a:gd name="T13" fmla="*/ 22 h 49"/>
                <a:gd name="T14" fmla="*/ 117 w 119"/>
                <a:gd name="T15" fmla="*/ 23 h 49"/>
                <a:gd name="T16" fmla="*/ 114 w 119"/>
                <a:gd name="T17" fmla="*/ 25 h 49"/>
                <a:gd name="T18" fmla="*/ 117 w 119"/>
                <a:gd name="T19" fmla="*/ 26 h 49"/>
                <a:gd name="T20" fmla="*/ 118 w 119"/>
                <a:gd name="T21" fmla="*/ 27 h 49"/>
                <a:gd name="T22" fmla="*/ 118 w 119"/>
                <a:gd name="T23" fmla="*/ 29 h 49"/>
                <a:gd name="T24" fmla="*/ 118 w 119"/>
                <a:gd name="T25" fmla="*/ 30 h 49"/>
                <a:gd name="T26" fmla="*/ 112 w 119"/>
                <a:gd name="T27" fmla="*/ 33 h 49"/>
                <a:gd name="T28" fmla="*/ 104 w 119"/>
                <a:gd name="T29" fmla="*/ 39 h 49"/>
                <a:gd name="T30" fmla="*/ 93 w 119"/>
                <a:gd name="T31" fmla="*/ 45 h 49"/>
                <a:gd name="T32" fmla="*/ 80 w 119"/>
                <a:gd name="T33" fmla="*/ 49 h 49"/>
                <a:gd name="T34" fmla="*/ 66 w 119"/>
                <a:gd name="T35" fmla="*/ 47 h 49"/>
                <a:gd name="T36" fmla="*/ 52 w 119"/>
                <a:gd name="T37" fmla="*/ 44 h 49"/>
                <a:gd name="T38" fmla="*/ 40 w 119"/>
                <a:gd name="T39" fmla="*/ 39 h 49"/>
                <a:gd name="T40" fmla="*/ 31 w 119"/>
                <a:gd name="T41" fmla="*/ 33 h 49"/>
                <a:gd name="T42" fmla="*/ 25 w 119"/>
                <a:gd name="T43" fmla="*/ 30 h 49"/>
                <a:gd name="T44" fmla="*/ 23 w 119"/>
                <a:gd name="T45" fmla="*/ 29 h 49"/>
                <a:gd name="T46" fmla="*/ 20 w 119"/>
                <a:gd name="T47" fmla="*/ 30 h 49"/>
                <a:gd name="T48" fmla="*/ 16 w 119"/>
                <a:gd name="T49" fmla="*/ 32 h 49"/>
                <a:gd name="T50" fmla="*/ 10 w 119"/>
                <a:gd name="T51" fmla="*/ 38 h 49"/>
                <a:gd name="T52" fmla="*/ 3 w 119"/>
                <a:gd name="T53" fmla="*/ 45 h 49"/>
                <a:gd name="T54" fmla="*/ 2 w 119"/>
                <a:gd name="T55" fmla="*/ 36 h 49"/>
                <a:gd name="T56" fmla="*/ 0 w 119"/>
                <a:gd name="T57" fmla="*/ 24 h 49"/>
                <a:gd name="T58" fmla="*/ 2 w 119"/>
                <a:gd name="T59" fmla="*/ 12 h 49"/>
                <a:gd name="T60" fmla="*/ 3 w 119"/>
                <a:gd name="T61" fmla="*/ 4 h 49"/>
                <a:gd name="T62" fmla="*/ 10 w 119"/>
                <a:gd name="T63" fmla="*/ 11 h 49"/>
                <a:gd name="T64" fmla="*/ 17 w 119"/>
                <a:gd name="T65" fmla="*/ 16 h 49"/>
                <a:gd name="T66" fmla="*/ 22 w 119"/>
                <a:gd name="T67" fmla="*/ 19 h 49"/>
                <a:gd name="T68" fmla="*/ 23 w 119"/>
                <a:gd name="T69" fmla="*/ 20 h 49"/>
                <a:gd name="T70" fmla="*/ 25 w 119"/>
                <a:gd name="T71" fmla="*/ 18 h 49"/>
                <a:gd name="T72" fmla="*/ 32 w 119"/>
                <a:gd name="T73" fmla="*/ 14 h 49"/>
                <a:gd name="T74" fmla="*/ 42 w 119"/>
                <a:gd name="T75" fmla="*/ 10 h 49"/>
                <a:gd name="T76" fmla="*/ 53 w 119"/>
                <a:gd name="T77" fmla="*/ 5 h 49"/>
                <a:gd name="T78" fmla="*/ 66 w 119"/>
                <a:gd name="T79" fmla="*/ 0 h 49"/>
                <a:gd name="T80" fmla="*/ 80 w 119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49">
                  <a:moveTo>
                    <a:pt x="80" y="0"/>
                  </a:moveTo>
                  <a:lnTo>
                    <a:pt x="93" y="4"/>
                  </a:lnTo>
                  <a:lnTo>
                    <a:pt x="105" y="10"/>
                  </a:lnTo>
                  <a:lnTo>
                    <a:pt x="113" y="16"/>
                  </a:lnTo>
                  <a:lnTo>
                    <a:pt x="118" y="19"/>
                  </a:lnTo>
                  <a:lnTo>
                    <a:pt x="119" y="20"/>
                  </a:lnTo>
                  <a:lnTo>
                    <a:pt x="118" y="22"/>
                  </a:lnTo>
                  <a:lnTo>
                    <a:pt x="117" y="23"/>
                  </a:lnTo>
                  <a:lnTo>
                    <a:pt x="114" y="25"/>
                  </a:lnTo>
                  <a:lnTo>
                    <a:pt x="117" y="26"/>
                  </a:lnTo>
                  <a:lnTo>
                    <a:pt x="118" y="27"/>
                  </a:lnTo>
                  <a:lnTo>
                    <a:pt x="118" y="29"/>
                  </a:lnTo>
                  <a:lnTo>
                    <a:pt x="118" y="30"/>
                  </a:lnTo>
                  <a:lnTo>
                    <a:pt x="112" y="33"/>
                  </a:lnTo>
                  <a:lnTo>
                    <a:pt x="104" y="39"/>
                  </a:lnTo>
                  <a:lnTo>
                    <a:pt x="93" y="45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2" y="44"/>
                  </a:lnTo>
                  <a:lnTo>
                    <a:pt x="40" y="39"/>
                  </a:lnTo>
                  <a:lnTo>
                    <a:pt x="31" y="33"/>
                  </a:lnTo>
                  <a:lnTo>
                    <a:pt x="25" y="30"/>
                  </a:lnTo>
                  <a:lnTo>
                    <a:pt x="23" y="29"/>
                  </a:lnTo>
                  <a:lnTo>
                    <a:pt x="20" y="30"/>
                  </a:lnTo>
                  <a:lnTo>
                    <a:pt x="16" y="32"/>
                  </a:lnTo>
                  <a:lnTo>
                    <a:pt x="10" y="38"/>
                  </a:lnTo>
                  <a:lnTo>
                    <a:pt x="3" y="45"/>
                  </a:lnTo>
                  <a:lnTo>
                    <a:pt x="2" y="36"/>
                  </a:lnTo>
                  <a:lnTo>
                    <a:pt x="0" y="24"/>
                  </a:lnTo>
                  <a:lnTo>
                    <a:pt x="2" y="12"/>
                  </a:lnTo>
                  <a:lnTo>
                    <a:pt x="3" y="4"/>
                  </a:lnTo>
                  <a:lnTo>
                    <a:pt x="10" y="11"/>
                  </a:lnTo>
                  <a:lnTo>
                    <a:pt x="17" y="16"/>
                  </a:lnTo>
                  <a:lnTo>
                    <a:pt x="22" y="19"/>
                  </a:lnTo>
                  <a:lnTo>
                    <a:pt x="23" y="20"/>
                  </a:lnTo>
                  <a:lnTo>
                    <a:pt x="25" y="18"/>
                  </a:lnTo>
                  <a:lnTo>
                    <a:pt x="32" y="14"/>
                  </a:lnTo>
                  <a:lnTo>
                    <a:pt x="42" y="10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1" name="Freeform 1444"/>
            <p:cNvSpPr>
              <a:spLocks/>
            </p:cNvSpPr>
            <p:nvPr/>
          </p:nvSpPr>
          <p:spPr bwMode="auto">
            <a:xfrm>
              <a:off x="8970963" y="4787583"/>
              <a:ext cx="12700" cy="20638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0 h 13"/>
                <a:gd name="T4" fmla="*/ 8 w 8"/>
                <a:gd name="T5" fmla="*/ 4 h 13"/>
                <a:gd name="T6" fmla="*/ 8 w 8"/>
                <a:gd name="T7" fmla="*/ 6 h 13"/>
                <a:gd name="T8" fmla="*/ 8 w 8"/>
                <a:gd name="T9" fmla="*/ 10 h 13"/>
                <a:gd name="T10" fmla="*/ 5 w 8"/>
                <a:gd name="T11" fmla="*/ 12 h 13"/>
                <a:gd name="T12" fmla="*/ 3 w 8"/>
                <a:gd name="T13" fmla="*/ 13 h 13"/>
                <a:gd name="T14" fmla="*/ 2 w 8"/>
                <a:gd name="T15" fmla="*/ 12 h 13"/>
                <a:gd name="T16" fmla="*/ 0 w 8"/>
                <a:gd name="T17" fmla="*/ 10 h 13"/>
                <a:gd name="T18" fmla="*/ 0 w 8"/>
                <a:gd name="T19" fmla="*/ 6 h 13"/>
                <a:gd name="T20" fmla="*/ 0 w 8"/>
                <a:gd name="T21" fmla="*/ 4 h 13"/>
                <a:gd name="T22" fmla="*/ 2 w 8"/>
                <a:gd name="T23" fmla="*/ 0 h 13"/>
                <a:gd name="T24" fmla="*/ 3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lnTo>
                    <a:pt x="5" y="0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3" y="13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2" name="Freeform 1445"/>
            <p:cNvSpPr>
              <a:spLocks/>
            </p:cNvSpPr>
            <p:nvPr/>
          </p:nvSpPr>
          <p:spPr bwMode="auto">
            <a:xfrm>
              <a:off x="8974138" y="4797108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0 h 4"/>
                <a:gd name="T4" fmla="*/ 3 w 3"/>
                <a:gd name="T5" fmla="*/ 1 h 4"/>
                <a:gd name="T6" fmla="*/ 3 w 3"/>
                <a:gd name="T7" fmla="*/ 3 h 4"/>
                <a:gd name="T8" fmla="*/ 2 w 3"/>
                <a:gd name="T9" fmla="*/ 4 h 4"/>
                <a:gd name="T10" fmla="*/ 1 w 3"/>
                <a:gd name="T11" fmla="*/ 3 h 4"/>
                <a:gd name="T12" fmla="*/ 0 w 3"/>
                <a:gd name="T13" fmla="*/ 1 h 4"/>
                <a:gd name="T14" fmla="*/ 1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3" name="Freeform 1446"/>
            <p:cNvSpPr>
              <a:spLocks/>
            </p:cNvSpPr>
            <p:nvPr/>
          </p:nvSpPr>
          <p:spPr bwMode="auto">
            <a:xfrm>
              <a:off x="8945563" y="4778058"/>
              <a:ext cx="26988" cy="53975"/>
            </a:xfrm>
            <a:custGeom>
              <a:avLst/>
              <a:gdLst>
                <a:gd name="T0" fmla="*/ 12 w 17"/>
                <a:gd name="T1" fmla="*/ 0 h 34"/>
                <a:gd name="T2" fmla="*/ 17 w 17"/>
                <a:gd name="T3" fmla="*/ 0 h 34"/>
                <a:gd name="T4" fmla="*/ 13 w 17"/>
                <a:gd name="T5" fmla="*/ 2 h 34"/>
                <a:gd name="T6" fmla="*/ 10 w 17"/>
                <a:gd name="T7" fmla="*/ 4 h 34"/>
                <a:gd name="T8" fmla="*/ 7 w 17"/>
                <a:gd name="T9" fmla="*/ 7 h 34"/>
                <a:gd name="T10" fmla="*/ 5 w 17"/>
                <a:gd name="T11" fmla="*/ 12 h 34"/>
                <a:gd name="T12" fmla="*/ 5 w 17"/>
                <a:gd name="T13" fmla="*/ 18 h 34"/>
                <a:gd name="T14" fmla="*/ 5 w 17"/>
                <a:gd name="T15" fmla="*/ 23 h 34"/>
                <a:gd name="T16" fmla="*/ 7 w 17"/>
                <a:gd name="T17" fmla="*/ 27 h 34"/>
                <a:gd name="T18" fmla="*/ 10 w 17"/>
                <a:gd name="T19" fmla="*/ 31 h 34"/>
                <a:gd name="T20" fmla="*/ 13 w 17"/>
                <a:gd name="T21" fmla="*/ 33 h 34"/>
                <a:gd name="T22" fmla="*/ 12 w 17"/>
                <a:gd name="T23" fmla="*/ 34 h 34"/>
                <a:gd name="T24" fmla="*/ 8 w 17"/>
                <a:gd name="T25" fmla="*/ 33 h 34"/>
                <a:gd name="T26" fmla="*/ 5 w 17"/>
                <a:gd name="T27" fmla="*/ 31 h 34"/>
                <a:gd name="T28" fmla="*/ 3 w 17"/>
                <a:gd name="T29" fmla="*/ 27 h 34"/>
                <a:gd name="T30" fmla="*/ 1 w 17"/>
                <a:gd name="T31" fmla="*/ 23 h 34"/>
                <a:gd name="T32" fmla="*/ 0 w 17"/>
                <a:gd name="T33" fmla="*/ 17 h 34"/>
                <a:gd name="T34" fmla="*/ 1 w 17"/>
                <a:gd name="T35" fmla="*/ 11 h 34"/>
                <a:gd name="T36" fmla="*/ 3 w 17"/>
                <a:gd name="T37" fmla="*/ 6 h 34"/>
                <a:gd name="T38" fmla="*/ 5 w 17"/>
                <a:gd name="T39" fmla="*/ 3 h 34"/>
                <a:gd name="T40" fmla="*/ 8 w 17"/>
                <a:gd name="T41" fmla="*/ 0 h 34"/>
                <a:gd name="T42" fmla="*/ 12 w 17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4">
                  <a:moveTo>
                    <a:pt x="12" y="0"/>
                  </a:moveTo>
                  <a:lnTo>
                    <a:pt x="17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5" y="12"/>
                  </a:lnTo>
                  <a:lnTo>
                    <a:pt x="5" y="18"/>
                  </a:lnTo>
                  <a:lnTo>
                    <a:pt x="5" y="23"/>
                  </a:lnTo>
                  <a:lnTo>
                    <a:pt x="7" y="27"/>
                  </a:lnTo>
                  <a:lnTo>
                    <a:pt x="10" y="31"/>
                  </a:lnTo>
                  <a:lnTo>
                    <a:pt x="13" y="33"/>
                  </a:lnTo>
                  <a:lnTo>
                    <a:pt x="12" y="34"/>
                  </a:lnTo>
                  <a:lnTo>
                    <a:pt x="8" y="33"/>
                  </a:lnTo>
                  <a:lnTo>
                    <a:pt x="5" y="31"/>
                  </a:lnTo>
                  <a:lnTo>
                    <a:pt x="3" y="27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1" y="11"/>
                  </a:lnTo>
                  <a:lnTo>
                    <a:pt x="3" y="6"/>
                  </a:lnTo>
                  <a:lnTo>
                    <a:pt x="5" y="3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4" name="Freeform 1447"/>
            <p:cNvSpPr>
              <a:spLocks/>
            </p:cNvSpPr>
            <p:nvPr/>
          </p:nvSpPr>
          <p:spPr bwMode="auto">
            <a:xfrm>
              <a:off x="8961438" y="4689158"/>
              <a:ext cx="187325" cy="76200"/>
            </a:xfrm>
            <a:custGeom>
              <a:avLst/>
              <a:gdLst>
                <a:gd name="T0" fmla="*/ 79 w 118"/>
                <a:gd name="T1" fmla="*/ 0 h 48"/>
                <a:gd name="T2" fmla="*/ 92 w 118"/>
                <a:gd name="T3" fmla="*/ 4 h 48"/>
                <a:gd name="T4" fmla="*/ 103 w 118"/>
                <a:gd name="T5" fmla="*/ 9 h 48"/>
                <a:gd name="T6" fmla="*/ 112 w 118"/>
                <a:gd name="T7" fmla="*/ 15 h 48"/>
                <a:gd name="T8" fmla="*/ 117 w 118"/>
                <a:gd name="T9" fmla="*/ 19 h 48"/>
                <a:gd name="T10" fmla="*/ 118 w 118"/>
                <a:gd name="T11" fmla="*/ 20 h 48"/>
                <a:gd name="T12" fmla="*/ 117 w 118"/>
                <a:gd name="T13" fmla="*/ 21 h 48"/>
                <a:gd name="T14" fmla="*/ 116 w 118"/>
                <a:gd name="T15" fmla="*/ 22 h 48"/>
                <a:gd name="T16" fmla="*/ 114 w 118"/>
                <a:gd name="T17" fmla="*/ 25 h 48"/>
                <a:gd name="T18" fmla="*/ 116 w 118"/>
                <a:gd name="T19" fmla="*/ 26 h 48"/>
                <a:gd name="T20" fmla="*/ 117 w 118"/>
                <a:gd name="T21" fmla="*/ 27 h 48"/>
                <a:gd name="T22" fmla="*/ 117 w 118"/>
                <a:gd name="T23" fmla="*/ 28 h 48"/>
                <a:gd name="T24" fmla="*/ 117 w 118"/>
                <a:gd name="T25" fmla="*/ 29 h 48"/>
                <a:gd name="T26" fmla="*/ 111 w 118"/>
                <a:gd name="T27" fmla="*/ 33 h 48"/>
                <a:gd name="T28" fmla="*/ 103 w 118"/>
                <a:gd name="T29" fmla="*/ 39 h 48"/>
                <a:gd name="T30" fmla="*/ 92 w 118"/>
                <a:gd name="T31" fmla="*/ 45 h 48"/>
                <a:gd name="T32" fmla="*/ 79 w 118"/>
                <a:gd name="T33" fmla="*/ 48 h 48"/>
                <a:gd name="T34" fmla="*/ 65 w 118"/>
                <a:gd name="T35" fmla="*/ 47 h 48"/>
                <a:gd name="T36" fmla="*/ 51 w 118"/>
                <a:gd name="T37" fmla="*/ 44 h 48"/>
                <a:gd name="T38" fmla="*/ 40 w 118"/>
                <a:gd name="T39" fmla="*/ 39 h 48"/>
                <a:gd name="T40" fmla="*/ 30 w 118"/>
                <a:gd name="T41" fmla="*/ 33 h 48"/>
                <a:gd name="T42" fmla="*/ 24 w 118"/>
                <a:gd name="T43" fmla="*/ 29 h 48"/>
                <a:gd name="T44" fmla="*/ 22 w 118"/>
                <a:gd name="T45" fmla="*/ 28 h 48"/>
                <a:gd name="T46" fmla="*/ 20 w 118"/>
                <a:gd name="T47" fmla="*/ 29 h 48"/>
                <a:gd name="T48" fmla="*/ 15 w 118"/>
                <a:gd name="T49" fmla="*/ 32 h 48"/>
                <a:gd name="T50" fmla="*/ 9 w 118"/>
                <a:gd name="T51" fmla="*/ 38 h 48"/>
                <a:gd name="T52" fmla="*/ 2 w 118"/>
                <a:gd name="T53" fmla="*/ 45 h 48"/>
                <a:gd name="T54" fmla="*/ 1 w 118"/>
                <a:gd name="T55" fmla="*/ 35 h 48"/>
                <a:gd name="T56" fmla="*/ 0 w 118"/>
                <a:gd name="T57" fmla="*/ 24 h 48"/>
                <a:gd name="T58" fmla="*/ 1 w 118"/>
                <a:gd name="T59" fmla="*/ 12 h 48"/>
                <a:gd name="T60" fmla="*/ 2 w 118"/>
                <a:gd name="T61" fmla="*/ 4 h 48"/>
                <a:gd name="T62" fmla="*/ 9 w 118"/>
                <a:gd name="T63" fmla="*/ 11 h 48"/>
                <a:gd name="T64" fmla="*/ 16 w 118"/>
                <a:gd name="T65" fmla="*/ 15 h 48"/>
                <a:gd name="T66" fmla="*/ 21 w 118"/>
                <a:gd name="T67" fmla="*/ 19 h 48"/>
                <a:gd name="T68" fmla="*/ 22 w 118"/>
                <a:gd name="T69" fmla="*/ 20 h 48"/>
                <a:gd name="T70" fmla="*/ 24 w 118"/>
                <a:gd name="T71" fmla="*/ 18 h 48"/>
                <a:gd name="T72" fmla="*/ 30 w 118"/>
                <a:gd name="T73" fmla="*/ 14 h 48"/>
                <a:gd name="T74" fmla="*/ 41 w 118"/>
                <a:gd name="T75" fmla="*/ 9 h 48"/>
                <a:gd name="T76" fmla="*/ 52 w 118"/>
                <a:gd name="T77" fmla="*/ 5 h 48"/>
                <a:gd name="T78" fmla="*/ 65 w 118"/>
                <a:gd name="T79" fmla="*/ 0 h 48"/>
                <a:gd name="T80" fmla="*/ 79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79" y="0"/>
                  </a:moveTo>
                  <a:lnTo>
                    <a:pt x="92" y="4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7" y="19"/>
                  </a:lnTo>
                  <a:lnTo>
                    <a:pt x="118" y="20"/>
                  </a:lnTo>
                  <a:lnTo>
                    <a:pt x="117" y="21"/>
                  </a:lnTo>
                  <a:lnTo>
                    <a:pt x="116" y="22"/>
                  </a:lnTo>
                  <a:lnTo>
                    <a:pt x="114" y="25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1" y="33"/>
                  </a:lnTo>
                  <a:lnTo>
                    <a:pt x="103" y="39"/>
                  </a:lnTo>
                  <a:lnTo>
                    <a:pt x="92" y="45"/>
                  </a:lnTo>
                  <a:lnTo>
                    <a:pt x="79" y="48"/>
                  </a:lnTo>
                  <a:lnTo>
                    <a:pt x="65" y="47"/>
                  </a:lnTo>
                  <a:lnTo>
                    <a:pt x="51" y="44"/>
                  </a:lnTo>
                  <a:lnTo>
                    <a:pt x="40" y="39"/>
                  </a:lnTo>
                  <a:lnTo>
                    <a:pt x="30" y="33"/>
                  </a:lnTo>
                  <a:lnTo>
                    <a:pt x="24" y="29"/>
                  </a:lnTo>
                  <a:lnTo>
                    <a:pt x="22" y="28"/>
                  </a:lnTo>
                  <a:lnTo>
                    <a:pt x="20" y="29"/>
                  </a:lnTo>
                  <a:lnTo>
                    <a:pt x="15" y="32"/>
                  </a:lnTo>
                  <a:lnTo>
                    <a:pt x="9" y="38"/>
                  </a:lnTo>
                  <a:lnTo>
                    <a:pt x="2" y="45"/>
                  </a:lnTo>
                  <a:lnTo>
                    <a:pt x="1" y="35"/>
                  </a:lnTo>
                  <a:lnTo>
                    <a:pt x="0" y="24"/>
                  </a:lnTo>
                  <a:lnTo>
                    <a:pt x="1" y="12"/>
                  </a:lnTo>
                  <a:lnTo>
                    <a:pt x="2" y="4"/>
                  </a:lnTo>
                  <a:lnTo>
                    <a:pt x="9" y="11"/>
                  </a:lnTo>
                  <a:lnTo>
                    <a:pt x="16" y="15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30" y="14"/>
                  </a:lnTo>
                  <a:lnTo>
                    <a:pt x="41" y="9"/>
                  </a:lnTo>
                  <a:lnTo>
                    <a:pt x="52" y="5"/>
                  </a:lnTo>
                  <a:lnTo>
                    <a:pt x="65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5" name="Freeform 1448"/>
            <p:cNvSpPr>
              <a:spLocks/>
            </p:cNvSpPr>
            <p:nvPr/>
          </p:nvSpPr>
          <p:spPr bwMode="auto">
            <a:xfrm>
              <a:off x="9112251" y="4709795"/>
              <a:ext cx="12700" cy="20638"/>
            </a:xfrm>
            <a:custGeom>
              <a:avLst/>
              <a:gdLst>
                <a:gd name="T0" fmla="*/ 3 w 8"/>
                <a:gd name="T1" fmla="*/ 0 h 13"/>
                <a:gd name="T2" fmla="*/ 6 w 8"/>
                <a:gd name="T3" fmla="*/ 0 h 13"/>
                <a:gd name="T4" fmla="*/ 8 w 8"/>
                <a:gd name="T5" fmla="*/ 2 h 13"/>
                <a:gd name="T6" fmla="*/ 8 w 8"/>
                <a:gd name="T7" fmla="*/ 6 h 13"/>
                <a:gd name="T8" fmla="*/ 8 w 8"/>
                <a:gd name="T9" fmla="*/ 9 h 13"/>
                <a:gd name="T10" fmla="*/ 6 w 8"/>
                <a:gd name="T11" fmla="*/ 12 h 13"/>
                <a:gd name="T12" fmla="*/ 3 w 8"/>
                <a:gd name="T13" fmla="*/ 13 h 13"/>
                <a:gd name="T14" fmla="*/ 2 w 8"/>
                <a:gd name="T15" fmla="*/ 12 h 13"/>
                <a:gd name="T16" fmla="*/ 0 w 8"/>
                <a:gd name="T17" fmla="*/ 9 h 13"/>
                <a:gd name="T18" fmla="*/ 0 w 8"/>
                <a:gd name="T19" fmla="*/ 6 h 13"/>
                <a:gd name="T20" fmla="*/ 0 w 8"/>
                <a:gd name="T21" fmla="*/ 2 h 13"/>
                <a:gd name="T22" fmla="*/ 2 w 8"/>
                <a:gd name="T23" fmla="*/ 0 h 13"/>
                <a:gd name="T24" fmla="*/ 3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8" y="9"/>
                  </a:lnTo>
                  <a:lnTo>
                    <a:pt x="6" y="12"/>
                  </a:lnTo>
                  <a:lnTo>
                    <a:pt x="3" y="13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6" name="Freeform 1449"/>
            <p:cNvSpPr>
              <a:spLocks/>
            </p:cNvSpPr>
            <p:nvPr/>
          </p:nvSpPr>
          <p:spPr bwMode="auto">
            <a:xfrm>
              <a:off x="9115426" y="4719320"/>
              <a:ext cx="6350" cy="4763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0 h 3"/>
                <a:gd name="T4" fmla="*/ 4 w 4"/>
                <a:gd name="T5" fmla="*/ 1 h 3"/>
                <a:gd name="T6" fmla="*/ 4 w 4"/>
                <a:gd name="T7" fmla="*/ 2 h 3"/>
                <a:gd name="T8" fmla="*/ 2 w 4"/>
                <a:gd name="T9" fmla="*/ 3 h 3"/>
                <a:gd name="T10" fmla="*/ 1 w 4"/>
                <a:gd name="T11" fmla="*/ 2 h 3"/>
                <a:gd name="T12" fmla="*/ 0 w 4"/>
                <a:gd name="T13" fmla="*/ 1 h 3"/>
                <a:gd name="T14" fmla="*/ 1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7" name="Freeform 1450"/>
            <p:cNvSpPr>
              <a:spLocks/>
            </p:cNvSpPr>
            <p:nvPr/>
          </p:nvSpPr>
          <p:spPr bwMode="auto">
            <a:xfrm>
              <a:off x="9086851" y="4698683"/>
              <a:ext cx="26988" cy="53975"/>
            </a:xfrm>
            <a:custGeom>
              <a:avLst/>
              <a:gdLst>
                <a:gd name="T0" fmla="*/ 12 w 17"/>
                <a:gd name="T1" fmla="*/ 0 h 34"/>
                <a:gd name="T2" fmla="*/ 17 w 17"/>
                <a:gd name="T3" fmla="*/ 1 h 34"/>
                <a:gd name="T4" fmla="*/ 13 w 17"/>
                <a:gd name="T5" fmla="*/ 2 h 34"/>
                <a:gd name="T6" fmla="*/ 10 w 17"/>
                <a:gd name="T7" fmla="*/ 5 h 34"/>
                <a:gd name="T8" fmla="*/ 8 w 17"/>
                <a:gd name="T9" fmla="*/ 8 h 34"/>
                <a:gd name="T10" fmla="*/ 5 w 17"/>
                <a:gd name="T11" fmla="*/ 13 h 34"/>
                <a:gd name="T12" fmla="*/ 5 w 17"/>
                <a:gd name="T13" fmla="*/ 19 h 34"/>
                <a:gd name="T14" fmla="*/ 5 w 17"/>
                <a:gd name="T15" fmla="*/ 23 h 34"/>
                <a:gd name="T16" fmla="*/ 8 w 17"/>
                <a:gd name="T17" fmla="*/ 28 h 34"/>
                <a:gd name="T18" fmla="*/ 10 w 17"/>
                <a:gd name="T19" fmla="*/ 32 h 34"/>
                <a:gd name="T20" fmla="*/ 13 w 17"/>
                <a:gd name="T21" fmla="*/ 34 h 34"/>
                <a:gd name="T22" fmla="*/ 12 w 17"/>
                <a:gd name="T23" fmla="*/ 34 h 34"/>
                <a:gd name="T24" fmla="*/ 9 w 17"/>
                <a:gd name="T25" fmla="*/ 34 h 34"/>
                <a:gd name="T26" fmla="*/ 5 w 17"/>
                <a:gd name="T27" fmla="*/ 32 h 34"/>
                <a:gd name="T28" fmla="*/ 3 w 17"/>
                <a:gd name="T29" fmla="*/ 28 h 34"/>
                <a:gd name="T30" fmla="*/ 2 w 17"/>
                <a:gd name="T31" fmla="*/ 23 h 34"/>
                <a:gd name="T32" fmla="*/ 0 w 17"/>
                <a:gd name="T33" fmla="*/ 18 h 34"/>
                <a:gd name="T34" fmla="*/ 2 w 17"/>
                <a:gd name="T35" fmla="*/ 12 h 34"/>
                <a:gd name="T36" fmla="*/ 3 w 17"/>
                <a:gd name="T37" fmla="*/ 7 h 34"/>
                <a:gd name="T38" fmla="*/ 5 w 17"/>
                <a:gd name="T39" fmla="*/ 3 h 34"/>
                <a:gd name="T40" fmla="*/ 9 w 17"/>
                <a:gd name="T41" fmla="*/ 1 h 34"/>
                <a:gd name="T42" fmla="*/ 12 w 17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4">
                  <a:moveTo>
                    <a:pt x="12" y="0"/>
                  </a:moveTo>
                  <a:lnTo>
                    <a:pt x="17" y="1"/>
                  </a:lnTo>
                  <a:lnTo>
                    <a:pt x="13" y="2"/>
                  </a:lnTo>
                  <a:lnTo>
                    <a:pt x="10" y="5"/>
                  </a:lnTo>
                  <a:lnTo>
                    <a:pt x="8" y="8"/>
                  </a:lnTo>
                  <a:lnTo>
                    <a:pt x="5" y="13"/>
                  </a:lnTo>
                  <a:lnTo>
                    <a:pt x="5" y="19"/>
                  </a:lnTo>
                  <a:lnTo>
                    <a:pt x="5" y="23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9" y="34"/>
                  </a:lnTo>
                  <a:lnTo>
                    <a:pt x="5" y="32"/>
                  </a:lnTo>
                  <a:lnTo>
                    <a:pt x="3" y="28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8" name="Freeform 1451"/>
            <p:cNvSpPr>
              <a:spLocks/>
            </p:cNvSpPr>
            <p:nvPr/>
          </p:nvSpPr>
          <p:spPr bwMode="auto">
            <a:xfrm>
              <a:off x="9093201" y="4611370"/>
              <a:ext cx="188913" cy="76200"/>
            </a:xfrm>
            <a:custGeom>
              <a:avLst/>
              <a:gdLst>
                <a:gd name="T0" fmla="*/ 80 w 119"/>
                <a:gd name="T1" fmla="*/ 0 h 48"/>
                <a:gd name="T2" fmla="*/ 93 w 119"/>
                <a:gd name="T3" fmla="*/ 3 h 48"/>
                <a:gd name="T4" fmla="*/ 104 w 119"/>
                <a:gd name="T5" fmla="*/ 9 h 48"/>
                <a:gd name="T6" fmla="*/ 113 w 119"/>
                <a:gd name="T7" fmla="*/ 15 h 48"/>
                <a:gd name="T8" fmla="*/ 117 w 119"/>
                <a:gd name="T9" fmla="*/ 19 h 48"/>
                <a:gd name="T10" fmla="*/ 119 w 119"/>
                <a:gd name="T11" fmla="*/ 20 h 48"/>
                <a:gd name="T12" fmla="*/ 117 w 119"/>
                <a:gd name="T13" fmla="*/ 21 h 48"/>
                <a:gd name="T14" fmla="*/ 116 w 119"/>
                <a:gd name="T15" fmla="*/ 22 h 48"/>
                <a:gd name="T16" fmla="*/ 114 w 119"/>
                <a:gd name="T17" fmla="*/ 23 h 48"/>
                <a:gd name="T18" fmla="*/ 116 w 119"/>
                <a:gd name="T19" fmla="*/ 26 h 48"/>
                <a:gd name="T20" fmla="*/ 117 w 119"/>
                <a:gd name="T21" fmla="*/ 27 h 48"/>
                <a:gd name="T22" fmla="*/ 117 w 119"/>
                <a:gd name="T23" fmla="*/ 28 h 48"/>
                <a:gd name="T24" fmla="*/ 117 w 119"/>
                <a:gd name="T25" fmla="*/ 29 h 48"/>
                <a:gd name="T26" fmla="*/ 113 w 119"/>
                <a:gd name="T27" fmla="*/ 33 h 48"/>
                <a:gd name="T28" fmla="*/ 103 w 119"/>
                <a:gd name="T29" fmla="*/ 38 h 48"/>
                <a:gd name="T30" fmla="*/ 93 w 119"/>
                <a:gd name="T31" fmla="*/ 44 h 48"/>
                <a:gd name="T32" fmla="*/ 80 w 119"/>
                <a:gd name="T33" fmla="*/ 48 h 48"/>
                <a:gd name="T34" fmla="*/ 66 w 119"/>
                <a:gd name="T35" fmla="*/ 47 h 48"/>
                <a:gd name="T36" fmla="*/ 52 w 119"/>
                <a:gd name="T37" fmla="*/ 43 h 48"/>
                <a:gd name="T38" fmla="*/ 40 w 119"/>
                <a:gd name="T39" fmla="*/ 38 h 48"/>
                <a:gd name="T40" fmla="*/ 31 w 119"/>
                <a:gd name="T41" fmla="*/ 33 h 48"/>
                <a:gd name="T42" fmla="*/ 25 w 119"/>
                <a:gd name="T43" fmla="*/ 29 h 48"/>
                <a:gd name="T44" fmla="*/ 22 w 119"/>
                <a:gd name="T45" fmla="*/ 28 h 48"/>
                <a:gd name="T46" fmla="*/ 20 w 119"/>
                <a:gd name="T47" fmla="*/ 29 h 48"/>
                <a:gd name="T48" fmla="*/ 15 w 119"/>
                <a:gd name="T49" fmla="*/ 31 h 48"/>
                <a:gd name="T50" fmla="*/ 9 w 119"/>
                <a:gd name="T51" fmla="*/ 37 h 48"/>
                <a:gd name="T52" fmla="*/ 2 w 119"/>
                <a:gd name="T53" fmla="*/ 44 h 48"/>
                <a:gd name="T54" fmla="*/ 1 w 119"/>
                <a:gd name="T55" fmla="*/ 35 h 48"/>
                <a:gd name="T56" fmla="*/ 0 w 119"/>
                <a:gd name="T57" fmla="*/ 23 h 48"/>
                <a:gd name="T58" fmla="*/ 1 w 119"/>
                <a:gd name="T59" fmla="*/ 11 h 48"/>
                <a:gd name="T60" fmla="*/ 4 w 119"/>
                <a:gd name="T61" fmla="*/ 3 h 48"/>
                <a:gd name="T62" fmla="*/ 9 w 119"/>
                <a:gd name="T63" fmla="*/ 10 h 48"/>
                <a:gd name="T64" fmla="*/ 16 w 119"/>
                <a:gd name="T65" fmla="*/ 15 h 48"/>
                <a:gd name="T66" fmla="*/ 21 w 119"/>
                <a:gd name="T67" fmla="*/ 19 h 48"/>
                <a:gd name="T68" fmla="*/ 22 w 119"/>
                <a:gd name="T69" fmla="*/ 20 h 48"/>
                <a:gd name="T70" fmla="*/ 25 w 119"/>
                <a:gd name="T71" fmla="*/ 17 h 48"/>
                <a:gd name="T72" fmla="*/ 32 w 119"/>
                <a:gd name="T73" fmla="*/ 14 h 48"/>
                <a:gd name="T74" fmla="*/ 41 w 119"/>
                <a:gd name="T75" fmla="*/ 9 h 48"/>
                <a:gd name="T76" fmla="*/ 53 w 119"/>
                <a:gd name="T77" fmla="*/ 4 h 48"/>
                <a:gd name="T78" fmla="*/ 66 w 119"/>
                <a:gd name="T79" fmla="*/ 0 h 48"/>
                <a:gd name="T80" fmla="*/ 80 w 119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48">
                  <a:moveTo>
                    <a:pt x="80" y="0"/>
                  </a:moveTo>
                  <a:lnTo>
                    <a:pt x="93" y="3"/>
                  </a:lnTo>
                  <a:lnTo>
                    <a:pt x="104" y="9"/>
                  </a:lnTo>
                  <a:lnTo>
                    <a:pt x="113" y="15"/>
                  </a:lnTo>
                  <a:lnTo>
                    <a:pt x="117" y="19"/>
                  </a:lnTo>
                  <a:lnTo>
                    <a:pt x="119" y="20"/>
                  </a:lnTo>
                  <a:lnTo>
                    <a:pt x="117" y="21"/>
                  </a:lnTo>
                  <a:lnTo>
                    <a:pt x="116" y="22"/>
                  </a:lnTo>
                  <a:lnTo>
                    <a:pt x="114" y="23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3" y="33"/>
                  </a:lnTo>
                  <a:lnTo>
                    <a:pt x="103" y="38"/>
                  </a:lnTo>
                  <a:lnTo>
                    <a:pt x="93" y="44"/>
                  </a:lnTo>
                  <a:lnTo>
                    <a:pt x="80" y="48"/>
                  </a:lnTo>
                  <a:lnTo>
                    <a:pt x="66" y="47"/>
                  </a:lnTo>
                  <a:lnTo>
                    <a:pt x="52" y="43"/>
                  </a:lnTo>
                  <a:lnTo>
                    <a:pt x="40" y="38"/>
                  </a:lnTo>
                  <a:lnTo>
                    <a:pt x="31" y="33"/>
                  </a:lnTo>
                  <a:lnTo>
                    <a:pt x="25" y="29"/>
                  </a:lnTo>
                  <a:lnTo>
                    <a:pt x="22" y="28"/>
                  </a:lnTo>
                  <a:lnTo>
                    <a:pt x="20" y="29"/>
                  </a:lnTo>
                  <a:lnTo>
                    <a:pt x="15" y="31"/>
                  </a:lnTo>
                  <a:lnTo>
                    <a:pt x="9" y="37"/>
                  </a:lnTo>
                  <a:lnTo>
                    <a:pt x="2" y="44"/>
                  </a:lnTo>
                  <a:lnTo>
                    <a:pt x="1" y="35"/>
                  </a:lnTo>
                  <a:lnTo>
                    <a:pt x="0" y="23"/>
                  </a:lnTo>
                  <a:lnTo>
                    <a:pt x="1" y="11"/>
                  </a:lnTo>
                  <a:lnTo>
                    <a:pt x="4" y="3"/>
                  </a:lnTo>
                  <a:lnTo>
                    <a:pt x="9" y="10"/>
                  </a:lnTo>
                  <a:lnTo>
                    <a:pt x="16" y="15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5" y="17"/>
                  </a:lnTo>
                  <a:lnTo>
                    <a:pt x="32" y="14"/>
                  </a:lnTo>
                  <a:lnTo>
                    <a:pt x="41" y="9"/>
                  </a:lnTo>
                  <a:lnTo>
                    <a:pt x="53" y="4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9" name="Freeform 1452"/>
            <p:cNvSpPr>
              <a:spLocks/>
            </p:cNvSpPr>
            <p:nvPr/>
          </p:nvSpPr>
          <p:spPr bwMode="auto">
            <a:xfrm>
              <a:off x="9244013" y="4632008"/>
              <a:ext cx="12700" cy="20638"/>
            </a:xfrm>
            <a:custGeom>
              <a:avLst/>
              <a:gdLst>
                <a:gd name="T0" fmla="*/ 5 w 8"/>
                <a:gd name="T1" fmla="*/ 0 h 13"/>
                <a:gd name="T2" fmla="*/ 6 w 8"/>
                <a:gd name="T3" fmla="*/ 0 h 13"/>
                <a:gd name="T4" fmla="*/ 8 w 8"/>
                <a:gd name="T5" fmla="*/ 2 h 13"/>
                <a:gd name="T6" fmla="*/ 8 w 8"/>
                <a:gd name="T7" fmla="*/ 6 h 13"/>
                <a:gd name="T8" fmla="*/ 8 w 8"/>
                <a:gd name="T9" fmla="*/ 9 h 13"/>
                <a:gd name="T10" fmla="*/ 6 w 8"/>
                <a:gd name="T11" fmla="*/ 11 h 13"/>
                <a:gd name="T12" fmla="*/ 5 w 8"/>
                <a:gd name="T13" fmla="*/ 13 h 13"/>
                <a:gd name="T14" fmla="*/ 2 w 8"/>
                <a:gd name="T15" fmla="*/ 11 h 13"/>
                <a:gd name="T16" fmla="*/ 0 w 8"/>
                <a:gd name="T17" fmla="*/ 9 h 13"/>
                <a:gd name="T18" fmla="*/ 0 w 8"/>
                <a:gd name="T19" fmla="*/ 6 h 13"/>
                <a:gd name="T20" fmla="*/ 0 w 8"/>
                <a:gd name="T21" fmla="*/ 2 h 13"/>
                <a:gd name="T22" fmla="*/ 2 w 8"/>
                <a:gd name="T23" fmla="*/ 0 h 13"/>
                <a:gd name="T24" fmla="*/ 5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8" y="9"/>
                  </a:lnTo>
                  <a:lnTo>
                    <a:pt x="6" y="11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0" name="Freeform 1453"/>
            <p:cNvSpPr>
              <a:spLocks/>
            </p:cNvSpPr>
            <p:nvPr/>
          </p:nvSpPr>
          <p:spPr bwMode="auto">
            <a:xfrm>
              <a:off x="9247188" y="4641533"/>
              <a:ext cx="7938" cy="4763"/>
            </a:xfrm>
            <a:custGeom>
              <a:avLst/>
              <a:gdLst>
                <a:gd name="T0" fmla="*/ 3 w 5"/>
                <a:gd name="T1" fmla="*/ 0 h 3"/>
                <a:gd name="T2" fmla="*/ 4 w 5"/>
                <a:gd name="T3" fmla="*/ 0 h 3"/>
                <a:gd name="T4" fmla="*/ 5 w 5"/>
                <a:gd name="T5" fmla="*/ 1 h 3"/>
                <a:gd name="T6" fmla="*/ 4 w 5"/>
                <a:gd name="T7" fmla="*/ 2 h 3"/>
                <a:gd name="T8" fmla="*/ 3 w 5"/>
                <a:gd name="T9" fmla="*/ 3 h 3"/>
                <a:gd name="T10" fmla="*/ 2 w 5"/>
                <a:gd name="T11" fmla="*/ 2 h 3"/>
                <a:gd name="T12" fmla="*/ 0 w 5"/>
                <a:gd name="T13" fmla="*/ 1 h 3"/>
                <a:gd name="T14" fmla="*/ 2 w 5"/>
                <a:gd name="T15" fmla="*/ 0 h 3"/>
                <a:gd name="T16" fmla="*/ 3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1" name="Freeform 1454"/>
            <p:cNvSpPr>
              <a:spLocks/>
            </p:cNvSpPr>
            <p:nvPr/>
          </p:nvSpPr>
          <p:spPr bwMode="auto">
            <a:xfrm>
              <a:off x="9220201" y="4620895"/>
              <a:ext cx="25400" cy="53975"/>
            </a:xfrm>
            <a:custGeom>
              <a:avLst/>
              <a:gdLst>
                <a:gd name="T0" fmla="*/ 13 w 16"/>
                <a:gd name="T1" fmla="*/ 0 h 34"/>
                <a:gd name="T2" fmla="*/ 16 w 16"/>
                <a:gd name="T3" fmla="*/ 1 h 34"/>
                <a:gd name="T4" fmla="*/ 13 w 16"/>
                <a:gd name="T5" fmla="*/ 2 h 34"/>
                <a:gd name="T6" fmla="*/ 9 w 16"/>
                <a:gd name="T7" fmla="*/ 4 h 34"/>
                <a:gd name="T8" fmla="*/ 7 w 16"/>
                <a:gd name="T9" fmla="*/ 8 h 34"/>
                <a:gd name="T10" fmla="*/ 6 w 16"/>
                <a:gd name="T11" fmla="*/ 13 h 34"/>
                <a:gd name="T12" fmla="*/ 5 w 16"/>
                <a:gd name="T13" fmla="*/ 18 h 34"/>
                <a:gd name="T14" fmla="*/ 6 w 16"/>
                <a:gd name="T15" fmla="*/ 23 h 34"/>
                <a:gd name="T16" fmla="*/ 7 w 16"/>
                <a:gd name="T17" fmla="*/ 28 h 34"/>
                <a:gd name="T18" fmla="*/ 9 w 16"/>
                <a:gd name="T19" fmla="*/ 31 h 34"/>
                <a:gd name="T20" fmla="*/ 13 w 16"/>
                <a:gd name="T21" fmla="*/ 34 h 34"/>
                <a:gd name="T22" fmla="*/ 13 w 16"/>
                <a:gd name="T23" fmla="*/ 34 h 34"/>
                <a:gd name="T24" fmla="*/ 8 w 16"/>
                <a:gd name="T25" fmla="*/ 34 h 34"/>
                <a:gd name="T26" fmla="*/ 5 w 16"/>
                <a:gd name="T27" fmla="*/ 31 h 34"/>
                <a:gd name="T28" fmla="*/ 2 w 16"/>
                <a:gd name="T29" fmla="*/ 28 h 34"/>
                <a:gd name="T30" fmla="*/ 1 w 16"/>
                <a:gd name="T31" fmla="*/ 23 h 34"/>
                <a:gd name="T32" fmla="*/ 0 w 16"/>
                <a:gd name="T33" fmla="*/ 17 h 34"/>
                <a:gd name="T34" fmla="*/ 1 w 16"/>
                <a:gd name="T35" fmla="*/ 11 h 34"/>
                <a:gd name="T36" fmla="*/ 2 w 16"/>
                <a:gd name="T37" fmla="*/ 7 h 34"/>
                <a:gd name="T38" fmla="*/ 5 w 16"/>
                <a:gd name="T39" fmla="*/ 3 h 34"/>
                <a:gd name="T40" fmla="*/ 8 w 16"/>
                <a:gd name="T41" fmla="*/ 1 h 34"/>
                <a:gd name="T42" fmla="*/ 13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3" y="0"/>
                  </a:moveTo>
                  <a:lnTo>
                    <a:pt x="16" y="1"/>
                  </a:lnTo>
                  <a:lnTo>
                    <a:pt x="13" y="2"/>
                  </a:lnTo>
                  <a:lnTo>
                    <a:pt x="9" y="4"/>
                  </a:lnTo>
                  <a:lnTo>
                    <a:pt x="7" y="8"/>
                  </a:lnTo>
                  <a:lnTo>
                    <a:pt x="6" y="13"/>
                  </a:lnTo>
                  <a:lnTo>
                    <a:pt x="5" y="18"/>
                  </a:lnTo>
                  <a:lnTo>
                    <a:pt x="6" y="23"/>
                  </a:lnTo>
                  <a:lnTo>
                    <a:pt x="7" y="28"/>
                  </a:lnTo>
                  <a:lnTo>
                    <a:pt x="9" y="31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8" y="34"/>
                  </a:lnTo>
                  <a:lnTo>
                    <a:pt x="5" y="31"/>
                  </a:lnTo>
                  <a:lnTo>
                    <a:pt x="2" y="28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1" y="11"/>
                  </a:lnTo>
                  <a:lnTo>
                    <a:pt x="2" y="7"/>
                  </a:lnTo>
                  <a:lnTo>
                    <a:pt x="5" y="3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2" name="Freeform 1455"/>
            <p:cNvSpPr>
              <a:spLocks/>
            </p:cNvSpPr>
            <p:nvPr/>
          </p:nvSpPr>
          <p:spPr bwMode="auto">
            <a:xfrm>
              <a:off x="9277351" y="4524058"/>
              <a:ext cx="187325" cy="76200"/>
            </a:xfrm>
            <a:custGeom>
              <a:avLst/>
              <a:gdLst>
                <a:gd name="T0" fmla="*/ 80 w 118"/>
                <a:gd name="T1" fmla="*/ 0 h 48"/>
                <a:gd name="T2" fmla="*/ 93 w 118"/>
                <a:gd name="T3" fmla="*/ 3 h 48"/>
                <a:gd name="T4" fmla="*/ 104 w 118"/>
                <a:gd name="T5" fmla="*/ 9 h 48"/>
                <a:gd name="T6" fmla="*/ 113 w 118"/>
                <a:gd name="T7" fmla="*/ 15 h 48"/>
                <a:gd name="T8" fmla="*/ 118 w 118"/>
                <a:gd name="T9" fmla="*/ 18 h 48"/>
                <a:gd name="T10" fmla="*/ 118 w 118"/>
                <a:gd name="T11" fmla="*/ 20 h 48"/>
                <a:gd name="T12" fmla="*/ 118 w 118"/>
                <a:gd name="T13" fmla="*/ 21 h 48"/>
                <a:gd name="T14" fmla="*/ 115 w 118"/>
                <a:gd name="T15" fmla="*/ 22 h 48"/>
                <a:gd name="T16" fmla="*/ 114 w 118"/>
                <a:gd name="T17" fmla="*/ 24 h 48"/>
                <a:gd name="T18" fmla="*/ 115 w 118"/>
                <a:gd name="T19" fmla="*/ 25 h 48"/>
                <a:gd name="T20" fmla="*/ 116 w 118"/>
                <a:gd name="T21" fmla="*/ 27 h 48"/>
                <a:gd name="T22" fmla="*/ 118 w 118"/>
                <a:gd name="T23" fmla="*/ 28 h 48"/>
                <a:gd name="T24" fmla="*/ 118 w 118"/>
                <a:gd name="T25" fmla="*/ 29 h 48"/>
                <a:gd name="T26" fmla="*/ 112 w 118"/>
                <a:gd name="T27" fmla="*/ 32 h 48"/>
                <a:gd name="T28" fmla="*/ 104 w 118"/>
                <a:gd name="T29" fmla="*/ 38 h 48"/>
                <a:gd name="T30" fmla="*/ 92 w 118"/>
                <a:gd name="T31" fmla="*/ 44 h 48"/>
                <a:gd name="T32" fmla="*/ 79 w 118"/>
                <a:gd name="T33" fmla="*/ 48 h 48"/>
                <a:gd name="T34" fmla="*/ 65 w 118"/>
                <a:gd name="T35" fmla="*/ 48 h 48"/>
                <a:gd name="T36" fmla="*/ 52 w 118"/>
                <a:gd name="T37" fmla="*/ 43 h 48"/>
                <a:gd name="T38" fmla="*/ 40 w 118"/>
                <a:gd name="T39" fmla="*/ 38 h 48"/>
                <a:gd name="T40" fmla="*/ 31 w 118"/>
                <a:gd name="T41" fmla="*/ 34 h 48"/>
                <a:gd name="T42" fmla="*/ 24 w 118"/>
                <a:gd name="T43" fmla="*/ 29 h 48"/>
                <a:gd name="T44" fmla="*/ 21 w 118"/>
                <a:gd name="T45" fmla="*/ 28 h 48"/>
                <a:gd name="T46" fmla="*/ 20 w 118"/>
                <a:gd name="T47" fmla="*/ 29 h 48"/>
                <a:gd name="T48" fmla="*/ 15 w 118"/>
                <a:gd name="T49" fmla="*/ 31 h 48"/>
                <a:gd name="T50" fmla="*/ 8 w 118"/>
                <a:gd name="T51" fmla="*/ 37 h 48"/>
                <a:gd name="T52" fmla="*/ 3 w 118"/>
                <a:gd name="T53" fmla="*/ 44 h 48"/>
                <a:gd name="T54" fmla="*/ 0 w 118"/>
                <a:gd name="T55" fmla="*/ 35 h 48"/>
                <a:gd name="T56" fmla="*/ 0 w 118"/>
                <a:gd name="T57" fmla="*/ 23 h 48"/>
                <a:gd name="T58" fmla="*/ 1 w 118"/>
                <a:gd name="T59" fmla="*/ 11 h 48"/>
                <a:gd name="T60" fmla="*/ 3 w 118"/>
                <a:gd name="T61" fmla="*/ 3 h 48"/>
                <a:gd name="T62" fmla="*/ 10 w 118"/>
                <a:gd name="T63" fmla="*/ 10 h 48"/>
                <a:gd name="T64" fmla="*/ 15 w 118"/>
                <a:gd name="T65" fmla="*/ 16 h 48"/>
                <a:gd name="T66" fmla="*/ 20 w 118"/>
                <a:gd name="T67" fmla="*/ 18 h 48"/>
                <a:gd name="T68" fmla="*/ 23 w 118"/>
                <a:gd name="T69" fmla="*/ 20 h 48"/>
                <a:gd name="T70" fmla="*/ 25 w 118"/>
                <a:gd name="T71" fmla="*/ 17 h 48"/>
                <a:gd name="T72" fmla="*/ 31 w 118"/>
                <a:gd name="T73" fmla="*/ 14 h 48"/>
                <a:gd name="T74" fmla="*/ 40 w 118"/>
                <a:gd name="T75" fmla="*/ 9 h 48"/>
                <a:gd name="T76" fmla="*/ 52 w 118"/>
                <a:gd name="T77" fmla="*/ 4 h 48"/>
                <a:gd name="T78" fmla="*/ 66 w 118"/>
                <a:gd name="T79" fmla="*/ 0 h 48"/>
                <a:gd name="T80" fmla="*/ 80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80" y="0"/>
                  </a:moveTo>
                  <a:lnTo>
                    <a:pt x="93" y="3"/>
                  </a:lnTo>
                  <a:lnTo>
                    <a:pt x="104" y="9"/>
                  </a:lnTo>
                  <a:lnTo>
                    <a:pt x="113" y="15"/>
                  </a:lnTo>
                  <a:lnTo>
                    <a:pt x="118" y="18"/>
                  </a:lnTo>
                  <a:lnTo>
                    <a:pt x="118" y="20"/>
                  </a:lnTo>
                  <a:lnTo>
                    <a:pt x="118" y="21"/>
                  </a:lnTo>
                  <a:lnTo>
                    <a:pt x="115" y="22"/>
                  </a:lnTo>
                  <a:lnTo>
                    <a:pt x="114" y="24"/>
                  </a:lnTo>
                  <a:lnTo>
                    <a:pt x="115" y="25"/>
                  </a:lnTo>
                  <a:lnTo>
                    <a:pt x="116" y="27"/>
                  </a:lnTo>
                  <a:lnTo>
                    <a:pt x="118" y="28"/>
                  </a:lnTo>
                  <a:lnTo>
                    <a:pt x="118" y="29"/>
                  </a:lnTo>
                  <a:lnTo>
                    <a:pt x="112" y="32"/>
                  </a:lnTo>
                  <a:lnTo>
                    <a:pt x="104" y="38"/>
                  </a:lnTo>
                  <a:lnTo>
                    <a:pt x="92" y="44"/>
                  </a:lnTo>
                  <a:lnTo>
                    <a:pt x="79" y="48"/>
                  </a:lnTo>
                  <a:lnTo>
                    <a:pt x="65" y="48"/>
                  </a:lnTo>
                  <a:lnTo>
                    <a:pt x="52" y="43"/>
                  </a:lnTo>
                  <a:lnTo>
                    <a:pt x="40" y="38"/>
                  </a:lnTo>
                  <a:lnTo>
                    <a:pt x="31" y="34"/>
                  </a:lnTo>
                  <a:lnTo>
                    <a:pt x="24" y="29"/>
                  </a:lnTo>
                  <a:lnTo>
                    <a:pt x="21" y="28"/>
                  </a:lnTo>
                  <a:lnTo>
                    <a:pt x="20" y="29"/>
                  </a:lnTo>
                  <a:lnTo>
                    <a:pt x="15" y="31"/>
                  </a:lnTo>
                  <a:lnTo>
                    <a:pt x="8" y="37"/>
                  </a:lnTo>
                  <a:lnTo>
                    <a:pt x="3" y="44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1" y="11"/>
                  </a:lnTo>
                  <a:lnTo>
                    <a:pt x="3" y="3"/>
                  </a:lnTo>
                  <a:lnTo>
                    <a:pt x="10" y="10"/>
                  </a:lnTo>
                  <a:lnTo>
                    <a:pt x="15" y="16"/>
                  </a:lnTo>
                  <a:lnTo>
                    <a:pt x="20" y="18"/>
                  </a:lnTo>
                  <a:lnTo>
                    <a:pt x="23" y="20"/>
                  </a:lnTo>
                  <a:lnTo>
                    <a:pt x="25" y="17"/>
                  </a:lnTo>
                  <a:lnTo>
                    <a:pt x="31" y="14"/>
                  </a:lnTo>
                  <a:lnTo>
                    <a:pt x="40" y="9"/>
                  </a:lnTo>
                  <a:lnTo>
                    <a:pt x="52" y="4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3" name="Freeform 1456"/>
            <p:cNvSpPr>
              <a:spLocks/>
            </p:cNvSpPr>
            <p:nvPr/>
          </p:nvSpPr>
          <p:spPr bwMode="auto">
            <a:xfrm>
              <a:off x="9426576" y="4543108"/>
              <a:ext cx="15875" cy="20638"/>
            </a:xfrm>
            <a:custGeom>
              <a:avLst/>
              <a:gdLst>
                <a:gd name="T0" fmla="*/ 5 w 10"/>
                <a:gd name="T1" fmla="*/ 0 h 13"/>
                <a:gd name="T2" fmla="*/ 7 w 10"/>
                <a:gd name="T3" fmla="*/ 2 h 13"/>
                <a:gd name="T4" fmla="*/ 8 w 10"/>
                <a:gd name="T5" fmla="*/ 4 h 13"/>
                <a:gd name="T6" fmla="*/ 10 w 10"/>
                <a:gd name="T7" fmla="*/ 6 h 13"/>
                <a:gd name="T8" fmla="*/ 8 w 10"/>
                <a:gd name="T9" fmla="*/ 10 h 13"/>
                <a:gd name="T10" fmla="*/ 7 w 10"/>
                <a:gd name="T11" fmla="*/ 12 h 13"/>
                <a:gd name="T12" fmla="*/ 5 w 10"/>
                <a:gd name="T13" fmla="*/ 13 h 13"/>
                <a:gd name="T14" fmla="*/ 2 w 10"/>
                <a:gd name="T15" fmla="*/ 12 h 13"/>
                <a:gd name="T16" fmla="*/ 1 w 10"/>
                <a:gd name="T17" fmla="*/ 10 h 13"/>
                <a:gd name="T18" fmla="*/ 0 w 10"/>
                <a:gd name="T19" fmla="*/ 6 h 13"/>
                <a:gd name="T20" fmla="*/ 1 w 10"/>
                <a:gd name="T21" fmla="*/ 4 h 13"/>
                <a:gd name="T22" fmla="*/ 2 w 10"/>
                <a:gd name="T23" fmla="*/ 2 h 13"/>
                <a:gd name="T24" fmla="*/ 5 w 10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lnTo>
                    <a:pt x="7" y="2"/>
                  </a:lnTo>
                  <a:lnTo>
                    <a:pt x="8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7" y="12"/>
                  </a:lnTo>
                  <a:lnTo>
                    <a:pt x="5" y="13"/>
                  </a:lnTo>
                  <a:lnTo>
                    <a:pt x="2" y="12"/>
                  </a:lnTo>
                  <a:lnTo>
                    <a:pt x="1" y="10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4" name="Freeform 1457"/>
            <p:cNvSpPr>
              <a:spLocks/>
            </p:cNvSpPr>
            <p:nvPr/>
          </p:nvSpPr>
          <p:spPr bwMode="auto">
            <a:xfrm>
              <a:off x="9432926" y="4552633"/>
              <a:ext cx="4763" cy="6350"/>
            </a:xfrm>
            <a:custGeom>
              <a:avLst/>
              <a:gdLst>
                <a:gd name="T0" fmla="*/ 1 w 3"/>
                <a:gd name="T1" fmla="*/ 0 h 4"/>
                <a:gd name="T2" fmla="*/ 3 w 3"/>
                <a:gd name="T3" fmla="*/ 0 h 4"/>
                <a:gd name="T4" fmla="*/ 3 w 3"/>
                <a:gd name="T5" fmla="*/ 2 h 4"/>
                <a:gd name="T6" fmla="*/ 3 w 3"/>
                <a:gd name="T7" fmla="*/ 4 h 4"/>
                <a:gd name="T8" fmla="*/ 1 w 3"/>
                <a:gd name="T9" fmla="*/ 4 h 4"/>
                <a:gd name="T10" fmla="*/ 0 w 3"/>
                <a:gd name="T11" fmla="*/ 4 h 4"/>
                <a:gd name="T12" fmla="*/ 0 w 3"/>
                <a:gd name="T13" fmla="*/ 2 h 4"/>
                <a:gd name="T14" fmla="*/ 0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5" name="Freeform 1458"/>
            <p:cNvSpPr>
              <a:spLocks/>
            </p:cNvSpPr>
            <p:nvPr/>
          </p:nvSpPr>
          <p:spPr bwMode="auto">
            <a:xfrm>
              <a:off x="9404351" y="4535170"/>
              <a:ext cx="23813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0 h 34"/>
                <a:gd name="T4" fmla="*/ 12 w 15"/>
                <a:gd name="T5" fmla="*/ 1 h 34"/>
                <a:gd name="T6" fmla="*/ 9 w 15"/>
                <a:gd name="T7" fmla="*/ 3 h 34"/>
                <a:gd name="T8" fmla="*/ 6 w 15"/>
                <a:gd name="T9" fmla="*/ 7 h 34"/>
                <a:gd name="T10" fmla="*/ 5 w 15"/>
                <a:gd name="T11" fmla="*/ 11 h 34"/>
                <a:gd name="T12" fmla="*/ 5 w 15"/>
                <a:gd name="T13" fmla="*/ 17 h 34"/>
                <a:gd name="T14" fmla="*/ 5 w 15"/>
                <a:gd name="T15" fmla="*/ 22 h 34"/>
                <a:gd name="T16" fmla="*/ 7 w 15"/>
                <a:gd name="T17" fmla="*/ 27 h 34"/>
                <a:gd name="T18" fmla="*/ 9 w 15"/>
                <a:gd name="T19" fmla="*/ 31 h 34"/>
                <a:gd name="T20" fmla="*/ 13 w 15"/>
                <a:gd name="T21" fmla="*/ 34 h 34"/>
                <a:gd name="T22" fmla="*/ 12 w 15"/>
                <a:gd name="T23" fmla="*/ 34 h 34"/>
                <a:gd name="T24" fmla="*/ 8 w 15"/>
                <a:gd name="T25" fmla="*/ 32 h 34"/>
                <a:gd name="T26" fmla="*/ 5 w 15"/>
                <a:gd name="T27" fmla="*/ 30 h 34"/>
                <a:gd name="T28" fmla="*/ 2 w 15"/>
                <a:gd name="T29" fmla="*/ 27 h 34"/>
                <a:gd name="T30" fmla="*/ 0 w 15"/>
                <a:gd name="T31" fmla="*/ 22 h 34"/>
                <a:gd name="T32" fmla="*/ 0 w 15"/>
                <a:gd name="T33" fmla="*/ 16 h 34"/>
                <a:gd name="T34" fmla="*/ 0 w 15"/>
                <a:gd name="T35" fmla="*/ 11 h 34"/>
                <a:gd name="T36" fmla="*/ 2 w 15"/>
                <a:gd name="T37" fmla="*/ 7 h 34"/>
                <a:gd name="T38" fmla="*/ 5 w 15"/>
                <a:gd name="T39" fmla="*/ 2 h 34"/>
                <a:gd name="T40" fmla="*/ 8 w 15"/>
                <a:gd name="T41" fmla="*/ 0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3"/>
                  </a:lnTo>
                  <a:lnTo>
                    <a:pt x="6" y="7"/>
                  </a:lnTo>
                  <a:lnTo>
                    <a:pt x="5" y="11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7" y="27"/>
                  </a:lnTo>
                  <a:lnTo>
                    <a:pt x="9" y="31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8" y="32"/>
                  </a:lnTo>
                  <a:lnTo>
                    <a:pt x="5" y="30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2" y="7"/>
                  </a:lnTo>
                  <a:lnTo>
                    <a:pt x="5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6" name="Freeform 1459"/>
            <p:cNvSpPr>
              <a:spLocks/>
            </p:cNvSpPr>
            <p:nvPr/>
          </p:nvSpPr>
          <p:spPr bwMode="auto">
            <a:xfrm>
              <a:off x="9455151" y="4454208"/>
              <a:ext cx="187325" cy="76200"/>
            </a:xfrm>
            <a:custGeom>
              <a:avLst/>
              <a:gdLst>
                <a:gd name="T0" fmla="*/ 80 w 118"/>
                <a:gd name="T1" fmla="*/ 0 h 48"/>
                <a:gd name="T2" fmla="*/ 92 w 118"/>
                <a:gd name="T3" fmla="*/ 4 h 48"/>
                <a:gd name="T4" fmla="*/ 104 w 118"/>
                <a:gd name="T5" fmla="*/ 10 h 48"/>
                <a:gd name="T6" fmla="*/ 112 w 118"/>
                <a:gd name="T7" fmla="*/ 15 h 48"/>
                <a:gd name="T8" fmla="*/ 117 w 118"/>
                <a:gd name="T9" fmla="*/ 19 h 48"/>
                <a:gd name="T10" fmla="*/ 118 w 118"/>
                <a:gd name="T11" fmla="*/ 20 h 48"/>
                <a:gd name="T12" fmla="*/ 117 w 118"/>
                <a:gd name="T13" fmla="*/ 21 h 48"/>
                <a:gd name="T14" fmla="*/ 116 w 118"/>
                <a:gd name="T15" fmla="*/ 22 h 48"/>
                <a:gd name="T16" fmla="*/ 114 w 118"/>
                <a:gd name="T17" fmla="*/ 24 h 48"/>
                <a:gd name="T18" fmla="*/ 116 w 118"/>
                <a:gd name="T19" fmla="*/ 26 h 48"/>
                <a:gd name="T20" fmla="*/ 117 w 118"/>
                <a:gd name="T21" fmla="*/ 27 h 48"/>
                <a:gd name="T22" fmla="*/ 117 w 118"/>
                <a:gd name="T23" fmla="*/ 28 h 48"/>
                <a:gd name="T24" fmla="*/ 117 w 118"/>
                <a:gd name="T25" fmla="*/ 29 h 48"/>
                <a:gd name="T26" fmla="*/ 111 w 118"/>
                <a:gd name="T27" fmla="*/ 33 h 48"/>
                <a:gd name="T28" fmla="*/ 103 w 118"/>
                <a:gd name="T29" fmla="*/ 39 h 48"/>
                <a:gd name="T30" fmla="*/ 92 w 118"/>
                <a:gd name="T31" fmla="*/ 45 h 48"/>
                <a:gd name="T32" fmla="*/ 80 w 118"/>
                <a:gd name="T33" fmla="*/ 48 h 48"/>
                <a:gd name="T34" fmla="*/ 65 w 118"/>
                <a:gd name="T35" fmla="*/ 47 h 48"/>
                <a:gd name="T36" fmla="*/ 51 w 118"/>
                <a:gd name="T37" fmla="*/ 44 h 48"/>
                <a:gd name="T38" fmla="*/ 40 w 118"/>
                <a:gd name="T39" fmla="*/ 39 h 48"/>
                <a:gd name="T40" fmla="*/ 30 w 118"/>
                <a:gd name="T41" fmla="*/ 33 h 48"/>
                <a:gd name="T42" fmla="*/ 24 w 118"/>
                <a:gd name="T43" fmla="*/ 29 h 48"/>
                <a:gd name="T44" fmla="*/ 22 w 118"/>
                <a:gd name="T45" fmla="*/ 28 h 48"/>
                <a:gd name="T46" fmla="*/ 20 w 118"/>
                <a:gd name="T47" fmla="*/ 29 h 48"/>
                <a:gd name="T48" fmla="*/ 15 w 118"/>
                <a:gd name="T49" fmla="*/ 32 h 48"/>
                <a:gd name="T50" fmla="*/ 9 w 118"/>
                <a:gd name="T51" fmla="*/ 37 h 48"/>
                <a:gd name="T52" fmla="*/ 2 w 118"/>
                <a:gd name="T53" fmla="*/ 45 h 48"/>
                <a:gd name="T54" fmla="*/ 1 w 118"/>
                <a:gd name="T55" fmla="*/ 35 h 48"/>
                <a:gd name="T56" fmla="*/ 0 w 118"/>
                <a:gd name="T57" fmla="*/ 24 h 48"/>
                <a:gd name="T58" fmla="*/ 1 w 118"/>
                <a:gd name="T59" fmla="*/ 12 h 48"/>
                <a:gd name="T60" fmla="*/ 2 w 118"/>
                <a:gd name="T61" fmla="*/ 4 h 48"/>
                <a:gd name="T62" fmla="*/ 9 w 118"/>
                <a:gd name="T63" fmla="*/ 11 h 48"/>
                <a:gd name="T64" fmla="*/ 16 w 118"/>
                <a:gd name="T65" fmla="*/ 15 h 48"/>
                <a:gd name="T66" fmla="*/ 21 w 118"/>
                <a:gd name="T67" fmla="*/ 19 h 48"/>
                <a:gd name="T68" fmla="*/ 22 w 118"/>
                <a:gd name="T69" fmla="*/ 20 h 48"/>
                <a:gd name="T70" fmla="*/ 24 w 118"/>
                <a:gd name="T71" fmla="*/ 18 h 48"/>
                <a:gd name="T72" fmla="*/ 31 w 118"/>
                <a:gd name="T73" fmla="*/ 14 h 48"/>
                <a:gd name="T74" fmla="*/ 41 w 118"/>
                <a:gd name="T75" fmla="*/ 10 h 48"/>
                <a:gd name="T76" fmla="*/ 53 w 118"/>
                <a:gd name="T77" fmla="*/ 5 h 48"/>
                <a:gd name="T78" fmla="*/ 65 w 118"/>
                <a:gd name="T79" fmla="*/ 0 h 48"/>
                <a:gd name="T80" fmla="*/ 80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80" y="0"/>
                  </a:moveTo>
                  <a:lnTo>
                    <a:pt x="92" y="4"/>
                  </a:lnTo>
                  <a:lnTo>
                    <a:pt x="104" y="10"/>
                  </a:lnTo>
                  <a:lnTo>
                    <a:pt x="112" y="15"/>
                  </a:lnTo>
                  <a:lnTo>
                    <a:pt x="117" y="19"/>
                  </a:lnTo>
                  <a:lnTo>
                    <a:pt x="118" y="20"/>
                  </a:lnTo>
                  <a:lnTo>
                    <a:pt x="117" y="21"/>
                  </a:lnTo>
                  <a:lnTo>
                    <a:pt x="116" y="22"/>
                  </a:lnTo>
                  <a:lnTo>
                    <a:pt x="114" y="24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1" y="33"/>
                  </a:lnTo>
                  <a:lnTo>
                    <a:pt x="103" y="39"/>
                  </a:lnTo>
                  <a:lnTo>
                    <a:pt x="92" y="45"/>
                  </a:lnTo>
                  <a:lnTo>
                    <a:pt x="80" y="48"/>
                  </a:lnTo>
                  <a:lnTo>
                    <a:pt x="65" y="47"/>
                  </a:lnTo>
                  <a:lnTo>
                    <a:pt x="51" y="44"/>
                  </a:lnTo>
                  <a:lnTo>
                    <a:pt x="40" y="39"/>
                  </a:lnTo>
                  <a:lnTo>
                    <a:pt x="30" y="33"/>
                  </a:lnTo>
                  <a:lnTo>
                    <a:pt x="24" y="29"/>
                  </a:lnTo>
                  <a:lnTo>
                    <a:pt x="22" y="28"/>
                  </a:lnTo>
                  <a:lnTo>
                    <a:pt x="20" y="29"/>
                  </a:lnTo>
                  <a:lnTo>
                    <a:pt x="15" y="32"/>
                  </a:lnTo>
                  <a:lnTo>
                    <a:pt x="9" y="37"/>
                  </a:lnTo>
                  <a:lnTo>
                    <a:pt x="2" y="45"/>
                  </a:lnTo>
                  <a:lnTo>
                    <a:pt x="1" y="35"/>
                  </a:lnTo>
                  <a:lnTo>
                    <a:pt x="0" y="24"/>
                  </a:lnTo>
                  <a:lnTo>
                    <a:pt x="1" y="12"/>
                  </a:lnTo>
                  <a:lnTo>
                    <a:pt x="2" y="4"/>
                  </a:lnTo>
                  <a:lnTo>
                    <a:pt x="9" y="11"/>
                  </a:lnTo>
                  <a:lnTo>
                    <a:pt x="16" y="15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31" y="14"/>
                  </a:lnTo>
                  <a:lnTo>
                    <a:pt x="41" y="10"/>
                  </a:lnTo>
                  <a:lnTo>
                    <a:pt x="53" y="5"/>
                  </a:lnTo>
                  <a:lnTo>
                    <a:pt x="65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7" name="Freeform 1460"/>
            <p:cNvSpPr>
              <a:spLocks/>
            </p:cNvSpPr>
            <p:nvPr/>
          </p:nvSpPr>
          <p:spPr bwMode="auto">
            <a:xfrm>
              <a:off x="9605963" y="4474845"/>
              <a:ext cx="12700" cy="20638"/>
            </a:xfrm>
            <a:custGeom>
              <a:avLst/>
              <a:gdLst>
                <a:gd name="T0" fmla="*/ 5 w 8"/>
                <a:gd name="T1" fmla="*/ 0 h 13"/>
                <a:gd name="T2" fmla="*/ 6 w 8"/>
                <a:gd name="T3" fmla="*/ 0 h 13"/>
                <a:gd name="T4" fmla="*/ 8 w 8"/>
                <a:gd name="T5" fmla="*/ 2 h 13"/>
                <a:gd name="T6" fmla="*/ 8 w 8"/>
                <a:gd name="T7" fmla="*/ 6 h 13"/>
                <a:gd name="T8" fmla="*/ 8 w 8"/>
                <a:gd name="T9" fmla="*/ 9 h 13"/>
                <a:gd name="T10" fmla="*/ 6 w 8"/>
                <a:gd name="T11" fmla="*/ 12 h 13"/>
                <a:gd name="T12" fmla="*/ 5 w 8"/>
                <a:gd name="T13" fmla="*/ 13 h 13"/>
                <a:gd name="T14" fmla="*/ 2 w 8"/>
                <a:gd name="T15" fmla="*/ 12 h 13"/>
                <a:gd name="T16" fmla="*/ 0 w 8"/>
                <a:gd name="T17" fmla="*/ 9 h 13"/>
                <a:gd name="T18" fmla="*/ 0 w 8"/>
                <a:gd name="T19" fmla="*/ 6 h 13"/>
                <a:gd name="T20" fmla="*/ 0 w 8"/>
                <a:gd name="T21" fmla="*/ 2 h 13"/>
                <a:gd name="T22" fmla="*/ 2 w 8"/>
                <a:gd name="T23" fmla="*/ 0 h 13"/>
                <a:gd name="T24" fmla="*/ 5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8" y="9"/>
                  </a:lnTo>
                  <a:lnTo>
                    <a:pt x="6" y="12"/>
                  </a:lnTo>
                  <a:lnTo>
                    <a:pt x="5" y="13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8" name="Freeform 1461"/>
            <p:cNvSpPr>
              <a:spLocks/>
            </p:cNvSpPr>
            <p:nvPr/>
          </p:nvSpPr>
          <p:spPr bwMode="auto">
            <a:xfrm>
              <a:off x="9609138" y="4482783"/>
              <a:ext cx="7938" cy="6350"/>
            </a:xfrm>
            <a:custGeom>
              <a:avLst/>
              <a:gdLst>
                <a:gd name="T0" fmla="*/ 3 w 5"/>
                <a:gd name="T1" fmla="*/ 0 h 4"/>
                <a:gd name="T2" fmla="*/ 4 w 5"/>
                <a:gd name="T3" fmla="*/ 1 h 4"/>
                <a:gd name="T4" fmla="*/ 5 w 5"/>
                <a:gd name="T5" fmla="*/ 2 h 4"/>
                <a:gd name="T6" fmla="*/ 4 w 5"/>
                <a:gd name="T7" fmla="*/ 3 h 4"/>
                <a:gd name="T8" fmla="*/ 3 w 5"/>
                <a:gd name="T9" fmla="*/ 4 h 4"/>
                <a:gd name="T10" fmla="*/ 1 w 5"/>
                <a:gd name="T11" fmla="*/ 3 h 4"/>
                <a:gd name="T12" fmla="*/ 0 w 5"/>
                <a:gd name="T13" fmla="*/ 2 h 4"/>
                <a:gd name="T14" fmla="*/ 1 w 5"/>
                <a:gd name="T15" fmla="*/ 1 h 4"/>
                <a:gd name="T16" fmla="*/ 3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9" name="Freeform 1462"/>
            <p:cNvSpPr>
              <a:spLocks/>
            </p:cNvSpPr>
            <p:nvPr/>
          </p:nvSpPr>
          <p:spPr bwMode="auto">
            <a:xfrm>
              <a:off x="9582151" y="4463733"/>
              <a:ext cx="25400" cy="53975"/>
            </a:xfrm>
            <a:custGeom>
              <a:avLst/>
              <a:gdLst>
                <a:gd name="T0" fmla="*/ 11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9 w 16"/>
                <a:gd name="T7" fmla="*/ 5 h 34"/>
                <a:gd name="T8" fmla="*/ 7 w 16"/>
                <a:gd name="T9" fmla="*/ 8 h 34"/>
                <a:gd name="T10" fmla="*/ 4 w 16"/>
                <a:gd name="T11" fmla="*/ 13 h 34"/>
                <a:gd name="T12" fmla="*/ 4 w 16"/>
                <a:gd name="T13" fmla="*/ 19 h 34"/>
                <a:gd name="T14" fmla="*/ 4 w 16"/>
                <a:gd name="T15" fmla="*/ 23 h 34"/>
                <a:gd name="T16" fmla="*/ 7 w 16"/>
                <a:gd name="T17" fmla="*/ 28 h 34"/>
                <a:gd name="T18" fmla="*/ 9 w 16"/>
                <a:gd name="T19" fmla="*/ 32 h 34"/>
                <a:gd name="T20" fmla="*/ 12 w 16"/>
                <a:gd name="T21" fmla="*/ 34 h 34"/>
                <a:gd name="T22" fmla="*/ 11 w 16"/>
                <a:gd name="T23" fmla="*/ 34 h 34"/>
                <a:gd name="T24" fmla="*/ 8 w 16"/>
                <a:gd name="T25" fmla="*/ 34 h 34"/>
                <a:gd name="T26" fmla="*/ 4 w 16"/>
                <a:gd name="T27" fmla="*/ 32 h 34"/>
                <a:gd name="T28" fmla="*/ 2 w 16"/>
                <a:gd name="T29" fmla="*/ 27 h 34"/>
                <a:gd name="T30" fmla="*/ 1 w 16"/>
                <a:gd name="T31" fmla="*/ 23 h 34"/>
                <a:gd name="T32" fmla="*/ 0 w 16"/>
                <a:gd name="T33" fmla="*/ 18 h 34"/>
                <a:gd name="T34" fmla="*/ 1 w 16"/>
                <a:gd name="T35" fmla="*/ 12 h 34"/>
                <a:gd name="T36" fmla="*/ 2 w 16"/>
                <a:gd name="T37" fmla="*/ 7 h 34"/>
                <a:gd name="T38" fmla="*/ 4 w 16"/>
                <a:gd name="T39" fmla="*/ 4 h 34"/>
                <a:gd name="T40" fmla="*/ 8 w 16"/>
                <a:gd name="T41" fmla="*/ 1 h 34"/>
                <a:gd name="T42" fmla="*/ 11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1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3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2" y="34"/>
                  </a:lnTo>
                  <a:lnTo>
                    <a:pt x="11" y="34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2" y="27"/>
                  </a:lnTo>
                  <a:lnTo>
                    <a:pt x="1" y="23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2" y="7"/>
                  </a:lnTo>
                  <a:lnTo>
                    <a:pt x="4" y="4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0" name="Freeform 1463"/>
            <p:cNvSpPr>
              <a:spLocks/>
            </p:cNvSpPr>
            <p:nvPr/>
          </p:nvSpPr>
          <p:spPr bwMode="auto">
            <a:xfrm>
              <a:off x="9632951" y="4385945"/>
              <a:ext cx="187325" cy="76200"/>
            </a:xfrm>
            <a:custGeom>
              <a:avLst/>
              <a:gdLst>
                <a:gd name="T0" fmla="*/ 79 w 118"/>
                <a:gd name="T1" fmla="*/ 0 h 48"/>
                <a:gd name="T2" fmla="*/ 92 w 118"/>
                <a:gd name="T3" fmla="*/ 3 h 48"/>
                <a:gd name="T4" fmla="*/ 104 w 118"/>
                <a:gd name="T5" fmla="*/ 8 h 48"/>
                <a:gd name="T6" fmla="*/ 112 w 118"/>
                <a:gd name="T7" fmla="*/ 14 h 48"/>
                <a:gd name="T8" fmla="*/ 118 w 118"/>
                <a:gd name="T9" fmla="*/ 18 h 48"/>
                <a:gd name="T10" fmla="*/ 118 w 118"/>
                <a:gd name="T11" fmla="*/ 20 h 48"/>
                <a:gd name="T12" fmla="*/ 117 w 118"/>
                <a:gd name="T13" fmla="*/ 21 h 48"/>
                <a:gd name="T14" fmla="*/ 115 w 118"/>
                <a:gd name="T15" fmla="*/ 22 h 48"/>
                <a:gd name="T16" fmla="*/ 114 w 118"/>
                <a:gd name="T17" fmla="*/ 23 h 48"/>
                <a:gd name="T18" fmla="*/ 115 w 118"/>
                <a:gd name="T19" fmla="*/ 24 h 48"/>
                <a:gd name="T20" fmla="*/ 117 w 118"/>
                <a:gd name="T21" fmla="*/ 27 h 48"/>
                <a:gd name="T22" fmla="*/ 118 w 118"/>
                <a:gd name="T23" fmla="*/ 28 h 48"/>
                <a:gd name="T24" fmla="*/ 117 w 118"/>
                <a:gd name="T25" fmla="*/ 28 h 48"/>
                <a:gd name="T26" fmla="*/ 112 w 118"/>
                <a:gd name="T27" fmla="*/ 33 h 48"/>
                <a:gd name="T28" fmla="*/ 103 w 118"/>
                <a:gd name="T29" fmla="*/ 38 h 48"/>
                <a:gd name="T30" fmla="*/ 92 w 118"/>
                <a:gd name="T31" fmla="*/ 44 h 48"/>
                <a:gd name="T32" fmla="*/ 79 w 118"/>
                <a:gd name="T33" fmla="*/ 48 h 48"/>
                <a:gd name="T34" fmla="*/ 65 w 118"/>
                <a:gd name="T35" fmla="*/ 47 h 48"/>
                <a:gd name="T36" fmla="*/ 52 w 118"/>
                <a:gd name="T37" fmla="*/ 43 h 48"/>
                <a:gd name="T38" fmla="*/ 39 w 118"/>
                <a:gd name="T39" fmla="*/ 37 h 48"/>
                <a:gd name="T40" fmla="*/ 30 w 118"/>
                <a:gd name="T41" fmla="*/ 33 h 48"/>
                <a:gd name="T42" fmla="*/ 24 w 118"/>
                <a:gd name="T43" fmla="*/ 29 h 48"/>
                <a:gd name="T44" fmla="*/ 22 w 118"/>
                <a:gd name="T45" fmla="*/ 28 h 48"/>
                <a:gd name="T46" fmla="*/ 19 w 118"/>
                <a:gd name="T47" fmla="*/ 28 h 48"/>
                <a:gd name="T48" fmla="*/ 15 w 118"/>
                <a:gd name="T49" fmla="*/ 31 h 48"/>
                <a:gd name="T50" fmla="*/ 9 w 118"/>
                <a:gd name="T51" fmla="*/ 36 h 48"/>
                <a:gd name="T52" fmla="*/ 2 w 118"/>
                <a:gd name="T53" fmla="*/ 44 h 48"/>
                <a:gd name="T54" fmla="*/ 0 w 118"/>
                <a:gd name="T55" fmla="*/ 35 h 48"/>
                <a:gd name="T56" fmla="*/ 0 w 118"/>
                <a:gd name="T57" fmla="*/ 23 h 48"/>
                <a:gd name="T58" fmla="*/ 0 w 118"/>
                <a:gd name="T59" fmla="*/ 11 h 48"/>
                <a:gd name="T60" fmla="*/ 3 w 118"/>
                <a:gd name="T61" fmla="*/ 2 h 48"/>
                <a:gd name="T62" fmla="*/ 10 w 118"/>
                <a:gd name="T63" fmla="*/ 10 h 48"/>
                <a:gd name="T64" fmla="*/ 16 w 118"/>
                <a:gd name="T65" fmla="*/ 15 h 48"/>
                <a:gd name="T66" fmla="*/ 20 w 118"/>
                <a:gd name="T67" fmla="*/ 18 h 48"/>
                <a:gd name="T68" fmla="*/ 23 w 118"/>
                <a:gd name="T69" fmla="*/ 18 h 48"/>
                <a:gd name="T70" fmla="*/ 25 w 118"/>
                <a:gd name="T71" fmla="*/ 17 h 48"/>
                <a:gd name="T72" fmla="*/ 31 w 118"/>
                <a:gd name="T73" fmla="*/ 14 h 48"/>
                <a:gd name="T74" fmla="*/ 40 w 118"/>
                <a:gd name="T75" fmla="*/ 9 h 48"/>
                <a:gd name="T76" fmla="*/ 52 w 118"/>
                <a:gd name="T77" fmla="*/ 3 h 48"/>
                <a:gd name="T78" fmla="*/ 66 w 118"/>
                <a:gd name="T79" fmla="*/ 0 h 48"/>
                <a:gd name="T80" fmla="*/ 79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79" y="0"/>
                  </a:moveTo>
                  <a:lnTo>
                    <a:pt x="92" y="3"/>
                  </a:lnTo>
                  <a:lnTo>
                    <a:pt x="104" y="8"/>
                  </a:lnTo>
                  <a:lnTo>
                    <a:pt x="112" y="14"/>
                  </a:lnTo>
                  <a:lnTo>
                    <a:pt x="118" y="18"/>
                  </a:lnTo>
                  <a:lnTo>
                    <a:pt x="118" y="20"/>
                  </a:lnTo>
                  <a:lnTo>
                    <a:pt x="117" y="21"/>
                  </a:lnTo>
                  <a:lnTo>
                    <a:pt x="115" y="22"/>
                  </a:lnTo>
                  <a:lnTo>
                    <a:pt x="114" y="23"/>
                  </a:lnTo>
                  <a:lnTo>
                    <a:pt x="115" y="24"/>
                  </a:lnTo>
                  <a:lnTo>
                    <a:pt x="117" y="27"/>
                  </a:lnTo>
                  <a:lnTo>
                    <a:pt x="118" y="28"/>
                  </a:lnTo>
                  <a:lnTo>
                    <a:pt x="117" y="28"/>
                  </a:lnTo>
                  <a:lnTo>
                    <a:pt x="112" y="33"/>
                  </a:lnTo>
                  <a:lnTo>
                    <a:pt x="103" y="38"/>
                  </a:lnTo>
                  <a:lnTo>
                    <a:pt x="92" y="44"/>
                  </a:lnTo>
                  <a:lnTo>
                    <a:pt x="79" y="48"/>
                  </a:lnTo>
                  <a:lnTo>
                    <a:pt x="65" y="47"/>
                  </a:lnTo>
                  <a:lnTo>
                    <a:pt x="52" y="43"/>
                  </a:lnTo>
                  <a:lnTo>
                    <a:pt x="39" y="37"/>
                  </a:lnTo>
                  <a:lnTo>
                    <a:pt x="30" y="33"/>
                  </a:lnTo>
                  <a:lnTo>
                    <a:pt x="24" y="29"/>
                  </a:lnTo>
                  <a:lnTo>
                    <a:pt x="22" y="28"/>
                  </a:lnTo>
                  <a:lnTo>
                    <a:pt x="19" y="28"/>
                  </a:lnTo>
                  <a:lnTo>
                    <a:pt x="15" y="31"/>
                  </a:lnTo>
                  <a:lnTo>
                    <a:pt x="9" y="36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0" y="11"/>
                  </a:lnTo>
                  <a:lnTo>
                    <a:pt x="3" y="2"/>
                  </a:lnTo>
                  <a:lnTo>
                    <a:pt x="10" y="10"/>
                  </a:lnTo>
                  <a:lnTo>
                    <a:pt x="16" y="15"/>
                  </a:lnTo>
                  <a:lnTo>
                    <a:pt x="20" y="18"/>
                  </a:lnTo>
                  <a:lnTo>
                    <a:pt x="23" y="18"/>
                  </a:lnTo>
                  <a:lnTo>
                    <a:pt x="25" y="17"/>
                  </a:lnTo>
                  <a:lnTo>
                    <a:pt x="31" y="14"/>
                  </a:lnTo>
                  <a:lnTo>
                    <a:pt x="40" y="9"/>
                  </a:lnTo>
                  <a:lnTo>
                    <a:pt x="52" y="3"/>
                  </a:lnTo>
                  <a:lnTo>
                    <a:pt x="66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1" name="Freeform 1464"/>
            <p:cNvSpPr>
              <a:spLocks/>
            </p:cNvSpPr>
            <p:nvPr/>
          </p:nvSpPr>
          <p:spPr bwMode="auto">
            <a:xfrm>
              <a:off x="9782176" y="4403408"/>
              <a:ext cx="15875" cy="22225"/>
            </a:xfrm>
            <a:custGeom>
              <a:avLst/>
              <a:gdLst>
                <a:gd name="T0" fmla="*/ 5 w 10"/>
                <a:gd name="T1" fmla="*/ 0 h 14"/>
                <a:gd name="T2" fmla="*/ 7 w 10"/>
                <a:gd name="T3" fmla="*/ 2 h 14"/>
                <a:gd name="T4" fmla="*/ 9 w 10"/>
                <a:gd name="T5" fmla="*/ 4 h 14"/>
                <a:gd name="T6" fmla="*/ 10 w 10"/>
                <a:gd name="T7" fmla="*/ 7 h 14"/>
                <a:gd name="T8" fmla="*/ 9 w 10"/>
                <a:gd name="T9" fmla="*/ 11 h 14"/>
                <a:gd name="T10" fmla="*/ 7 w 10"/>
                <a:gd name="T11" fmla="*/ 13 h 14"/>
                <a:gd name="T12" fmla="*/ 5 w 10"/>
                <a:gd name="T13" fmla="*/ 14 h 14"/>
                <a:gd name="T14" fmla="*/ 3 w 10"/>
                <a:gd name="T15" fmla="*/ 13 h 14"/>
                <a:gd name="T16" fmla="*/ 2 w 10"/>
                <a:gd name="T17" fmla="*/ 11 h 14"/>
                <a:gd name="T18" fmla="*/ 0 w 10"/>
                <a:gd name="T19" fmla="*/ 7 h 14"/>
                <a:gd name="T20" fmla="*/ 2 w 10"/>
                <a:gd name="T21" fmla="*/ 4 h 14"/>
                <a:gd name="T22" fmla="*/ 3 w 10"/>
                <a:gd name="T23" fmla="*/ 2 h 14"/>
                <a:gd name="T24" fmla="*/ 5 w 10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7"/>
                  </a:lnTo>
                  <a:lnTo>
                    <a:pt x="9" y="11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3" y="13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4"/>
                  </a:lnTo>
                  <a:lnTo>
                    <a:pt x="3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2" name="Freeform 1465"/>
            <p:cNvSpPr>
              <a:spLocks/>
            </p:cNvSpPr>
            <p:nvPr/>
          </p:nvSpPr>
          <p:spPr bwMode="auto">
            <a:xfrm>
              <a:off x="9788526" y="4412933"/>
              <a:ext cx="4763" cy="7938"/>
            </a:xfrm>
            <a:custGeom>
              <a:avLst/>
              <a:gdLst>
                <a:gd name="T0" fmla="*/ 1 w 3"/>
                <a:gd name="T1" fmla="*/ 0 h 5"/>
                <a:gd name="T2" fmla="*/ 2 w 3"/>
                <a:gd name="T3" fmla="*/ 1 h 5"/>
                <a:gd name="T4" fmla="*/ 3 w 3"/>
                <a:gd name="T5" fmla="*/ 3 h 5"/>
                <a:gd name="T6" fmla="*/ 2 w 3"/>
                <a:gd name="T7" fmla="*/ 4 h 5"/>
                <a:gd name="T8" fmla="*/ 1 w 3"/>
                <a:gd name="T9" fmla="*/ 5 h 5"/>
                <a:gd name="T10" fmla="*/ 0 w 3"/>
                <a:gd name="T11" fmla="*/ 4 h 5"/>
                <a:gd name="T12" fmla="*/ 0 w 3"/>
                <a:gd name="T13" fmla="*/ 3 h 5"/>
                <a:gd name="T14" fmla="*/ 0 w 3"/>
                <a:gd name="T15" fmla="*/ 1 h 5"/>
                <a:gd name="T16" fmla="*/ 1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2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3" name="Freeform 1466"/>
            <p:cNvSpPr>
              <a:spLocks/>
            </p:cNvSpPr>
            <p:nvPr/>
          </p:nvSpPr>
          <p:spPr bwMode="auto">
            <a:xfrm>
              <a:off x="9759951" y="4395470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8 w 16"/>
                <a:gd name="T7" fmla="*/ 4 h 34"/>
                <a:gd name="T8" fmla="*/ 6 w 16"/>
                <a:gd name="T9" fmla="*/ 8 h 34"/>
                <a:gd name="T10" fmla="*/ 5 w 16"/>
                <a:gd name="T11" fmla="*/ 12 h 34"/>
                <a:gd name="T12" fmla="*/ 4 w 16"/>
                <a:gd name="T13" fmla="*/ 17 h 34"/>
                <a:gd name="T14" fmla="*/ 5 w 16"/>
                <a:gd name="T15" fmla="*/ 23 h 34"/>
                <a:gd name="T16" fmla="*/ 6 w 16"/>
                <a:gd name="T17" fmla="*/ 28 h 34"/>
                <a:gd name="T18" fmla="*/ 10 w 16"/>
                <a:gd name="T19" fmla="*/ 31 h 34"/>
                <a:gd name="T20" fmla="*/ 12 w 16"/>
                <a:gd name="T21" fmla="*/ 34 h 34"/>
                <a:gd name="T22" fmla="*/ 12 w 16"/>
                <a:gd name="T23" fmla="*/ 34 h 34"/>
                <a:gd name="T24" fmla="*/ 8 w 16"/>
                <a:gd name="T25" fmla="*/ 34 h 34"/>
                <a:gd name="T26" fmla="*/ 5 w 16"/>
                <a:gd name="T27" fmla="*/ 30 h 34"/>
                <a:gd name="T28" fmla="*/ 3 w 16"/>
                <a:gd name="T29" fmla="*/ 27 h 34"/>
                <a:gd name="T30" fmla="*/ 0 w 16"/>
                <a:gd name="T31" fmla="*/ 22 h 34"/>
                <a:gd name="T32" fmla="*/ 0 w 16"/>
                <a:gd name="T33" fmla="*/ 17 h 34"/>
                <a:gd name="T34" fmla="*/ 0 w 16"/>
                <a:gd name="T35" fmla="*/ 11 h 34"/>
                <a:gd name="T36" fmla="*/ 3 w 16"/>
                <a:gd name="T37" fmla="*/ 7 h 34"/>
                <a:gd name="T38" fmla="*/ 5 w 16"/>
                <a:gd name="T39" fmla="*/ 3 h 34"/>
                <a:gd name="T40" fmla="*/ 8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8" y="4"/>
                  </a:lnTo>
                  <a:lnTo>
                    <a:pt x="6" y="8"/>
                  </a:lnTo>
                  <a:lnTo>
                    <a:pt x="5" y="12"/>
                  </a:lnTo>
                  <a:lnTo>
                    <a:pt x="4" y="17"/>
                  </a:lnTo>
                  <a:lnTo>
                    <a:pt x="5" y="23"/>
                  </a:lnTo>
                  <a:lnTo>
                    <a:pt x="6" y="28"/>
                  </a:lnTo>
                  <a:lnTo>
                    <a:pt x="10" y="31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5" y="30"/>
                  </a:lnTo>
                  <a:lnTo>
                    <a:pt x="3" y="27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3" y="7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4" name="Freeform 1467"/>
            <p:cNvSpPr>
              <a:spLocks/>
            </p:cNvSpPr>
            <p:nvPr/>
          </p:nvSpPr>
          <p:spPr bwMode="auto">
            <a:xfrm>
              <a:off x="9807576" y="4316095"/>
              <a:ext cx="187325" cy="76200"/>
            </a:xfrm>
            <a:custGeom>
              <a:avLst/>
              <a:gdLst>
                <a:gd name="T0" fmla="*/ 79 w 118"/>
                <a:gd name="T1" fmla="*/ 0 h 48"/>
                <a:gd name="T2" fmla="*/ 92 w 118"/>
                <a:gd name="T3" fmla="*/ 4 h 48"/>
                <a:gd name="T4" fmla="*/ 104 w 118"/>
                <a:gd name="T5" fmla="*/ 10 h 48"/>
                <a:gd name="T6" fmla="*/ 112 w 118"/>
                <a:gd name="T7" fmla="*/ 15 h 48"/>
                <a:gd name="T8" fmla="*/ 118 w 118"/>
                <a:gd name="T9" fmla="*/ 19 h 48"/>
                <a:gd name="T10" fmla="*/ 118 w 118"/>
                <a:gd name="T11" fmla="*/ 20 h 48"/>
                <a:gd name="T12" fmla="*/ 117 w 118"/>
                <a:gd name="T13" fmla="*/ 21 h 48"/>
                <a:gd name="T14" fmla="*/ 116 w 118"/>
                <a:gd name="T15" fmla="*/ 24 h 48"/>
                <a:gd name="T16" fmla="*/ 115 w 118"/>
                <a:gd name="T17" fmla="*/ 25 h 48"/>
                <a:gd name="T18" fmla="*/ 116 w 118"/>
                <a:gd name="T19" fmla="*/ 26 h 48"/>
                <a:gd name="T20" fmla="*/ 117 w 118"/>
                <a:gd name="T21" fmla="*/ 27 h 48"/>
                <a:gd name="T22" fmla="*/ 117 w 118"/>
                <a:gd name="T23" fmla="*/ 28 h 48"/>
                <a:gd name="T24" fmla="*/ 117 w 118"/>
                <a:gd name="T25" fmla="*/ 30 h 48"/>
                <a:gd name="T26" fmla="*/ 112 w 118"/>
                <a:gd name="T27" fmla="*/ 33 h 48"/>
                <a:gd name="T28" fmla="*/ 103 w 118"/>
                <a:gd name="T29" fmla="*/ 39 h 48"/>
                <a:gd name="T30" fmla="*/ 92 w 118"/>
                <a:gd name="T31" fmla="*/ 45 h 48"/>
                <a:gd name="T32" fmla="*/ 79 w 118"/>
                <a:gd name="T33" fmla="*/ 48 h 48"/>
                <a:gd name="T34" fmla="*/ 65 w 118"/>
                <a:gd name="T35" fmla="*/ 48 h 48"/>
                <a:gd name="T36" fmla="*/ 51 w 118"/>
                <a:gd name="T37" fmla="*/ 44 h 48"/>
                <a:gd name="T38" fmla="*/ 40 w 118"/>
                <a:gd name="T39" fmla="*/ 39 h 48"/>
                <a:gd name="T40" fmla="*/ 30 w 118"/>
                <a:gd name="T41" fmla="*/ 34 h 48"/>
                <a:gd name="T42" fmla="*/ 24 w 118"/>
                <a:gd name="T43" fmla="*/ 31 h 48"/>
                <a:gd name="T44" fmla="*/ 22 w 118"/>
                <a:gd name="T45" fmla="*/ 28 h 48"/>
                <a:gd name="T46" fmla="*/ 20 w 118"/>
                <a:gd name="T47" fmla="*/ 30 h 48"/>
                <a:gd name="T48" fmla="*/ 15 w 118"/>
                <a:gd name="T49" fmla="*/ 33 h 48"/>
                <a:gd name="T50" fmla="*/ 9 w 118"/>
                <a:gd name="T51" fmla="*/ 38 h 48"/>
                <a:gd name="T52" fmla="*/ 2 w 118"/>
                <a:gd name="T53" fmla="*/ 45 h 48"/>
                <a:gd name="T54" fmla="*/ 1 w 118"/>
                <a:gd name="T55" fmla="*/ 37 h 48"/>
                <a:gd name="T56" fmla="*/ 0 w 118"/>
                <a:gd name="T57" fmla="*/ 25 h 48"/>
                <a:gd name="T58" fmla="*/ 1 w 118"/>
                <a:gd name="T59" fmla="*/ 13 h 48"/>
                <a:gd name="T60" fmla="*/ 3 w 118"/>
                <a:gd name="T61" fmla="*/ 4 h 48"/>
                <a:gd name="T62" fmla="*/ 9 w 118"/>
                <a:gd name="T63" fmla="*/ 11 h 48"/>
                <a:gd name="T64" fmla="*/ 16 w 118"/>
                <a:gd name="T65" fmla="*/ 17 h 48"/>
                <a:gd name="T66" fmla="*/ 21 w 118"/>
                <a:gd name="T67" fmla="*/ 19 h 48"/>
                <a:gd name="T68" fmla="*/ 22 w 118"/>
                <a:gd name="T69" fmla="*/ 20 h 48"/>
                <a:gd name="T70" fmla="*/ 24 w 118"/>
                <a:gd name="T71" fmla="*/ 19 h 48"/>
                <a:gd name="T72" fmla="*/ 31 w 118"/>
                <a:gd name="T73" fmla="*/ 15 h 48"/>
                <a:gd name="T74" fmla="*/ 41 w 118"/>
                <a:gd name="T75" fmla="*/ 10 h 48"/>
                <a:gd name="T76" fmla="*/ 52 w 118"/>
                <a:gd name="T77" fmla="*/ 5 h 48"/>
                <a:gd name="T78" fmla="*/ 65 w 118"/>
                <a:gd name="T79" fmla="*/ 1 h 48"/>
                <a:gd name="T80" fmla="*/ 79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79" y="0"/>
                  </a:moveTo>
                  <a:lnTo>
                    <a:pt x="92" y="4"/>
                  </a:lnTo>
                  <a:lnTo>
                    <a:pt x="104" y="10"/>
                  </a:lnTo>
                  <a:lnTo>
                    <a:pt x="112" y="15"/>
                  </a:lnTo>
                  <a:lnTo>
                    <a:pt x="118" y="19"/>
                  </a:lnTo>
                  <a:lnTo>
                    <a:pt x="118" y="20"/>
                  </a:lnTo>
                  <a:lnTo>
                    <a:pt x="117" y="21"/>
                  </a:lnTo>
                  <a:lnTo>
                    <a:pt x="116" y="24"/>
                  </a:lnTo>
                  <a:lnTo>
                    <a:pt x="115" y="25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30"/>
                  </a:lnTo>
                  <a:lnTo>
                    <a:pt x="112" y="33"/>
                  </a:lnTo>
                  <a:lnTo>
                    <a:pt x="103" y="39"/>
                  </a:lnTo>
                  <a:lnTo>
                    <a:pt x="92" y="45"/>
                  </a:lnTo>
                  <a:lnTo>
                    <a:pt x="79" y="48"/>
                  </a:lnTo>
                  <a:lnTo>
                    <a:pt x="65" y="48"/>
                  </a:lnTo>
                  <a:lnTo>
                    <a:pt x="51" y="44"/>
                  </a:lnTo>
                  <a:lnTo>
                    <a:pt x="40" y="39"/>
                  </a:lnTo>
                  <a:lnTo>
                    <a:pt x="30" y="34"/>
                  </a:lnTo>
                  <a:lnTo>
                    <a:pt x="24" y="31"/>
                  </a:lnTo>
                  <a:lnTo>
                    <a:pt x="22" y="28"/>
                  </a:lnTo>
                  <a:lnTo>
                    <a:pt x="20" y="30"/>
                  </a:lnTo>
                  <a:lnTo>
                    <a:pt x="15" y="33"/>
                  </a:lnTo>
                  <a:lnTo>
                    <a:pt x="9" y="38"/>
                  </a:lnTo>
                  <a:lnTo>
                    <a:pt x="2" y="45"/>
                  </a:lnTo>
                  <a:lnTo>
                    <a:pt x="1" y="37"/>
                  </a:lnTo>
                  <a:lnTo>
                    <a:pt x="0" y="25"/>
                  </a:lnTo>
                  <a:lnTo>
                    <a:pt x="1" y="13"/>
                  </a:lnTo>
                  <a:lnTo>
                    <a:pt x="3" y="4"/>
                  </a:lnTo>
                  <a:lnTo>
                    <a:pt x="9" y="11"/>
                  </a:lnTo>
                  <a:lnTo>
                    <a:pt x="16" y="17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4" y="19"/>
                  </a:lnTo>
                  <a:lnTo>
                    <a:pt x="31" y="15"/>
                  </a:lnTo>
                  <a:lnTo>
                    <a:pt x="41" y="10"/>
                  </a:lnTo>
                  <a:lnTo>
                    <a:pt x="52" y="5"/>
                  </a:lnTo>
                  <a:lnTo>
                    <a:pt x="65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5" name="Freeform 1468"/>
            <p:cNvSpPr>
              <a:spLocks/>
            </p:cNvSpPr>
            <p:nvPr/>
          </p:nvSpPr>
          <p:spPr bwMode="auto">
            <a:xfrm>
              <a:off x="9958388" y="4336733"/>
              <a:ext cx="12700" cy="20638"/>
            </a:xfrm>
            <a:custGeom>
              <a:avLst/>
              <a:gdLst>
                <a:gd name="T0" fmla="*/ 4 w 8"/>
                <a:gd name="T1" fmla="*/ 0 h 13"/>
                <a:gd name="T2" fmla="*/ 6 w 8"/>
                <a:gd name="T3" fmla="*/ 1 h 13"/>
                <a:gd name="T4" fmla="*/ 8 w 8"/>
                <a:gd name="T5" fmla="*/ 4 h 13"/>
                <a:gd name="T6" fmla="*/ 8 w 8"/>
                <a:gd name="T7" fmla="*/ 7 h 13"/>
                <a:gd name="T8" fmla="*/ 8 w 8"/>
                <a:gd name="T9" fmla="*/ 11 h 13"/>
                <a:gd name="T10" fmla="*/ 6 w 8"/>
                <a:gd name="T11" fmla="*/ 13 h 13"/>
                <a:gd name="T12" fmla="*/ 4 w 8"/>
                <a:gd name="T13" fmla="*/ 13 h 13"/>
                <a:gd name="T14" fmla="*/ 2 w 8"/>
                <a:gd name="T15" fmla="*/ 13 h 13"/>
                <a:gd name="T16" fmla="*/ 0 w 8"/>
                <a:gd name="T17" fmla="*/ 11 h 13"/>
                <a:gd name="T18" fmla="*/ 0 w 8"/>
                <a:gd name="T19" fmla="*/ 7 h 13"/>
                <a:gd name="T20" fmla="*/ 0 w 8"/>
                <a:gd name="T21" fmla="*/ 4 h 13"/>
                <a:gd name="T22" fmla="*/ 2 w 8"/>
                <a:gd name="T23" fmla="*/ 1 h 13"/>
                <a:gd name="T24" fmla="*/ 4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4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6" name="Freeform 1469"/>
            <p:cNvSpPr>
              <a:spLocks/>
            </p:cNvSpPr>
            <p:nvPr/>
          </p:nvSpPr>
          <p:spPr bwMode="auto">
            <a:xfrm>
              <a:off x="9961563" y="4346258"/>
              <a:ext cx="7938" cy="6350"/>
            </a:xfrm>
            <a:custGeom>
              <a:avLst/>
              <a:gdLst>
                <a:gd name="T0" fmla="*/ 2 w 5"/>
                <a:gd name="T1" fmla="*/ 0 h 4"/>
                <a:gd name="T2" fmla="*/ 4 w 5"/>
                <a:gd name="T3" fmla="*/ 0 h 4"/>
                <a:gd name="T4" fmla="*/ 5 w 5"/>
                <a:gd name="T5" fmla="*/ 2 h 4"/>
                <a:gd name="T6" fmla="*/ 4 w 5"/>
                <a:gd name="T7" fmla="*/ 4 h 4"/>
                <a:gd name="T8" fmla="*/ 2 w 5"/>
                <a:gd name="T9" fmla="*/ 4 h 4"/>
                <a:gd name="T10" fmla="*/ 1 w 5"/>
                <a:gd name="T11" fmla="*/ 4 h 4"/>
                <a:gd name="T12" fmla="*/ 0 w 5"/>
                <a:gd name="T13" fmla="*/ 2 h 4"/>
                <a:gd name="T14" fmla="*/ 1 w 5"/>
                <a:gd name="T15" fmla="*/ 0 h 4"/>
                <a:gd name="T16" fmla="*/ 2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7" name="Freeform 1470"/>
            <p:cNvSpPr>
              <a:spLocks/>
            </p:cNvSpPr>
            <p:nvPr/>
          </p:nvSpPr>
          <p:spPr bwMode="auto">
            <a:xfrm>
              <a:off x="9932988" y="4327208"/>
              <a:ext cx="26988" cy="53975"/>
            </a:xfrm>
            <a:custGeom>
              <a:avLst/>
              <a:gdLst>
                <a:gd name="T0" fmla="*/ 13 w 17"/>
                <a:gd name="T1" fmla="*/ 0 h 34"/>
                <a:gd name="T2" fmla="*/ 17 w 17"/>
                <a:gd name="T3" fmla="*/ 1 h 34"/>
                <a:gd name="T4" fmla="*/ 13 w 17"/>
                <a:gd name="T5" fmla="*/ 3 h 34"/>
                <a:gd name="T6" fmla="*/ 10 w 17"/>
                <a:gd name="T7" fmla="*/ 5 h 34"/>
                <a:gd name="T8" fmla="*/ 7 w 17"/>
                <a:gd name="T9" fmla="*/ 8 h 34"/>
                <a:gd name="T10" fmla="*/ 6 w 17"/>
                <a:gd name="T11" fmla="*/ 13 h 34"/>
                <a:gd name="T12" fmla="*/ 5 w 17"/>
                <a:gd name="T13" fmla="*/ 18 h 34"/>
                <a:gd name="T14" fmla="*/ 6 w 17"/>
                <a:gd name="T15" fmla="*/ 24 h 34"/>
                <a:gd name="T16" fmla="*/ 7 w 17"/>
                <a:gd name="T17" fmla="*/ 28 h 34"/>
                <a:gd name="T18" fmla="*/ 10 w 17"/>
                <a:gd name="T19" fmla="*/ 32 h 34"/>
                <a:gd name="T20" fmla="*/ 13 w 17"/>
                <a:gd name="T21" fmla="*/ 34 h 34"/>
                <a:gd name="T22" fmla="*/ 13 w 17"/>
                <a:gd name="T23" fmla="*/ 34 h 34"/>
                <a:gd name="T24" fmla="*/ 9 w 17"/>
                <a:gd name="T25" fmla="*/ 33 h 34"/>
                <a:gd name="T26" fmla="*/ 5 w 17"/>
                <a:gd name="T27" fmla="*/ 31 h 34"/>
                <a:gd name="T28" fmla="*/ 3 w 17"/>
                <a:gd name="T29" fmla="*/ 27 h 34"/>
                <a:gd name="T30" fmla="*/ 2 w 17"/>
                <a:gd name="T31" fmla="*/ 23 h 34"/>
                <a:gd name="T32" fmla="*/ 0 w 17"/>
                <a:gd name="T33" fmla="*/ 17 h 34"/>
                <a:gd name="T34" fmla="*/ 2 w 17"/>
                <a:gd name="T35" fmla="*/ 12 h 34"/>
                <a:gd name="T36" fmla="*/ 3 w 17"/>
                <a:gd name="T37" fmla="*/ 7 h 34"/>
                <a:gd name="T38" fmla="*/ 5 w 17"/>
                <a:gd name="T39" fmla="*/ 4 h 34"/>
                <a:gd name="T40" fmla="*/ 9 w 17"/>
                <a:gd name="T41" fmla="*/ 1 h 34"/>
                <a:gd name="T42" fmla="*/ 13 w 17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4">
                  <a:moveTo>
                    <a:pt x="13" y="0"/>
                  </a:moveTo>
                  <a:lnTo>
                    <a:pt x="17" y="1"/>
                  </a:lnTo>
                  <a:lnTo>
                    <a:pt x="13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6" y="13"/>
                  </a:lnTo>
                  <a:lnTo>
                    <a:pt x="5" y="18"/>
                  </a:lnTo>
                  <a:lnTo>
                    <a:pt x="6" y="24"/>
                  </a:lnTo>
                  <a:lnTo>
                    <a:pt x="7" y="28"/>
                  </a:lnTo>
                  <a:lnTo>
                    <a:pt x="10" y="32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9" y="33"/>
                  </a:lnTo>
                  <a:lnTo>
                    <a:pt x="5" y="31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3" y="7"/>
                  </a:lnTo>
                  <a:lnTo>
                    <a:pt x="5" y="4"/>
                  </a:lnTo>
                  <a:lnTo>
                    <a:pt x="9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8" name="Freeform 1471"/>
            <p:cNvSpPr>
              <a:spLocks/>
            </p:cNvSpPr>
            <p:nvPr/>
          </p:nvSpPr>
          <p:spPr bwMode="auto">
            <a:xfrm>
              <a:off x="9986963" y="4260533"/>
              <a:ext cx="188913" cy="76200"/>
            </a:xfrm>
            <a:custGeom>
              <a:avLst/>
              <a:gdLst>
                <a:gd name="T0" fmla="*/ 80 w 119"/>
                <a:gd name="T1" fmla="*/ 0 h 48"/>
                <a:gd name="T2" fmla="*/ 93 w 119"/>
                <a:gd name="T3" fmla="*/ 4 h 48"/>
                <a:gd name="T4" fmla="*/ 105 w 119"/>
                <a:gd name="T5" fmla="*/ 9 h 48"/>
                <a:gd name="T6" fmla="*/ 113 w 119"/>
                <a:gd name="T7" fmla="*/ 15 h 48"/>
                <a:gd name="T8" fmla="*/ 119 w 119"/>
                <a:gd name="T9" fmla="*/ 20 h 48"/>
                <a:gd name="T10" fmla="*/ 119 w 119"/>
                <a:gd name="T11" fmla="*/ 20 h 48"/>
                <a:gd name="T12" fmla="*/ 118 w 119"/>
                <a:gd name="T13" fmla="*/ 22 h 48"/>
                <a:gd name="T14" fmla="*/ 117 w 119"/>
                <a:gd name="T15" fmla="*/ 23 h 48"/>
                <a:gd name="T16" fmla="*/ 114 w 119"/>
                <a:gd name="T17" fmla="*/ 25 h 48"/>
                <a:gd name="T18" fmla="*/ 117 w 119"/>
                <a:gd name="T19" fmla="*/ 26 h 48"/>
                <a:gd name="T20" fmla="*/ 118 w 119"/>
                <a:gd name="T21" fmla="*/ 27 h 48"/>
                <a:gd name="T22" fmla="*/ 118 w 119"/>
                <a:gd name="T23" fmla="*/ 28 h 48"/>
                <a:gd name="T24" fmla="*/ 118 w 119"/>
                <a:gd name="T25" fmla="*/ 29 h 48"/>
                <a:gd name="T26" fmla="*/ 113 w 119"/>
                <a:gd name="T27" fmla="*/ 33 h 48"/>
                <a:gd name="T28" fmla="*/ 104 w 119"/>
                <a:gd name="T29" fmla="*/ 39 h 48"/>
                <a:gd name="T30" fmla="*/ 93 w 119"/>
                <a:gd name="T31" fmla="*/ 45 h 48"/>
                <a:gd name="T32" fmla="*/ 80 w 119"/>
                <a:gd name="T33" fmla="*/ 48 h 48"/>
                <a:gd name="T34" fmla="*/ 66 w 119"/>
                <a:gd name="T35" fmla="*/ 48 h 48"/>
                <a:gd name="T36" fmla="*/ 52 w 119"/>
                <a:gd name="T37" fmla="*/ 43 h 48"/>
                <a:gd name="T38" fmla="*/ 40 w 119"/>
                <a:gd name="T39" fmla="*/ 39 h 48"/>
                <a:gd name="T40" fmla="*/ 31 w 119"/>
                <a:gd name="T41" fmla="*/ 34 h 48"/>
                <a:gd name="T42" fmla="*/ 25 w 119"/>
                <a:gd name="T43" fmla="*/ 31 h 48"/>
                <a:gd name="T44" fmla="*/ 23 w 119"/>
                <a:gd name="T45" fmla="*/ 28 h 48"/>
                <a:gd name="T46" fmla="*/ 20 w 119"/>
                <a:gd name="T47" fmla="*/ 29 h 48"/>
                <a:gd name="T48" fmla="*/ 16 w 119"/>
                <a:gd name="T49" fmla="*/ 33 h 48"/>
                <a:gd name="T50" fmla="*/ 10 w 119"/>
                <a:gd name="T51" fmla="*/ 38 h 48"/>
                <a:gd name="T52" fmla="*/ 3 w 119"/>
                <a:gd name="T53" fmla="*/ 46 h 48"/>
                <a:gd name="T54" fmla="*/ 2 w 119"/>
                <a:gd name="T55" fmla="*/ 36 h 48"/>
                <a:gd name="T56" fmla="*/ 0 w 119"/>
                <a:gd name="T57" fmla="*/ 25 h 48"/>
                <a:gd name="T58" fmla="*/ 2 w 119"/>
                <a:gd name="T59" fmla="*/ 13 h 48"/>
                <a:gd name="T60" fmla="*/ 4 w 119"/>
                <a:gd name="T61" fmla="*/ 4 h 48"/>
                <a:gd name="T62" fmla="*/ 10 w 119"/>
                <a:gd name="T63" fmla="*/ 12 h 48"/>
                <a:gd name="T64" fmla="*/ 17 w 119"/>
                <a:gd name="T65" fmla="*/ 16 h 48"/>
                <a:gd name="T66" fmla="*/ 22 w 119"/>
                <a:gd name="T67" fmla="*/ 19 h 48"/>
                <a:gd name="T68" fmla="*/ 23 w 119"/>
                <a:gd name="T69" fmla="*/ 20 h 48"/>
                <a:gd name="T70" fmla="*/ 25 w 119"/>
                <a:gd name="T71" fmla="*/ 19 h 48"/>
                <a:gd name="T72" fmla="*/ 32 w 119"/>
                <a:gd name="T73" fmla="*/ 15 h 48"/>
                <a:gd name="T74" fmla="*/ 42 w 119"/>
                <a:gd name="T75" fmla="*/ 9 h 48"/>
                <a:gd name="T76" fmla="*/ 53 w 119"/>
                <a:gd name="T77" fmla="*/ 5 h 48"/>
                <a:gd name="T78" fmla="*/ 66 w 119"/>
                <a:gd name="T79" fmla="*/ 1 h 48"/>
                <a:gd name="T80" fmla="*/ 80 w 119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48">
                  <a:moveTo>
                    <a:pt x="80" y="0"/>
                  </a:moveTo>
                  <a:lnTo>
                    <a:pt x="93" y="4"/>
                  </a:lnTo>
                  <a:lnTo>
                    <a:pt x="105" y="9"/>
                  </a:lnTo>
                  <a:lnTo>
                    <a:pt x="113" y="15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8" y="22"/>
                  </a:lnTo>
                  <a:lnTo>
                    <a:pt x="117" y="23"/>
                  </a:lnTo>
                  <a:lnTo>
                    <a:pt x="114" y="25"/>
                  </a:lnTo>
                  <a:lnTo>
                    <a:pt x="117" y="26"/>
                  </a:lnTo>
                  <a:lnTo>
                    <a:pt x="118" y="27"/>
                  </a:lnTo>
                  <a:lnTo>
                    <a:pt x="118" y="28"/>
                  </a:lnTo>
                  <a:lnTo>
                    <a:pt x="118" y="29"/>
                  </a:lnTo>
                  <a:lnTo>
                    <a:pt x="113" y="33"/>
                  </a:lnTo>
                  <a:lnTo>
                    <a:pt x="104" y="39"/>
                  </a:lnTo>
                  <a:lnTo>
                    <a:pt x="93" y="45"/>
                  </a:lnTo>
                  <a:lnTo>
                    <a:pt x="80" y="48"/>
                  </a:lnTo>
                  <a:lnTo>
                    <a:pt x="66" y="48"/>
                  </a:lnTo>
                  <a:lnTo>
                    <a:pt x="52" y="43"/>
                  </a:lnTo>
                  <a:lnTo>
                    <a:pt x="40" y="39"/>
                  </a:lnTo>
                  <a:lnTo>
                    <a:pt x="31" y="34"/>
                  </a:lnTo>
                  <a:lnTo>
                    <a:pt x="25" y="31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6" y="33"/>
                  </a:lnTo>
                  <a:lnTo>
                    <a:pt x="10" y="38"/>
                  </a:lnTo>
                  <a:lnTo>
                    <a:pt x="3" y="46"/>
                  </a:lnTo>
                  <a:lnTo>
                    <a:pt x="2" y="36"/>
                  </a:lnTo>
                  <a:lnTo>
                    <a:pt x="0" y="25"/>
                  </a:lnTo>
                  <a:lnTo>
                    <a:pt x="2" y="13"/>
                  </a:lnTo>
                  <a:lnTo>
                    <a:pt x="4" y="4"/>
                  </a:lnTo>
                  <a:lnTo>
                    <a:pt x="10" y="12"/>
                  </a:lnTo>
                  <a:lnTo>
                    <a:pt x="17" y="16"/>
                  </a:lnTo>
                  <a:lnTo>
                    <a:pt x="22" y="19"/>
                  </a:lnTo>
                  <a:lnTo>
                    <a:pt x="23" y="20"/>
                  </a:lnTo>
                  <a:lnTo>
                    <a:pt x="25" y="19"/>
                  </a:lnTo>
                  <a:lnTo>
                    <a:pt x="32" y="15"/>
                  </a:lnTo>
                  <a:lnTo>
                    <a:pt x="42" y="9"/>
                  </a:lnTo>
                  <a:lnTo>
                    <a:pt x="53" y="5"/>
                  </a:lnTo>
                  <a:lnTo>
                    <a:pt x="66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9" name="Freeform 1472"/>
            <p:cNvSpPr>
              <a:spLocks/>
            </p:cNvSpPr>
            <p:nvPr/>
          </p:nvSpPr>
          <p:spPr bwMode="auto">
            <a:xfrm>
              <a:off x="10139363" y="4281170"/>
              <a:ext cx="12700" cy="22225"/>
            </a:xfrm>
            <a:custGeom>
              <a:avLst/>
              <a:gdLst>
                <a:gd name="T0" fmla="*/ 4 w 8"/>
                <a:gd name="T1" fmla="*/ 0 h 14"/>
                <a:gd name="T2" fmla="*/ 5 w 8"/>
                <a:gd name="T3" fmla="*/ 1 h 14"/>
                <a:gd name="T4" fmla="*/ 8 w 8"/>
                <a:gd name="T5" fmla="*/ 3 h 14"/>
                <a:gd name="T6" fmla="*/ 8 w 8"/>
                <a:gd name="T7" fmla="*/ 7 h 14"/>
                <a:gd name="T8" fmla="*/ 8 w 8"/>
                <a:gd name="T9" fmla="*/ 10 h 14"/>
                <a:gd name="T10" fmla="*/ 5 w 8"/>
                <a:gd name="T11" fmla="*/ 13 h 14"/>
                <a:gd name="T12" fmla="*/ 4 w 8"/>
                <a:gd name="T13" fmla="*/ 14 h 14"/>
                <a:gd name="T14" fmla="*/ 2 w 8"/>
                <a:gd name="T15" fmla="*/ 13 h 14"/>
                <a:gd name="T16" fmla="*/ 0 w 8"/>
                <a:gd name="T17" fmla="*/ 10 h 14"/>
                <a:gd name="T18" fmla="*/ 0 w 8"/>
                <a:gd name="T19" fmla="*/ 7 h 14"/>
                <a:gd name="T20" fmla="*/ 0 w 8"/>
                <a:gd name="T21" fmla="*/ 3 h 14"/>
                <a:gd name="T22" fmla="*/ 2 w 8"/>
                <a:gd name="T23" fmla="*/ 1 h 14"/>
                <a:gd name="T24" fmla="*/ 4 w 8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lnTo>
                    <a:pt x="5" y="1"/>
                  </a:lnTo>
                  <a:lnTo>
                    <a:pt x="8" y="3"/>
                  </a:lnTo>
                  <a:lnTo>
                    <a:pt x="8" y="7"/>
                  </a:lnTo>
                  <a:lnTo>
                    <a:pt x="8" y="10"/>
                  </a:lnTo>
                  <a:lnTo>
                    <a:pt x="5" y="13"/>
                  </a:lnTo>
                  <a:lnTo>
                    <a:pt x="4" y="14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0" name="Freeform 1473"/>
            <p:cNvSpPr>
              <a:spLocks/>
            </p:cNvSpPr>
            <p:nvPr/>
          </p:nvSpPr>
          <p:spPr bwMode="auto">
            <a:xfrm>
              <a:off x="10142538" y="4290695"/>
              <a:ext cx="7938" cy="4763"/>
            </a:xfrm>
            <a:custGeom>
              <a:avLst/>
              <a:gdLst>
                <a:gd name="T0" fmla="*/ 2 w 5"/>
                <a:gd name="T1" fmla="*/ 0 h 3"/>
                <a:gd name="T2" fmla="*/ 3 w 5"/>
                <a:gd name="T3" fmla="*/ 1 h 3"/>
                <a:gd name="T4" fmla="*/ 5 w 5"/>
                <a:gd name="T5" fmla="*/ 2 h 3"/>
                <a:gd name="T6" fmla="*/ 3 w 5"/>
                <a:gd name="T7" fmla="*/ 3 h 3"/>
                <a:gd name="T8" fmla="*/ 2 w 5"/>
                <a:gd name="T9" fmla="*/ 3 h 3"/>
                <a:gd name="T10" fmla="*/ 1 w 5"/>
                <a:gd name="T11" fmla="*/ 3 h 3"/>
                <a:gd name="T12" fmla="*/ 0 w 5"/>
                <a:gd name="T13" fmla="*/ 2 h 3"/>
                <a:gd name="T14" fmla="*/ 1 w 5"/>
                <a:gd name="T15" fmla="*/ 1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3" y="1"/>
                  </a:lnTo>
                  <a:lnTo>
                    <a:pt x="5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1" name="Freeform 1474"/>
            <p:cNvSpPr>
              <a:spLocks/>
            </p:cNvSpPr>
            <p:nvPr/>
          </p:nvSpPr>
          <p:spPr bwMode="auto">
            <a:xfrm>
              <a:off x="10113963" y="4271645"/>
              <a:ext cx="26988" cy="53975"/>
            </a:xfrm>
            <a:custGeom>
              <a:avLst/>
              <a:gdLst>
                <a:gd name="T0" fmla="*/ 13 w 17"/>
                <a:gd name="T1" fmla="*/ 0 h 34"/>
                <a:gd name="T2" fmla="*/ 17 w 17"/>
                <a:gd name="T3" fmla="*/ 1 h 34"/>
                <a:gd name="T4" fmla="*/ 13 w 17"/>
                <a:gd name="T5" fmla="*/ 2 h 34"/>
                <a:gd name="T6" fmla="*/ 10 w 17"/>
                <a:gd name="T7" fmla="*/ 5 h 34"/>
                <a:gd name="T8" fmla="*/ 7 w 17"/>
                <a:gd name="T9" fmla="*/ 8 h 34"/>
                <a:gd name="T10" fmla="*/ 6 w 17"/>
                <a:gd name="T11" fmla="*/ 13 h 34"/>
                <a:gd name="T12" fmla="*/ 5 w 17"/>
                <a:gd name="T13" fmla="*/ 18 h 34"/>
                <a:gd name="T14" fmla="*/ 6 w 17"/>
                <a:gd name="T15" fmla="*/ 24 h 34"/>
                <a:gd name="T16" fmla="*/ 7 w 17"/>
                <a:gd name="T17" fmla="*/ 28 h 34"/>
                <a:gd name="T18" fmla="*/ 10 w 17"/>
                <a:gd name="T19" fmla="*/ 32 h 34"/>
                <a:gd name="T20" fmla="*/ 13 w 17"/>
                <a:gd name="T21" fmla="*/ 34 h 34"/>
                <a:gd name="T22" fmla="*/ 13 w 17"/>
                <a:gd name="T23" fmla="*/ 34 h 34"/>
                <a:gd name="T24" fmla="*/ 9 w 17"/>
                <a:gd name="T25" fmla="*/ 33 h 34"/>
                <a:gd name="T26" fmla="*/ 5 w 17"/>
                <a:gd name="T27" fmla="*/ 31 h 34"/>
                <a:gd name="T28" fmla="*/ 3 w 17"/>
                <a:gd name="T29" fmla="*/ 27 h 34"/>
                <a:gd name="T30" fmla="*/ 1 w 17"/>
                <a:gd name="T31" fmla="*/ 22 h 34"/>
                <a:gd name="T32" fmla="*/ 0 w 17"/>
                <a:gd name="T33" fmla="*/ 16 h 34"/>
                <a:gd name="T34" fmla="*/ 1 w 17"/>
                <a:gd name="T35" fmla="*/ 12 h 34"/>
                <a:gd name="T36" fmla="*/ 3 w 17"/>
                <a:gd name="T37" fmla="*/ 7 h 34"/>
                <a:gd name="T38" fmla="*/ 5 w 17"/>
                <a:gd name="T39" fmla="*/ 4 h 34"/>
                <a:gd name="T40" fmla="*/ 9 w 17"/>
                <a:gd name="T41" fmla="*/ 1 h 34"/>
                <a:gd name="T42" fmla="*/ 13 w 17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4">
                  <a:moveTo>
                    <a:pt x="13" y="0"/>
                  </a:moveTo>
                  <a:lnTo>
                    <a:pt x="17" y="1"/>
                  </a:lnTo>
                  <a:lnTo>
                    <a:pt x="13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6" y="13"/>
                  </a:lnTo>
                  <a:lnTo>
                    <a:pt x="5" y="18"/>
                  </a:lnTo>
                  <a:lnTo>
                    <a:pt x="6" y="24"/>
                  </a:lnTo>
                  <a:lnTo>
                    <a:pt x="7" y="28"/>
                  </a:lnTo>
                  <a:lnTo>
                    <a:pt x="10" y="32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9" y="33"/>
                  </a:lnTo>
                  <a:lnTo>
                    <a:pt x="5" y="31"/>
                  </a:lnTo>
                  <a:lnTo>
                    <a:pt x="3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3" y="7"/>
                  </a:lnTo>
                  <a:lnTo>
                    <a:pt x="5" y="4"/>
                  </a:lnTo>
                  <a:lnTo>
                    <a:pt x="9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2" name="Freeform 1475"/>
            <p:cNvSpPr>
              <a:spLocks/>
            </p:cNvSpPr>
            <p:nvPr/>
          </p:nvSpPr>
          <p:spPr bwMode="auto">
            <a:xfrm>
              <a:off x="10182226" y="4192270"/>
              <a:ext cx="185738" cy="76200"/>
            </a:xfrm>
            <a:custGeom>
              <a:avLst/>
              <a:gdLst>
                <a:gd name="T0" fmla="*/ 79 w 117"/>
                <a:gd name="T1" fmla="*/ 0 h 48"/>
                <a:gd name="T2" fmla="*/ 92 w 117"/>
                <a:gd name="T3" fmla="*/ 3 h 48"/>
                <a:gd name="T4" fmla="*/ 103 w 117"/>
                <a:gd name="T5" fmla="*/ 9 h 48"/>
                <a:gd name="T6" fmla="*/ 111 w 117"/>
                <a:gd name="T7" fmla="*/ 15 h 48"/>
                <a:gd name="T8" fmla="*/ 117 w 117"/>
                <a:gd name="T9" fmla="*/ 18 h 48"/>
                <a:gd name="T10" fmla="*/ 117 w 117"/>
                <a:gd name="T11" fmla="*/ 20 h 48"/>
                <a:gd name="T12" fmla="*/ 116 w 117"/>
                <a:gd name="T13" fmla="*/ 21 h 48"/>
                <a:gd name="T14" fmla="*/ 115 w 117"/>
                <a:gd name="T15" fmla="*/ 23 h 48"/>
                <a:gd name="T16" fmla="*/ 113 w 117"/>
                <a:gd name="T17" fmla="*/ 24 h 48"/>
                <a:gd name="T18" fmla="*/ 115 w 117"/>
                <a:gd name="T19" fmla="*/ 25 h 48"/>
                <a:gd name="T20" fmla="*/ 116 w 117"/>
                <a:gd name="T21" fmla="*/ 27 h 48"/>
                <a:gd name="T22" fmla="*/ 117 w 117"/>
                <a:gd name="T23" fmla="*/ 28 h 48"/>
                <a:gd name="T24" fmla="*/ 117 w 117"/>
                <a:gd name="T25" fmla="*/ 29 h 48"/>
                <a:gd name="T26" fmla="*/ 111 w 117"/>
                <a:gd name="T27" fmla="*/ 32 h 48"/>
                <a:gd name="T28" fmla="*/ 103 w 117"/>
                <a:gd name="T29" fmla="*/ 38 h 48"/>
                <a:gd name="T30" fmla="*/ 91 w 117"/>
                <a:gd name="T31" fmla="*/ 44 h 48"/>
                <a:gd name="T32" fmla="*/ 78 w 117"/>
                <a:gd name="T33" fmla="*/ 48 h 48"/>
                <a:gd name="T34" fmla="*/ 64 w 117"/>
                <a:gd name="T35" fmla="*/ 48 h 48"/>
                <a:gd name="T36" fmla="*/ 51 w 117"/>
                <a:gd name="T37" fmla="*/ 43 h 48"/>
                <a:gd name="T38" fmla="*/ 39 w 117"/>
                <a:gd name="T39" fmla="*/ 38 h 48"/>
                <a:gd name="T40" fmla="*/ 29 w 117"/>
                <a:gd name="T41" fmla="*/ 34 h 48"/>
                <a:gd name="T42" fmla="*/ 23 w 117"/>
                <a:gd name="T43" fmla="*/ 30 h 48"/>
                <a:gd name="T44" fmla="*/ 21 w 117"/>
                <a:gd name="T45" fmla="*/ 28 h 48"/>
                <a:gd name="T46" fmla="*/ 19 w 117"/>
                <a:gd name="T47" fmla="*/ 29 h 48"/>
                <a:gd name="T48" fmla="*/ 15 w 117"/>
                <a:gd name="T49" fmla="*/ 32 h 48"/>
                <a:gd name="T50" fmla="*/ 8 w 117"/>
                <a:gd name="T51" fmla="*/ 37 h 48"/>
                <a:gd name="T52" fmla="*/ 2 w 117"/>
                <a:gd name="T53" fmla="*/ 44 h 48"/>
                <a:gd name="T54" fmla="*/ 0 w 117"/>
                <a:gd name="T55" fmla="*/ 35 h 48"/>
                <a:gd name="T56" fmla="*/ 0 w 117"/>
                <a:gd name="T57" fmla="*/ 23 h 48"/>
                <a:gd name="T58" fmla="*/ 0 w 117"/>
                <a:gd name="T59" fmla="*/ 12 h 48"/>
                <a:gd name="T60" fmla="*/ 2 w 117"/>
                <a:gd name="T61" fmla="*/ 3 h 48"/>
                <a:gd name="T62" fmla="*/ 9 w 117"/>
                <a:gd name="T63" fmla="*/ 10 h 48"/>
                <a:gd name="T64" fmla="*/ 15 w 117"/>
                <a:gd name="T65" fmla="*/ 16 h 48"/>
                <a:gd name="T66" fmla="*/ 19 w 117"/>
                <a:gd name="T67" fmla="*/ 18 h 48"/>
                <a:gd name="T68" fmla="*/ 22 w 117"/>
                <a:gd name="T69" fmla="*/ 20 h 48"/>
                <a:gd name="T70" fmla="*/ 24 w 117"/>
                <a:gd name="T71" fmla="*/ 18 h 48"/>
                <a:gd name="T72" fmla="*/ 30 w 117"/>
                <a:gd name="T73" fmla="*/ 15 h 48"/>
                <a:gd name="T74" fmla="*/ 39 w 117"/>
                <a:gd name="T75" fmla="*/ 9 h 48"/>
                <a:gd name="T76" fmla="*/ 51 w 117"/>
                <a:gd name="T77" fmla="*/ 4 h 48"/>
                <a:gd name="T78" fmla="*/ 65 w 117"/>
                <a:gd name="T79" fmla="*/ 1 h 48"/>
                <a:gd name="T80" fmla="*/ 79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79" y="0"/>
                  </a:moveTo>
                  <a:lnTo>
                    <a:pt x="92" y="3"/>
                  </a:lnTo>
                  <a:lnTo>
                    <a:pt x="103" y="9"/>
                  </a:lnTo>
                  <a:lnTo>
                    <a:pt x="111" y="15"/>
                  </a:lnTo>
                  <a:lnTo>
                    <a:pt x="117" y="18"/>
                  </a:lnTo>
                  <a:lnTo>
                    <a:pt x="117" y="20"/>
                  </a:lnTo>
                  <a:lnTo>
                    <a:pt x="116" y="21"/>
                  </a:lnTo>
                  <a:lnTo>
                    <a:pt x="115" y="23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16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1" y="32"/>
                  </a:lnTo>
                  <a:lnTo>
                    <a:pt x="103" y="38"/>
                  </a:lnTo>
                  <a:lnTo>
                    <a:pt x="91" y="44"/>
                  </a:lnTo>
                  <a:lnTo>
                    <a:pt x="78" y="48"/>
                  </a:lnTo>
                  <a:lnTo>
                    <a:pt x="64" y="48"/>
                  </a:lnTo>
                  <a:lnTo>
                    <a:pt x="51" y="43"/>
                  </a:lnTo>
                  <a:lnTo>
                    <a:pt x="39" y="38"/>
                  </a:lnTo>
                  <a:lnTo>
                    <a:pt x="29" y="34"/>
                  </a:lnTo>
                  <a:lnTo>
                    <a:pt x="23" y="30"/>
                  </a:lnTo>
                  <a:lnTo>
                    <a:pt x="21" y="28"/>
                  </a:lnTo>
                  <a:lnTo>
                    <a:pt x="19" y="29"/>
                  </a:lnTo>
                  <a:lnTo>
                    <a:pt x="15" y="32"/>
                  </a:lnTo>
                  <a:lnTo>
                    <a:pt x="8" y="37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0" y="12"/>
                  </a:lnTo>
                  <a:lnTo>
                    <a:pt x="2" y="3"/>
                  </a:lnTo>
                  <a:lnTo>
                    <a:pt x="9" y="10"/>
                  </a:lnTo>
                  <a:lnTo>
                    <a:pt x="15" y="16"/>
                  </a:lnTo>
                  <a:lnTo>
                    <a:pt x="19" y="18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30" y="15"/>
                  </a:lnTo>
                  <a:lnTo>
                    <a:pt x="39" y="9"/>
                  </a:lnTo>
                  <a:lnTo>
                    <a:pt x="51" y="4"/>
                  </a:lnTo>
                  <a:lnTo>
                    <a:pt x="65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3" name="Freeform 1476"/>
            <p:cNvSpPr>
              <a:spLocks/>
            </p:cNvSpPr>
            <p:nvPr/>
          </p:nvSpPr>
          <p:spPr bwMode="auto">
            <a:xfrm>
              <a:off x="10329863" y="4211320"/>
              <a:ext cx="15875" cy="20638"/>
            </a:xfrm>
            <a:custGeom>
              <a:avLst/>
              <a:gdLst>
                <a:gd name="T0" fmla="*/ 5 w 10"/>
                <a:gd name="T1" fmla="*/ 0 h 13"/>
                <a:gd name="T2" fmla="*/ 7 w 10"/>
                <a:gd name="T3" fmla="*/ 2 h 13"/>
                <a:gd name="T4" fmla="*/ 9 w 10"/>
                <a:gd name="T5" fmla="*/ 4 h 13"/>
                <a:gd name="T6" fmla="*/ 10 w 10"/>
                <a:gd name="T7" fmla="*/ 8 h 13"/>
                <a:gd name="T8" fmla="*/ 9 w 10"/>
                <a:gd name="T9" fmla="*/ 11 h 13"/>
                <a:gd name="T10" fmla="*/ 7 w 10"/>
                <a:gd name="T11" fmla="*/ 13 h 13"/>
                <a:gd name="T12" fmla="*/ 5 w 10"/>
                <a:gd name="T13" fmla="*/ 13 h 13"/>
                <a:gd name="T14" fmla="*/ 3 w 10"/>
                <a:gd name="T15" fmla="*/ 13 h 13"/>
                <a:gd name="T16" fmla="*/ 2 w 10"/>
                <a:gd name="T17" fmla="*/ 11 h 13"/>
                <a:gd name="T18" fmla="*/ 0 w 10"/>
                <a:gd name="T19" fmla="*/ 8 h 13"/>
                <a:gd name="T20" fmla="*/ 2 w 10"/>
                <a:gd name="T21" fmla="*/ 4 h 13"/>
                <a:gd name="T22" fmla="*/ 3 w 10"/>
                <a:gd name="T23" fmla="*/ 2 h 13"/>
                <a:gd name="T24" fmla="*/ 5 w 10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lnTo>
                    <a:pt x="7" y="2"/>
                  </a:lnTo>
                  <a:lnTo>
                    <a:pt x="9" y="4"/>
                  </a:lnTo>
                  <a:lnTo>
                    <a:pt x="10" y="8"/>
                  </a:lnTo>
                  <a:lnTo>
                    <a:pt x="9" y="11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2" y="11"/>
                  </a:lnTo>
                  <a:lnTo>
                    <a:pt x="0" y="8"/>
                  </a:lnTo>
                  <a:lnTo>
                    <a:pt x="2" y="4"/>
                  </a:lnTo>
                  <a:lnTo>
                    <a:pt x="3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4" name="Freeform 1477"/>
            <p:cNvSpPr>
              <a:spLocks/>
            </p:cNvSpPr>
            <p:nvPr/>
          </p:nvSpPr>
          <p:spPr bwMode="auto">
            <a:xfrm>
              <a:off x="10336213" y="4220845"/>
              <a:ext cx="4763" cy="6350"/>
            </a:xfrm>
            <a:custGeom>
              <a:avLst/>
              <a:gdLst>
                <a:gd name="T0" fmla="*/ 1 w 3"/>
                <a:gd name="T1" fmla="*/ 0 h 4"/>
                <a:gd name="T2" fmla="*/ 3 w 3"/>
                <a:gd name="T3" fmla="*/ 0 h 4"/>
                <a:gd name="T4" fmla="*/ 3 w 3"/>
                <a:gd name="T5" fmla="*/ 3 h 4"/>
                <a:gd name="T6" fmla="*/ 3 w 3"/>
                <a:gd name="T7" fmla="*/ 4 h 4"/>
                <a:gd name="T8" fmla="*/ 1 w 3"/>
                <a:gd name="T9" fmla="*/ 4 h 4"/>
                <a:gd name="T10" fmla="*/ 0 w 3"/>
                <a:gd name="T11" fmla="*/ 4 h 4"/>
                <a:gd name="T12" fmla="*/ 0 w 3"/>
                <a:gd name="T13" fmla="*/ 3 h 4"/>
                <a:gd name="T14" fmla="*/ 0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5" name="Freeform 1478"/>
            <p:cNvSpPr>
              <a:spLocks/>
            </p:cNvSpPr>
            <p:nvPr/>
          </p:nvSpPr>
          <p:spPr bwMode="auto">
            <a:xfrm>
              <a:off x="10307638" y="4203383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1 h 34"/>
                <a:gd name="T6" fmla="*/ 9 w 16"/>
                <a:gd name="T7" fmla="*/ 4 h 34"/>
                <a:gd name="T8" fmla="*/ 6 w 16"/>
                <a:gd name="T9" fmla="*/ 8 h 34"/>
                <a:gd name="T10" fmla="*/ 5 w 16"/>
                <a:gd name="T11" fmla="*/ 13 h 34"/>
                <a:gd name="T12" fmla="*/ 4 w 16"/>
                <a:gd name="T13" fmla="*/ 17 h 34"/>
                <a:gd name="T14" fmla="*/ 5 w 16"/>
                <a:gd name="T15" fmla="*/ 23 h 34"/>
                <a:gd name="T16" fmla="*/ 6 w 16"/>
                <a:gd name="T17" fmla="*/ 28 h 34"/>
                <a:gd name="T18" fmla="*/ 10 w 16"/>
                <a:gd name="T19" fmla="*/ 31 h 34"/>
                <a:gd name="T20" fmla="*/ 12 w 16"/>
                <a:gd name="T21" fmla="*/ 34 h 34"/>
                <a:gd name="T22" fmla="*/ 12 w 16"/>
                <a:gd name="T23" fmla="*/ 34 h 34"/>
                <a:gd name="T24" fmla="*/ 9 w 16"/>
                <a:gd name="T25" fmla="*/ 32 h 34"/>
                <a:gd name="T26" fmla="*/ 5 w 16"/>
                <a:gd name="T27" fmla="*/ 30 h 34"/>
                <a:gd name="T28" fmla="*/ 3 w 16"/>
                <a:gd name="T29" fmla="*/ 27 h 34"/>
                <a:gd name="T30" fmla="*/ 0 w 16"/>
                <a:gd name="T31" fmla="*/ 22 h 34"/>
                <a:gd name="T32" fmla="*/ 0 w 16"/>
                <a:gd name="T33" fmla="*/ 16 h 34"/>
                <a:gd name="T34" fmla="*/ 0 w 16"/>
                <a:gd name="T35" fmla="*/ 11 h 34"/>
                <a:gd name="T36" fmla="*/ 3 w 16"/>
                <a:gd name="T37" fmla="*/ 7 h 34"/>
                <a:gd name="T38" fmla="*/ 5 w 16"/>
                <a:gd name="T39" fmla="*/ 3 h 34"/>
                <a:gd name="T40" fmla="*/ 9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1"/>
                  </a:lnTo>
                  <a:lnTo>
                    <a:pt x="9" y="4"/>
                  </a:lnTo>
                  <a:lnTo>
                    <a:pt x="6" y="8"/>
                  </a:lnTo>
                  <a:lnTo>
                    <a:pt x="5" y="13"/>
                  </a:lnTo>
                  <a:lnTo>
                    <a:pt x="4" y="17"/>
                  </a:lnTo>
                  <a:lnTo>
                    <a:pt x="5" y="23"/>
                  </a:lnTo>
                  <a:lnTo>
                    <a:pt x="6" y="28"/>
                  </a:lnTo>
                  <a:lnTo>
                    <a:pt x="10" y="31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9" y="32"/>
                  </a:lnTo>
                  <a:lnTo>
                    <a:pt x="5" y="30"/>
                  </a:lnTo>
                  <a:lnTo>
                    <a:pt x="3" y="27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6" name="Freeform 1479"/>
            <p:cNvSpPr>
              <a:spLocks/>
            </p:cNvSpPr>
            <p:nvPr/>
          </p:nvSpPr>
          <p:spPr bwMode="auto">
            <a:xfrm>
              <a:off x="10364788" y="4124008"/>
              <a:ext cx="185738" cy="76200"/>
            </a:xfrm>
            <a:custGeom>
              <a:avLst/>
              <a:gdLst>
                <a:gd name="T0" fmla="*/ 78 w 117"/>
                <a:gd name="T1" fmla="*/ 0 h 48"/>
                <a:gd name="T2" fmla="*/ 91 w 117"/>
                <a:gd name="T3" fmla="*/ 4 h 48"/>
                <a:gd name="T4" fmla="*/ 103 w 117"/>
                <a:gd name="T5" fmla="*/ 10 h 48"/>
                <a:gd name="T6" fmla="*/ 111 w 117"/>
                <a:gd name="T7" fmla="*/ 16 h 48"/>
                <a:gd name="T8" fmla="*/ 117 w 117"/>
                <a:gd name="T9" fmla="*/ 19 h 48"/>
                <a:gd name="T10" fmla="*/ 117 w 117"/>
                <a:gd name="T11" fmla="*/ 20 h 48"/>
                <a:gd name="T12" fmla="*/ 116 w 117"/>
                <a:gd name="T13" fmla="*/ 21 h 48"/>
                <a:gd name="T14" fmla="*/ 115 w 117"/>
                <a:gd name="T15" fmla="*/ 23 h 48"/>
                <a:gd name="T16" fmla="*/ 113 w 117"/>
                <a:gd name="T17" fmla="*/ 24 h 48"/>
                <a:gd name="T18" fmla="*/ 115 w 117"/>
                <a:gd name="T19" fmla="*/ 26 h 48"/>
                <a:gd name="T20" fmla="*/ 116 w 117"/>
                <a:gd name="T21" fmla="*/ 27 h 48"/>
                <a:gd name="T22" fmla="*/ 117 w 117"/>
                <a:gd name="T23" fmla="*/ 28 h 48"/>
                <a:gd name="T24" fmla="*/ 116 w 117"/>
                <a:gd name="T25" fmla="*/ 30 h 48"/>
                <a:gd name="T26" fmla="*/ 111 w 117"/>
                <a:gd name="T27" fmla="*/ 33 h 48"/>
                <a:gd name="T28" fmla="*/ 102 w 117"/>
                <a:gd name="T29" fmla="*/ 39 h 48"/>
                <a:gd name="T30" fmla="*/ 91 w 117"/>
                <a:gd name="T31" fmla="*/ 45 h 48"/>
                <a:gd name="T32" fmla="*/ 78 w 117"/>
                <a:gd name="T33" fmla="*/ 48 h 48"/>
                <a:gd name="T34" fmla="*/ 64 w 117"/>
                <a:gd name="T35" fmla="*/ 47 h 48"/>
                <a:gd name="T36" fmla="*/ 51 w 117"/>
                <a:gd name="T37" fmla="*/ 44 h 48"/>
                <a:gd name="T38" fmla="*/ 38 w 117"/>
                <a:gd name="T39" fmla="*/ 39 h 48"/>
                <a:gd name="T40" fmla="*/ 29 w 117"/>
                <a:gd name="T41" fmla="*/ 33 h 48"/>
                <a:gd name="T42" fmla="*/ 23 w 117"/>
                <a:gd name="T43" fmla="*/ 30 h 48"/>
                <a:gd name="T44" fmla="*/ 21 w 117"/>
                <a:gd name="T45" fmla="*/ 28 h 48"/>
                <a:gd name="T46" fmla="*/ 18 w 117"/>
                <a:gd name="T47" fmla="*/ 30 h 48"/>
                <a:gd name="T48" fmla="*/ 14 w 117"/>
                <a:gd name="T49" fmla="*/ 32 h 48"/>
                <a:gd name="T50" fmla="*/ 8 w 117"/>
                <a:gd name="T51" fmla="*/ 38 h 48"/>
                <a:gd name="T52" fmla="*/ 1 w 117"/>
                <a:gd name="T53" fmla="*/ 45 h 48"/>
                <a:gd name="T54" fmla="*/ 0 w 117"/>
                <a:gd name="T55" fmla="*/ 36 h 48"/>
                <a:gd name="T56" fmla="*/ 0 w 117"/>
                <a:gd name="T57" fmla="*/ 24 h 48"/>
                <a:gd name="T58" fmla="*/ 0 w 117"/>
                <a:gd name="T59" fmla="*/ 12 h 48"/>
                <a:gd name="T60" fmla="*/ 2 w 117"/>
                <a:gd name="T61" fmla="*/ 4 h 48"/>
                <a:gd name="T62" fmla="*/ 8 w 117"/>
                <a:gd name="T63" fmla="*/ 11 h 48"/>
                <a:gd name="T64" fmla="*/ 15 w 117"/>
                <a:gd name="T65" fmla="*/ 16 h 48"/>
                <a:gd name="T66" fmla="*/ 20 w 117"/>
                <a:gd name="T67" fmla="*/ 19 h 48"/>
                <a:gd name="T68" fmla="*/ 22 w 117"/>
                <a:gd name="T69" fmla="*/ 20 h 48"/>
                <a:gd name="T70" fmla="*/ 23 w 117"/>
                <a:gd name="T71" fmla="*/ 18 h 48"/>
                <a:gd name="T72" fmla="*/ 30 w 117"/>
                <a:gd name="T73" fmla="*/ 14 h 48"/>
                <a:gd name="T74" fmla="*/ 39 w 117"/>
                <a:gd name="T75" fmla="*/ 10 h 48"/>
                <a:gd name="T76" fmla="*/ 51 w 117"/>
                <a:gd name="T77" fmla="*/ 5 h 48"/>
                <a:gd name="T78" fmla="*/ 64 w 117"/>
                <a:gd name="T79" fmla="*/ 0 h 48"/>
                <a:gd name="T80" fmla="*/ 78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78" y="0"/>
                  </a:moveTo>
                  <a:lnTo>
                    <a:pt x="91" y="4"/>
                  </a:lnTo>
                  <a:lnTo>
                    <a:pt x="103" y="10"/>
                  </a:lnTo>
                  <a:lnTo>
                    <a:pt x="111" y="16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6" y="21"/>
                  </a:lnTo>
                  <a:lnTo>
                    <a:pt x="115" y="23"/>
                  </a:lnTo>
                  <a:lnTo>
                    <a:pt x="113" y="24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7" y="28"/>
                  </a:lnTo>
                  <a:lnTo>
                    <a:pt x="116" y="30"/>
                  </a:lnTo>
                  <a:lnTo>
                    <a:pt x="111" y="33"/>
                  </a:lnTo>
                  <a:lnTo>
                    <a:pt x="102" y="39"/>
                  </a:lnTo>
                  <a:lnTo>
                    <a:pt x="91" y="45"/>
                  </a:lnTo>
                  <a:lnTo>
                    <a:pt x="78" y="48"/>
                  </a:lnTo>
                  <a:lnTo>
                    <a:pt x="64" y="47"/>
                  </a:lnTo>
                  <a:lnTo>
                    <a:pt x="51" y="44"/>
                  </a:lnTo>
                  <a:lnTo>
                    <a:pt x="38" y="39"/>
                  </a:lnTo>
                  <a:lnTo>
                    <a:pt x="29" y="33"/>
                  </a:lnTo>
                  <a:lnTo>
                    <a:pt x="23" y="30"/>
                  </a:lnTo>
                  <a:lnTo>
                    <a:pt x="21" y="28"/>
                  </a:lnTo>
                  <a:lnTo>
                    <a:pt x="18" y="30"/>
                  </a:lnTo>
                  <a:lnTo>
                    <a:pt x="14" y="32"/>
                  </a:lnTo>
                  <a:lnTo>
                    <a:pt x="8" y="38"/>
                  </a:lnTo>
                  <a:lnTo>
                    <a:pt x="1" y="45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2" y="4"/>
                  </a:lnTo>
                  <a:lnTo>
                    <a:pt x="8" y="11"/>
                  </a:lnTo>
                  <a:lnTo>
                    <a:pt x="15" y="16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3" y="18"/>
                  </a:lnTo>
                  <a:lnTo>
                    <a:pt x="30" y="14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4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4DFF"/>
            </a:solidFill>
            <a:ln w="0">
              <a:solidFill>
                <a:srgbClr val="004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7" name="Freeform 1480"/>
            <p:cNvSpPr>
              <a:spLocks/>
            </p:cNvSpPr>
            <p:nvPr/>
          </p:nvSpPr>
          <p:spPr bwMode="auto">
            <a:xfrm>
              <a:off x="10512426" y="4144645"/>
              <a:ext cx="14288" cy="20638"/>
            </a:xfrm>
            <a:custGeom>
              <a:avLst/>
              <a:gdLst>
                <a:gd name="T0" fmla="*/ 5 w 9"/>
                <a:gd name="T1" fmla="*/ 0 h 13"/>
                <a:gd name="T2" fmla="*/ 8 w 9"/>
                <a:gd name="T3" fmla="*/ 0 h 13"/>
                <a:gd name="T4" fmla="*/ 9 w 9"/>
                <a:gd name="T5" fmla="*/ 3 h 13"/>
                <a:gd name="T6" fmla="*/ 9 w 9"/>
                <a:gd name="T7" fmla="*/ 6 h 13"/>
                <a:gd name="T8" fmla="*/ 9 w 9"/>
                <a:gd name="T9" fmla="*/ 10 h 13"/>
                <a:gd name="T10" fmla="*/ 8 w 9"/>
                <a:gd name="T11" fmla="*/ 12 h 13"/>
                <a:gd name="T12" fmla="*/ 5 w 9"/>
                <a:gd name="T13" fmla="*/ 13 h 13"/>
                <a:gd name="T14" fmla="*/ 3 w 9"/>
                <a:gd name="T15" fmla="*/ 12 h 13"/>
                <a:gd name="T16" fmla="*/ 2 w 9"/>
                <a:gd name="T17" fmla="*/ 10 h 13"/>
                <a:gd name="T18" fmla="*/ 0 w 9"/>
                <a:gd name="T19" fmla="*/ 6 h 13"/>
                <a:gd name="T20" fmla="*/ 2 w 9"/>
                <a:gd name="T21" fmla="*/ 3 h 13"/>
                <a:gd name="T22" fmla="*/ 3 w 9"/>
                <a:gd name="T23" fmla="*/ 0 h 13"/>
                <a:gd name="T24" fmla="*/ 5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lnTo>
                    <a:pt x="8" y="0"/>
                  </a:lnTo>
                  <a:lnTo>
                    <a:pt x="9" y="3"/>
                  </a:lnTo>
                  <a:lnTo>
                    <a:pt x="9" y="6"/>
                  </a:lnTo>
                  <a:lnTo>
                    <a:pt x="9" y="10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8" name="Freeform 1481"/>
            <p:cNvSpPr>
              <a:spLocks/>
            </p:cNvSpPr>
            <p:nvPr/>
          </p:nvSpPr>
          <p:spPr bwMode="auto">
            <a:xfrm>
              <a:off x="10517188" y="4152583"/>
              <a:ext cx="7938" cy="7938"/>
            </a:xfrm>
            <a:custGeom>
              <a:avLst/>
              <a:gdLst>
                <a:gd name="T0" fmla="*/ 2 w 5"/>
                <a:gd name="T1" fmla="*/ 0 h 5"/>
                <a:gd name="T2" fmla="*/ 3 w 5"/>
                <a:gd name="T3" fmla="*/ 1 h 5"/>
                <a:gd name="T4" fmla="*/ 5 w 5"/>
                <a:gd name="T5" fmla="*/ 2 h 5"/>
                <a:gd name="T6" fmla="*/ 3 w 5"/>
                <a:gd name="T7" fmla="*/ 3 h 5"/>
                <a:gd name="T8" fmla="*/ 2 w 5"/>
                <a:gd name="T9" fmla="*/ 5 h 5"/>
                <a:gd name="T10" fmla="*/ 1 w 5"/>
                <a:gd name="T11" fmla="*/ 3 h 5"/>
                <a:gd name="T12" fmla="*/ 0 w 5"/>
                <a:gd name="T13" fmla="*/ 2 h 5"/>
                <a:gd name="T14" fmla="*/ 1 w 5"/>
                <a:gd name="T15" fmla="*/ 1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3" y="1"/>
                  </a:lnTo>
                  <a:lnTo>
                    <a:pt x="5" y="2"/>
                  </a:lnTo>
                  <a:lnTo>
                    <a:pt x="3" y="3"/>
                  </a:lnTo>
                  <a:lnTo>
                    <a:pt x="2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9" name="Freeform 1482"/>
            <p:cNvSpPr>
              <a:spLocks/>
            </p:cNvSpPr>
            <p:nvPr/>
          </p:nvSpPr>
          <p:spPr bwMode="auto">
            <a:xfrm>
              <a:off x="10490201" y="4133533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9 w 16"/>
                <a:gd name="T7" fmla="*/ 5 h 34"/>
                <a:gd name="T8" fmla="*/ 6 w 16"/>
                <a:gd name="T9" fmla="*/ 8 h 34"/>
                <a:gd name="T10" fmla="*/ 5 w 16"/>
                <a:gd name="T11" fmla="*/ 13 h 34"/>
                <a:gd name="T12" fmla="*/ 4 w 16"/>
                <a:gd name="T13" fmla="*/ 19 h 34"/>
                <a:gd name="T14" fmla="*/ 5 w 16"/>
                <a:gd name="T15" fmla="*/ 24 h 34"/>
                <a:gd name="T16" fmla="*/ 6 w 16"/>
                <a:gd name="T17" fmla="*/ 28 h 34"/>
                <a:gd name="T18" fmla="*/ 9 w 16"/>
                <a:gd name="T19" fmla="*/ 32 h 34"/>
                <a:gd name="T20" fmla="*/ 12 w 16"/>
                <a:gd name="T21" fmla="*/ 34 h 34"/>
                <a:gd name="T22" fmla="*/ 12 w 16"/>
                <a:gd name="T23" fmla="*/ 34 h 34"/>
                <a:gd name="T24" fmla="*/ 7 w 16"/>
                <a:gd name="T25" fmla="*/ 34 h 34"/>
                <a:gd name="T26" fmla="*/ 5 w 16"/>
                <a:gd name="T27" fmla="*/ 32 h 34"/>
                <a:gd name="T28" fmla="*/ 2 w 16"/>
                <a:gd name="T29" fmla="*/ 28 h 34"/>
                <a:gd name="T30" fmla="*/ 0 w 16"/>
                <a:gd name="T31" fmla="*/ 24 h 34"/>
                <a:gd name="T32" fmla="*/ 0 w 16"/>
                <a:gd name="T33" fmla="*/ 18 h 34"/>
                <a:gd name="T34" fmla="*/ 0 w 16"/>
                <a:gd name="T35" fmla="*/ 12 h 34"/>
                <a:gd name="T36" fmla="*/ 2 w 16"/>
                <a:gd name="T37" fmla="*/ 7 h 34"/>
                <a:gd name="T38" fmla="*/ 5 w 16"/>
                <a:gd name="T39" fmla="*/ 4 h 34"/>
                <a:gd name="T40" fmla="*/ 7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5" y="13"/>
                  </a:lnTo>
                  <a:lnTo>
                    <a:pt x="4" y="19"/>
                  </a:lnTo>
                  <a:lnTo>
                    <a:pt x="5" y="24"/>
                  </a:lnTo>
                  <a:lnTo>
                    <a:pt x="6" y="28"/>
                  </a:lnTo>
                  <a:lnTo>
                    <a:pt x="9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2" y="7"/>
                  </a:lnTo>
                  <a:lnTo>
                    <a:pt x="5" y="4"/>
                  </a:lnTo>
                  <a:lnTo>
                    <a:pt x="7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0" name="Freeform 1483"/>
            <p:cNvSpPr>
              <a:spLocks/>
            </p:cNvSpPr>
            <p:nvPr/>
          </p:nvSpPr>
          <p:spPr bwMode="auto">
            <a:xfrm>
              <a:off x="10914063" y="4100195"/>
              <a:ext cx="185738" cy="76200"/>
            </a:xfrm>
            <a:custGeom>
              <a:avLst/>
              <a:gdLst>
                <a:gd name="T0" fmla="*/ 79 w 117"/>
                <a:gd name="T1" fmla="*/ 0 h 48"/>
                <a:gd name="T2" fmla="*/ 91 w 117"/>
                <a:gd name="T3" fmla="*/ 4 h 48"/>
                <a:gd name="T4" fmla="*/ 103 w 117"/>
                <a:gd name="T5" fmla="*/ 9 h 48"/>
                <a:gd name="T6" fmla="*/ 111 w 117"/>
                <a:gd name="T7" fmla="*/ 15 h 48"/>
                <a:gd name="T8" fmla="*/ 117 w 117"/>
                <a:gd name="T9" fmla="*/ 19 h 48"/>
                <a:gd name="T10" fmla="*/ 117 w 117"/>
                <a:gd name="T11" fmla="*/ 20 h 48"/>
                <a:gd name="T12" fmla="*/ 116 w 117"/>
                <a:gd name="T13" fmla="*/ 21 h 48"/>
                <a:gd name="T14" fmla="*/ 115 w 117"/>
                <a:gd name="T15" fmla="*/ 22 h 48"/>
                <a:gd name="T16" fmla="*/ 114 w 117"/>
                <a:gd name="T17" fmla="*/ 25 h 48"/>
                <a:gd name="T18" fmla="*/ 115 w 117"/>
                <a:gd name="T19" fmla="*/ 26 h 48"/>
                <a:gd name="T20" fmla="*/ 116 w 117"/>
                <a:gd name="T21" fmla="*/ 27 h 48"/>
                <a:gd name="T22" fmla="*/ 116 w 117"/>
                <a:gd name="T23" fmla="*/ 28 h 48"/>
                <a:gd name="T24" fmla="*/ 116 w 117"/>
                <a:gd name="T25" fmla="*/ 29 h 48"/>
                <a:gd name="T26" fmla="*/ 111 w 117"/>
                <a:gd name="T27" fmla="*/ 33 h 48"/>
                <a:gd name="T28" fmla="*/ 102 w 117"/>
                <a:gd name="T29" fmla="*/ 39 h 48"/>
                <a:gd name="T30" fmla="*/ 91 w 117"/>
                <a:gd name="T31" fmla="*/ 45 h 48"/>
                <a:gd name="T32" fmla="*/ 79 w 117"/>
                <a:gd name="T33" fmla="*/ 48 h 48"/>
                <a:gd name="T34" fmla="*/ 64 w 117"/>
                <a:gd name="T35" fmla="*/ 47 h 48"/>
                <a:gd name="T36" fmla="*/ 50 w 117"/>
                <a:gd name="T37" fmla="*/ 43 h 48"/>
                <a:gd name="T38" fmla="*/ 39 w 117"/>
                <a:gd name="T39" fmla="*/ 39 h 48"/>
                <a:gd name="T40" fmla="*/ 29 w 117"/>
                <a:gd name="T41" fmla="*/ 33 h 48"/>
                <a:gd name="T42" fmla="*/ 23 w 117"/>
                <a:gd name="T43" fmla="*/ 29 h 48"/>
                <a:gd name="T44" fmla="*/ 21 w 117"/>
                <a:gd name="T45" fmla="*/ 28 h 48"/>
                <a:gd name="T46" fmla="*/ 19 w 117"/>
                <a:gd name="T47" fmla="*/ 29 h 48"/>
                <a:gd name="T48" fmla="*/ 14 w 117"/>
                <a:gd name="T49" fmla="*/ 32 h 48"/>
                <a:gd name="T50" fmla="*/ 8 w 117"/>
                <a:gd name="T51" fmla="*/ 38 h 48"/>
                <a:gd name="T52" fmla="*/ 1 w 117"/>
                <a:gd name="T53" fmla="*/ 45 h 48"/>
                <a:gd name="T54" fmla="*/ 0 w 117"/>
                <a:gd name="T55" fmla="*/ 35 h 48"/>
                <a:gd name="T56" fmla="*/ 0 w 117"/>
                <a:gd name="T57" fmla="*/ 23 h 48"/>
                <a:gd name="T58" fmla="*/ 0 w 117"/>
                <a:gd name="T59" fmla="*/ 12 h 48"/>
                <a:gd name="T60" fmla="*/ 2 w 117"/>
                <a:gd name="T61" fmla="*/ 4 h 48"/>
                <a:gd name="T62" fmla="*/ 8 w 117"/>
                <a:gd name="T63" fmla="*/ 11 h 48"/>
                <a:gd name="T64" fmla="*/ 15 w 117"/>
                <a:gd name="T65" fmla="*/ 15 h 48"/>
                <a:gd name="T66" fmla="*/ 20 w 117"/>
                <a:gd name="T67" fmla="*/ 19 h 48"/>
                <a:gd name="T68" fmla="*/ 22 w 117"/>
                <a:gd name="T69" fmla="*/ 20 h 48"/>
                <a:gd name="T70" fmla="*/ 23 w 117"/>
                <a:gd name="T71" fmla="*/ 18 h 48"/>
                <a:gd name="T72" fmla="*/ 30 w 117"/>
                <a:gd name="T73" fmla="*/ 14 h 48"/>
                <a:gd name="T74" fmla="*/ 40 w 117"/>
                <a:gd name="T75" fmla="*/ 9 h 48"/>
                <a:gd name="T76" fmla="*/ 52 w 117"/>
                <a:gd name="T77" fmla="*/ 5 h 48"/>
                <a:gd name="T78" fmla="*/ 64 w 117"/>
                <a:gd name="T79" fmla="*/ 0 h 48"/>
                <a:gd name="T80" fmla="*/ 79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79" y="0"/>
                  </a:moveTo>
                  <a:lnTo>
                    <a:pt x="91" y="4"/>
                  </a:lnTo>
                  <a:lnTo>
                    <a:pt x="103" y="9"/>
                  </a:lnTo>
                  <a:lnTo>
                    <a:pt x="111" y="15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6" y="21"/>
                  </a:lnTo>
                  <a:lnTo>
                    <a:pt x="115" y="22"/>
                  </a:lnTo>
                  <a:lnTo>
                    <a:pt x="114" y="25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6" y="28"/>
                  </a:lnTo>
                  <a:lnTo>
                    <a:pt x="116" y="29"/>
                  </a:lnTo>
                  <a:lnTo>
                    <a:pt x="111" y="33"/>
                  </a:lnTo>
                  <a:lnTo>
                    <a:pt x="102" y="39"/>
                  </a:lnTo>
                  <a:lnTo>
                    <a:pt x="91" y="45"/>
                  </a:lnTo>
                  <a:lnTo>
                    <a:pt x="79" y="48"/>
                  </a:lnTo>
                  <a:lnTo>
                    <a:pt x="64" y="47"/>
                  </a:lnTo>
                  <a:lnTo>
                    <a:pt x="50" y="43"/>
                  </a:lnTo>
                  <a:lnTo>
                    <a:pt x="39" y="39"/>
                  </a:lnTo>
                  <a:lnTo>
                    <a:pt x="29" y="33"/>
                  </a:lnTo>
                  <a:lnTo>
                    <a:pt x="23" y="29"/>
                  </a:lnTo>
                  <a:lnTo>
                    <a:pt x="21" y="28"/>
                  </a:lnTo>
                  <a:lnTo>
                    <a:pt x="19" y="29"/>
                  </a:lnTo>
                  <a:lnTo>
                    <a:pt x="14" y="32"/>
                  </a:lnTo>
                  <a:lnTo>
                    <a:pt x="8" y="38"/>
                  </a:lnTo>
                  <a:lnTo>
                    <a:pt x="1" y="45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0" y="12"/>
                  </a:lnTo>
                  <a:lnTo>
                    <a:pt x="2" y="4"/>
                  </a:lnTo>
                  <a:lnTo>
                    <a:pt x="8" y="11"/>
                  </a:lnTo>
                  <a:lnTo>
                    <a:pt x="15" y="15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3" y="18"/>
                  </a:lnTo>
                  <a:lnTo>
                    <a:pt x="30" y="14"/>
                  </a:lnTo>
                  <a:lnTo>
                    <a:pt x="40" y="9"/>
                  </a:lnTo>
                  <a:lnTo>
                    <a:pt x="52" y="5"/>
                  </a:lnTo>
                  <a:lnTo>
                    <a:pt x="64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1" name="Freeform 1484"/>
            <p:cNvSpPr>
              <a:spLocks/>
            </p:cNvSpPr>
            <p:nvPr/>
          </p:nvSpPr>
          <p:spPr bwMode="auto">
            <a:xfrm>
              <a:off x="11063288" y="4120833"/>
              <a:ext cx="12700" cy="20638"/>
            </a:xfrm>
            <a:custGeom>
              <a:avLst/>
              <a:gdLst>
                <a:gd name="T0" fmla="*/ 4 w 8"/>
                <a:gd name="T1" fmla="*/ 0 h 13"/>
                <a:gd name="T2" fmla="*/ 7 w 8"/>
                <a:gd name="T3" fmla="*/ 1 h 13"/>
                <a:gd name="T4" fmla="*/ 8 w 8"/>
                <a:gd name="T5" fmla="*/ 3 h 13"/>
                <a:gd name="T6" fmla="*/ 8 w 8"/>
                <a:gd name="T7" fmla="*/ 6 h 13"/>
                <a:gd name="T8" fmla="*/ 8 w 8"/>
                <a:gd name="T9" fmla="*/ 9 h 13"/>
                <a:gd name="T10" fmla="*/ 7 w 8"/>
                <a:gd name="T11" fmla="*/ 12 h 13"/>
                <a:gd name="T12" fmla="*/ 4 w 8"/>
                <a:gd name="T13" fmla="*/ 13 h 13"/>
                <a:gd name="T14" fmla="*/ 2 w 8"/>
                <a:gd name="T15" fmla="*/ 12 h 13"/>
                <a:gd name="T16" fmla="*/ 1 w 8"/>
                <a:gd name="T17" fmla="*/ 9 h 13"/>
                <a:gd name="T18" fmla="*/ 0 w 8"/>
                <a:gd name="T19" fmla="*/ 6 h 13"/>
                <a:gd name="T20" fmla="*/ 1 w 8"/>
                <a:gd name="T21" fmla="*/ 3 h 13"/>
                <a:gd name="T22" fmla="*/ 2 w 8"/>
                <a:gd name="T23" fmla="*/ 1 h 13"/>
                <a:gd name="T24" fmla="*/ 4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4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9"/>
                  </a:lnTo>
                  <a:lnTo>
                    <a:pt x="7" y="12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2" name="Freeform 1485"/>
            <p:cNvSpPr>
              <a:spLocks/>
            </p:cNvSpPr>
            <p:nvPr/>
          </p:nvSpPr>
          <p:spPr bwMode="auto">
            <a:xfrm>
              <a:off x="11066463" y="4130358"/>
              <a:ext cx="7938" cy="4763"/>
            </a:xfrm>
            <a:custGeom>
              <a:avLst/>
              <a:gdLst>
                <a:gd name="T0" fmla="*/ 2 w 5"/>
                <a:gd name="T1" fmla="*/ 0 h 3"/>
                <a:gd name="T2" fmla="*/ 4 w 5"/>
                <a:gd name="T3" fmla="*/ 0 h 3"/>
                <a:gd name="T4" fmla="*/ 5 w 5"/>
                <a:gd name="T5" fmla="*/ 1 h 3"/>
                <a:gd name="T6" fmla="*/ 4 w 5"/>
                <a:gd name="T7" fmla="*/ 2 h 3"/>
                <a:gd name="T8" fmla="*/ 2 w 5"/>
                <a:gd name="T9" fmla="*/ 3 h 3"/>
                <a:gd name="T10" fmla="*/ 1 w 5"/>
                <a:gd name="T11" fmla="*/ 2 h 3"/>
                <a:gd name="T12" fmla="*/ 0 w 5"/>
                <a:gd name="T13" fmla="*/ 1 h 3"/>
                <a:gd name="T14" fmla="*/ 1 w 5"/>
                <a:gd name="T15" fmla="*/ 0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3" name="Freeform 1486"/>
            <p:cNvSpPr>
              <a:spLocks/>
            </p:cNvSpPr>
            <p:nvPr/>
          </p:nvSpPr>
          <p:spPr bwMode="auto">
            <a:xfrm>
              <a:off x="11039476" y="4111308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0 h 34"/>
                <a:gd name="T4" fmla="*/ 12 w 16"/>
                <a:gd name="T5" fmla="*/ 1 h 34"/>
                <a:gd name="T6" fmla="*/ 9 w 16"/>
                <a:gd name="T7" fmla="*/ 4 h 34"/>
                <a:gd name="T8" fmla="*/ 7 w 16"/>
                <a:gd name="T9" fmla="*/ 7 h 34"/>
                <a:gd name="T10" fmla="*/ 5 w 16"/>
                <a:gd name="T11" fmla="*/ 12 h 34"/>
                <a:gd name="T12" fmla="*/ 4 w 16"/>
                <a:gd name="T13" fmla="*/ 18 h 34"/>
                <a:gd name="T14" fmla="*/ 5 w 16"/>
                <a:gd name="T15" fmla="*/ 22 h 34"/>
                <a:gd name="T16" fmla="*/ 7 w 16"/>
                <a:gd name="T17" fmla="*/ 27 h 34"/>
                <a:gd name="T18" fmla="*/ 9 w 16"/>
                <a:gd name="T19" fmla="*/ 31 h 34"/>
                <a:gd name="T20" fmla="*/ 12 w 16"/>
                <a:gd name="T21" fmla="*/ 34 h 34"/>
                <a:gd name="T22" fmla="*/ 12 w 16"/>
                <a:gd name="T23" fmla="*/ 34 h 34"/>
                <a:gd name="T24" fmla="*/ 8 w 16"/>
                <a:gd name="T25" fmla="*/ 33 h 34"/>
                <a:gd name="T26" fmla="*/ 5 w 16"/>
                <a:gd name="T27" fmla="*/ 31 h 34"/>
                <a:gd name="T28" fmla="*/ 2 w 16"/>
                <a:gd name="T29" fmla="*/ 27 h 34"/>
                <a:gd name="T30" fmla="*/ 1 w 16"/>
                <a:gd name="T31" fmla="*/ 22 h 34"/>
                <a:gd name="T32" fmla="*/ 0 w 16"/>
                <a:gd name="T33" fmla="*/ 16 h 34"/>
                <a:gd name="T34" fmla="*/ 1 w 16"/>
                <a:gd name="T35" fmla="*/ 11 h 34"/>
                <a:gd name="T36" fmla="*/ 2 w 16"/>
                <a:gd name="T37" fmla="*/ 6 h 34"/>
                <a:gd name="T38" fmla="*/ 5 w 16"/>
                <a:gd name="T39" fmla="*/ 2 h 34"/>
                <a:gd name="T40" fmla="*/ 8 w 16"/>
                <a:gd name="T41" fmla="*/ 0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4"/>
                  </a:lnTo>
                  <a:lnTo>
                    <a:pt x="7" y="7"/>
                  </a:lnTo>
                  <a:lnTo>
                    <a:pt x="5" y="12"/>
                  </a:lnTo>
                  <a:lnTo>
                    <a:pt x="4" y="18"/>
                  </a:lnTo>
                  <a:lnTo>
                    <a:pt x="5" y="22"/>
                  </a:lnTo>
                  <a:lnTo>
                    <a:pt x="7" y="27"/>
                  </a:lnTo>
                  <a:lnTo>
                    <a:pt x="9" y="31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8" y="33"/>
                  </a:lnTo>
                  <a:lnTo>
                    <a:pt x="5" y="31"/>
                  </a:lnTo>
                  <a:lnTo>
                    <a:pt x="2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2" y="6"/>
                  </a:lnTo>
                  <a:lnTo>
                    <a:pt x="5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4" name="Freeform 1487"/>
            <p:cNvSpPr>
              <a:spLocks/>
            </p:cNvSpPr>
            <p:nvPr/>
          </p:nvSpPr>
          <p:spPr bwMode="auto">
            <a:xfrm>
              <a:off x="10925176" y="4258945"/>
              <a:ext cx="185738" cy="77788"/>
            </a:xfrm>
            <a:custGeom>
              <a:avLst/>
              <a:gdLst>
                <a:gd name="T0" fmla="*/ 80 w 117"/>
                <a:gd name="T1" fmla="*/ 0 h 49"/>
                <a:gd name="T2" fmla="*/ 93 w 117"/>
                <a:gd name="T3" fmla="*/ 5 h 49"/>
                <a:gd name="T4" fmla="*/ 103 w 117"/>
                <a:gd name="T5" fmla="*/ 9 h 49"/>
                <a:gd name="T6" fmla="*/ 113 w 117"/>
                <a:gd name="T7" fmla="*/ 15 h 49"/>
                <a:gd name="T8" fmla="*/ 117 w 117"/>
                <a:gd name="T9" fmla="*/ 20 h 49"/>
                <a:gd name="T10" fmla="*/ 117 w 117"/>
                <a:gd name="T11" fmla="*/ 21 h 49"/>
                <a:gd name="T12" fmla="*/ 117 w 117"/>
                <a:gd name="T13" fmla="*/ 22 h 49"/>
                <a:gd name="T14" fmla="*/ 115 w 117"/>
                <a:gd name="T15" fmla="*/ 23 h 49"/>
                <a:gd name="T16" fmla="*/ 114 w 117"/>
                <a:gd name="T17" fmla="*/ 24 h 49"/>
                <a:gd name="T18" fmla="*/ 115 w 117"/>
                <a:gd name="T19" fmla="*/ 26 h 49"/>
                <a:gd name="T20" fmla="*/ 116 w 117"/>
                <a:gd name="T21" fmla="*/ 28 h 49"/>
                <a:gd name="T22" fmla="*/ 117 w 117"/>
                <a:gd name="T23" fmla="*/ 29 h 49"/>
                <a:gd name="T24" fmla="*/ 117 w 117"/>
                <a:gd name="T25" fmla="*/ 29 h 49"/>
                <a:gd name="T26" fmla="*/ 111 w 117"/>
                <a:gd name="T27" fmla="*/ 34 h 49"/>
                <a:gd name="T28" fmla="*/ 103 w 117"/>
                <a:gd name="T29" fmla="*/ 40 h 49"/>
                <a:gd name="T30" fmla="*/ 91 w 117"/>
                <a:gd name="T31" fmla="*/ 46 h 49"/>
                <a:gd name="T32" fmla="*/ 79 w 117"/>
                <a:gd name="T33" fmla="*/ 49 h 49"/>
                <a:gd name="T34" fmla="*/ 64 w 117"/>
                <a:gd name="T35" fmla="*/ 48 h 49"/>
                <a:gd name="T36" fmla="*/ 52 w 117"/>
                <a:gd name="T37" fmla="*/ 44 h 49"/>
                <a:gd name="T38" fmla="*/ 40 w 117"/>
                <a:gd name="T39" fmla="*/ 39 h 49"/>
                <a:gd name="T40" fmla="*/ 30 w 117"/>
                <a:gd name="T41" fmla="*/ 34 h 49"/>
                <a:gd name="T42" fmla="*/ 23 w 117"/>
                <a:gd name="T43" fmla="*/ 30 h 49"/>
                <a:gd name="T44" fmla="*/ 21 w 117"/>
                <a:gd name="T45" fmla="*/ 29 h 49"/>
                <a:gd name="T46" fmla="*/ 20 w 117"/>
                <a:gd name="T47" fmla="*/ 29 h 49"/>
                <a:gd name="T48" fmla="*/ 15 w 117"/>
                <a:gd name="T49" fmla="*/ 33 h 49"/>
                <a:gd name="T50" fmla="*/ 8 w 117"/>
                <a:gd name="T51" fmla="*/ 37 h 49"/>
                <a:gd name="T52" fmla="*/ 2 w 117"/>
                <a:gd name="T53" fmla="*/ 46 h 49"/>
                <a:gd name="T54" fmla="*/ 0 w 117"/>
                <a:gd name="T55" fmla="*/ 36 h 49"/>
                <a:gd name="T56" fmla="*/ 0 w 117"/>
                <a:gd name="T57" fmla="*/ 24 h 49"/>
                <a:gd name="T58" fmla="*/ 1 w 117"/>
                <a:gd name="T59" fmla="*/ 13 h 49"/>
                <a:gd name="T60" fmla="*/ 2 w 117"/>
                <a:gd name="T61" fmla="*/ 3 h 49"/>
                <a:gd name="T62" fmla="*/ 9 w 117"/>
                <a:gd name="T63" fmla="*/ 12 h 49"/>
                <a:gd name="T64" fmla="*/ 15 w 117"/>
                <a:gd name="T65" fmla="*/ 16 h 49"/>
                <a:gd name="T66" fmla="*/ 20 w 117"/>
                <a:gd name="T67" fmla="*/ 20 h 49"/>
                <a:gd name="T68" fmla="*/ 22 w 117"/>
                <a:gd name="T69" fmla="*/ 20 h 49"/>
                <a:gd name="T70" fmla="*/ 25 w 117"/>
                <a:gd name="T71" fmla="*/ 19 h 49"/>
                <a:gd name="T72" fmla="*/ 30 w 117"/>
                <a:gd name="T73" fmla="*/ 15 h 49"/>
                <a:gd name="T74" fmla="*/ 40 w 117"/>
                <a:gd name="T75" fmla="*/ 10 h 49"/>
                <a:gd name="T76" fmla="*/ 52 w 117"/>
                <a:gd name="T77" fmla="*/ 5 h 49"/>
                <a:gd name="T78" fmla="*/ 66 w 117"/>
                <a:gd name="T79" fmla="*/ 1 h 49"/>
                <a:gd name="T80" fmla="*/ 80 w 117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9">
                  <a:moveTo>
                    <a:pt x="80" y="0"/>
                  </a:moveTo>
                  <a:lnTo>
                    <a:pt x="93" y="5"/>
                  </a:lnTo>
                  <a:lnTo>
                    <a:pt x="103" y="9"/>
                  </a:lnTo>
                  <a:lnTo>
                    <a:pt x="113" y="15"/>
                  </a:lnTo>
                  <a:lnTo>
                    <a:pt x="117" y="20"/>
                  </a:lnTo>
                  <a:lnTo>
                    <a:pt x="117" y="21"/>
                  </a:lnTo>
                  <a:lnTo>
                    <a:pt x="117" y="22"/>
                  </a:lnTo>
                  <a:lnTo>
                    <a:pt x="115" y="23"/>
                  </a:lnTo>
                  <a:lnTo>
                    <a:pt x="114" y="24"/>
                  </a:lnTo>
                  <a:lnTo>
                    <a:pt x="115" y="26"/>
                  </a:lnTo>
                  <a:lnTo>
                    <a:pt x="116" y="28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1" y="34"/>
                  </a:lnTo>
                  <a:lnTo>
                    <a:pt x="103" y="40"/>
                  </a:lnTo>
                  <a:lnTo>
                    <a:pt x="91" y="46"/>
                  </a:lnTo>
                  <a:lnTo>
                    <a:pt x="79" y="49"/>
                  </a:lnTo>
                  <a:lnTo>
                    <a:pt x="64" y="48"/>
                  </a:lnTo>
                  <a:lnTo>
                    <a:pt x="52" y="44"/>
                  </a:lnTo>
                  <a:lnTo>
                    <a:pt x="40" y="39"/>
                  </a:lnTo>
                  <a:lnTo>
                    <a:pt x="30" y="34"/>
                  </a:lnTo>
                  <a:lnTo>
                    <a:pt x="23" y="30"/>
                  </a:lnTo>
                  <a:lnTo>
                    <a:pt x="21" y="29"/>
                  </a:lnTo>
                  <a:lnTo>
                    <a:pt x="20" y="29"/>
                  </a:lnTo>
                  <a:lnTo>
                    <a:pt x="15" y="33"/>
                  </a:lnTo>
                  <a:lnTo>
                    <a:pt x="8" y="37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1" y="13"/>
                  </a:lnTo>
                  <a:lnTo>
                    <a:pt x="2" y="3"/>
                  </a:lnTo>
                  <a:lnTo>
                    <a:pt x="9" y="12"/>
                  </a:lnTo>
                  <a:lnTo>
                    <a:pt x="15" y="16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5" y="19"/>
                  </a:lnTo>
                  <a:lnTo>
                    <a:pt x="30" y="15"/>
                  </a:lnTo>
                  <a:lnTo>
                    <a:pt x="40" y="10"/>
                  </a:lnTo>
                  <a:lnTo>
                    <a:pt x="52" y="5"/>
                  </a:lnTo>
                  <a:lnTo>
                    <a:pt x="66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5" name="Freeform 1488"/>
            <p:cNvSpPr>
              <a:spLocks/>
            </p:cNvSpPr>
            <p:nvPr/>
          </p:nvSpPr>
          <p:spPr bwMode="auto">
            <a:xfrm>
              <a:off x="11075988" y="4279583"/>
              <a:ext cx="12700" cy="22225"/>
            </a:xfrm>
            <a:custGeom>
              <a:avLst/>
              <a:gdLst>
                <a:gd name="T0" fmla="*/ 4 w 8"/>
                <a:gd name="T1" fmla="*/ 0 h 14"/>
                <a:gd name="T2" fmla="*/ 6 w 8"/>
                <a:gd name="T3" fmla="*/ 1 h 14"/>
                <a:gd name="T4" fmla="*/ 7 w 8"/>
                <a:gd name="T5" fmla="*/ 3 h 14"/>
                <a:gd name="T6" fmla="*/ 8 w 8"/>
                <a:gd name="T7" fmla="*/ 7 h 14"/>
                <a:gd name="T8" fmla="*/ 7 w 8"/>
                <a:gd name="T9" fmla="*/ 10 h 14"/>
                <a:gd name="T10" fmla="*/ 6 w 8"/>
                <a:gd name="T11" fmla="*/ 13 h 14"/>
                <a:gd name="T12" fmla="*/ 4 w 8"/>
                <a:gd name="T13" fmla="*/ 14 h 14"/>
                <a:gd name="T14" fmla="*/ 1 w 8"/>
                <a:gd name="T15" fmla="*/ 13 h 14"/>
                <a:gd name="T16" fmla="*/ 0 w 8"/>
                <a:gd name="T17" fmla="*/ 10 h 14"/>
                <a:gd name="T18" fmla="*/ 0 w 8"/>
                <a:gd name="T19" fmla="*/ 7 h 14"/>
                <a:gd name="T20" fmla="*/ 0 w 8"/>
                <a:gd name="T21" fmla="*/ 3 h 14"/>
                <a:gd name="T22" fmla="*/ 1 w 8"/>
                <a:gd name="T23" fmla="*/ 1 h 14"/>
                <a:gd name="T24" fmla="*/ 4 w 8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lnTo>
                    <a:pt x="6" y="1"/>
                  </a:lnTo>
                  <a:lnTo>
                    <a:pt x="7" y="3"/>
                  </a:lnTo>
                  <a:lnTo>
                    <a:pt x="8" y="7"/>
                  </a:lnTo>
                  <a:lnTo>
                    <a:pt x="7" y="10"/>
                  </a:lnTo>
                  <a:lnTo>
                    <a:pt x="6" y="13"/>
                  </a:lnTo>
                  <a:lnTo>
                    <a:pt x="4" y="14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6" name="Freeform 1489"/>
            <p:cNvSpPr>
              <a:spLocks/>
            </p:cNvSpPr>
            <p:nvPr/>
          </p:nvSpPr>
          <p:spPr bwMode="auto">
            <a:xfrm>
              <a:off x="11079163" y="4289108"/>
              <a:ext cx="6350" cy="6350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1 h 4"/>
                <a:gd name="T4" fmla="*/ 4 w 4"/>
                <a:gd name="T5" fmla="*/ 2 h 4"/>
                <a:gd name="T6" fmla="*/ 4 w 4"/>
                <a:gd name="T7" fmla="*/ 3 h 4"/>
                <a:gd name="T8" fmla="*/ 3 w 4"/>
                <a:gd name="T9" fmla="*/ 4 h 4"/>
                <a:gd name="T10" fmla="*/ 0 w 4"/>
                <a:gd name="T11" fmla="*/ 3 h 4"/>
                <a:gd name="T12" fmla="*/ 0 w 4"/>
                <a:gd name="T13" fmla="*/ 2 h 4"/>
                <a:gd name="T14" fmla="*/ 0 w 4"/>
                <a:gd name="T15" fmla="*/ 1 h 4"/>
                <a:gd name="T16" fmla="*/ 3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7" name="Freeform 1490"/>
            <p:cNvSpPr>
              <a:spLocks/>
            </p:cNvSpPr>
            <p:nvPr/>
          </p:nvSpPr>
          <p:spPr bwMode="auto">
            <a:xfrm>
              <a:off x="11052176" y="4270058"/>
              <a:ext cx="23813" cy="53975"/>
            </a:xfrm>
            <a:custGeom>
              <a:avLst/>
              <a:gdLst>
                <a:gd name="T0" fmla="*/ 11 w 15"/>
                <a:gd name="T1" fmla="*/ 0 h 34"/>
                <a:gd name="T2" fmla="*/ 15 w 15"/>
                <a:gd name="T3" fmla="*/ 1 h 34"/>
                <a:gd name="T4" fmla="*/ 11 w 15"/>
                <a:gd name="T5" fmla="*/ 2 h 34"/>
                <a:gd name="T6" fmla="*/ 9 w 15"/>
                <a:gd name="T7" fmla="*/ 5 h 34"/>
                <a:gd name="T8" fmla="*/ 7 w 15"/>
                <a:gd name="T9" fmla="*/ 8 h 34"/>
                <a:gd name="T10" fmla="*/ 4 w 15"/>
                <a:gd name="T11" fmla="*/ 13 h 34"/>
                <a:gd name="T12" fmla="*/ 4 w 15"/>
                <a:gd name="T13" fmla="*/ 17 h 34"/>
                <a:gd name="T14" fmla="*/ 4 w 15"/>
                <a:gd name="T15" fmla="*/ 23 h 34"/>
                <a:gd name="T16" fmla="*/ 7 w 15"/>
                <a:gd name="T17" fmla="*/ 28 h 34"/>
                <a:gd name="T18" fmla="*/ 9 w 15"/>
                <a:gd name="T19" fmla="*/ 32 h 34"/>
                <a:gd name="T20" fmla="*/ 13 w 15"/>
                <a:gd name="T21" fmla="*/ 34 h 34"/>
                <a:gd name="T22" fmla="*/ 11 w 15"/>
                <a:gd name="T23" fmla="*/ 34 h 34"/>
                <a:gd name="T24" fmla="*/ 8 w 15"/>
                <a:gd name="T25" fmla="*/ 33 h 34"/>
                <a:gd name="T26" fmla="*/ 4 w 15"/>
                <a:gd name="T27" fmla="*/ 30 h 34"/>
                <a:gd name="T28" fmla="*/ 2 w 15"/>
                <a:gd name="T29" fmla="*/ 27 h 34"/>
                <a:gd name="T30" fmla="*/ 0 w 15"/>
                <a:gd name="T31" fmla="*/ 22 h 34"/>
                <a:gd name="T32" fmla="*/ 0 w 15"/>
                <a:gd name="T33" fmla="*/ 17 h 34"/>
                <a:gd name="T34" fmla="*/ 0 w 15"/>
                <a:gd name="T35" fmla="*/ 12 h 34"/>
                <a:gd name="T36" fmla="*/ 2 w 15"/>
                <a:gd name="T37" fmla="*/ 7 h 34"/>
                <a:gd name="T38" fmla="*/ 4 w 15"/>
                <a:gd name="T39" fmla="*/ 3 h 34"/>
                <a:gd name="T40" fmla="*/ 8 w 15"/>
                <a:gd name="T41" fmla="*/ 1 h 34"/>
                <a:gd name="T42" fmla="*/ 11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1" y="0"/>
                  </a:moveTo>
                  <a:lnTo>
                    <a:pt x="15" y="1"/>
                  </a:lnTo>
                  <a:lnTo>
                    <a:pt x="11" y="2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3"/>
                  </a:lnTo>
                  <a:lnTo>
                    <a:pt x="4" y="17"/>
                  </a:lnTo>
                  <a:lnTo>
                    <a:pt x="4" y="23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1" y="34"/>
                  </a:lnTo>
                  <a:lnTo>
                    <a:pt x="8" y="33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7"/>
                  </a:lnTo>
                  <a:lnTo>
                    <a:pt x="4" y="3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8" name="Freeform 1491"/>
            <p:cNvSpPr>
              <a:spLocks/>
            </p:cNvSpPr>
            <p:nvPr/>
          </p:nvSpPr>
          <p:spPr bwMode="auto">
            <a:xfrm>
              <a:off x="10701338" y="4098608"/>
              <a:ext cx="185738" cy="76200"/>
            </a:xfrm>
            <a:custGeom>
              <a:avLst/>
              <a:gdLst>
                <a:gd name="T0" fmla="*/ 79 w 117"/>
                <a:gd name="T1" fmla="*/ 0 h 48"/>
                <a:gd name="T2" fmla="*/ 92 w 117"/>
                <a:gd name="T3" fmla="*/ 3 h 48"/>
                <a:gd name="T4" fmla="*/ 103 w 117"/>
                <a:gd name="T5" fmla="*/ 9 h 48"/>
                <a:gd name="T6" fmla="*/ 112 w 117"/>
                <a:gd name="T7" fmla="*/ 15 h 48"/>
                <a:gd name="T8" fmla="*/ 117 w 117"/>
                <a:gd name="T9" fmla="*/ 19 h 48"/>
                <a:gd name="T10" fmla="*/ 117 w 117"/>
                <a:gd name="T11" fmla="*/ 20 h 48"/>
                <a:gd name="T12" fmla="*/ 116 w 117"/>
                <a:gd name="T13" fmla="*/ 21 h 48"/>
                <a:gd name="T14" fmla="*/ 115 w 117"/>
                <a:gd name="T15" fmla="*/ 23 h 48"/>
                <a:gd name="T16" fmla="*/ 114 w 117"/>
                <a:gd name="T17" fmla="*/ 24 h 48"/>
                <a:gd name="T18" fmla="*/ 115 w 117"/>
                <a:gd name="T19" fmla="*/ 26 h 48"/>
                <a:gd name="T20" fmla="*/ 116 w 117"/>
                <a:gd name="T21" fmla="*/ 27 h 48"/>
                <a:gd name="T22" fmla="*/ 117 w 117"/>
                <a:gd name="T23" fmla="*/ 28 h 48"/>
                <a:gd name="T24" fmla="*/ 116 w 117"/>
                <a:gd name="T25" fmla="*/ 29 h 48"/>
                <a:gd name="T26" fmla="*/ 112 w 117"/>
                <a:gd name="T27" fmla="*/ 33 h 48"/>
                <a:gd name="T28" fmla="*/ 102 w 117"/>
                <a:gd name="T29" fmla="*/ 39 h 48"/>
                <a:gd name="T30" fmla="*/ 92 w 117"/>
                <a:gd name="T31" fmla="*/ 44 h 48"/>
                <a:gd name="T32" fmla="*/ 79 w 117"/>
                <a:gd name="T33" fmla="*/ 48 h 48"/>
                <a:gd name="T34" fmla="*/ 65 w 117"/>
                <a:gd name="T35" fmla="*/ 48 h 48"/>
                <a:gd name="T36" fmla="*/ 52 w 117"/>
                <a:gd name="T37" fmla="*/ 43 h 48"/>
                <a:gd name="T38" fmla="*/ 39 w 117"/>
                <a:gd name="T39" fmla="*/ 39 h 48"/>
                <a:gd name="T40" fmla="*/ 29 w 117"/>
                <a:gd name="T41" fmla="*/ 34 h 48"/>
                <a:gd name="T42" fmla="*/ 24 w 117"/>
                <a:gd name="T43" fmla="*/ 29 h 48"/>
                <a:gd name="T44" fmla="*/ 21 w 117"/>
                <a:gd name="T45" fmla="*/ 28 h 48"/>
                <a:gd name="T46" fmla="*/ 19 w 117"/>
                <a:gd name="T47" fmla="*/ 29 h 48"/>
                <a:gd name="T48" fmla="*/ 14 w 117"/>
                <a:gd name="T49" fmla="*/ 32 h 48"/>
                <a:gd name="T50" fmla="*/ 8 w 117"/>
                <a:gd name="T51" fmla="*/ 37 h 48"/>
                <a:gd name="T52" fmla="*/ 1 w 117"/>
                <a:gd name="T53" fmla="*/ 44 h 48"/>
                <a:gd name="T54" fmla="*/ 0 w 117"/>
                <a:gd name="T55" fmla="*/ 35 h 48"/>
                <a:gd name="T56" fmla="*/ 0 w 117"/>
                <a:gd name="T57" fmla="*/ 23 h 48"/>
                <a:gd name="T58" fmla="*/ 0 w 117"/>
                <a:gd name="T59" fmla="*/ 13 h 48"/>
                <a:gd name="T60" fmla="*/ 2 w 117"/>
                <a:gd name="T61" fmla="*/ 3 h 48"/>
                <a:gd name="T62" fmla="*/ 8 w 117"/>
                <a:gd name="T63" fmla="*/ 10 h 48"/>
                <a:gd name="T64" fmla="*/ 15 w 117"/>
                <a:gd name="T65" fmla="*/ 16 h 48"/>
                <a:gd name="T66" fmla="*/ 20 w 117"/>
                <a:gd name="T67" fmla="*/ 19 h 48"/>
                <a:gd name="T68" fmla="*/ 22 w 117"/>
                <a:gd name="T69" fmla="*/ 20 h 48"/>
                <a:gd name="T70" fmla="*/ 25 w 117"/>
                <a:gd name="T71" fmla="*/ 19 h 48"/>
                <a:gd name="T72" fmla="*/ 31 w 117"/>
                <a:gd name="T73" fmla="*/ 14 h 48"/>
                <a:gd name="T74" fmla="*/ 40 w 117"/>
                <a:gd name="T75" fmla="*/ 9 h 48"/>
                <a:gd name="T76" fmla="*/ 52 w 117"/>
                <a:gd name="T77" fmla="*/ 5 h 48"/>
                <a:gd name="T78" fmla="*/ 66 w 117"/>
                <a:gd name="T79" fmla="*/ 0 h 48"/>
                <a:gd name="T80" fmla="*/ 79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79" y="0"/>
                  </a:moveTo>
                  <a:lnTo>
                    <a:pt x="92" y="3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6" y="21"/>
                  </a:lnTo>
                  <a:lnTo>
                    <a:pt x="115" y="23"/>
                  </a:lnTo>
                  <a:lnTo>
                    <a:pt x="114" y="24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7" y="28"/>
                  </a:lnTo>
                  <a:lnTo>
                    <a:pt x="116" y="29"/>
                  </a:lnTo>
                  <a:lnTo>
                    <a:pt x="112" y="33"/>
                  </a:lnTo>
                  <a:lnTo>
                    <a:pt x="102" y="39"/>
                  </a:lnTo>
                  <a:lnTo>
                    <a:pt x="92" y="44"/>
                  </a:lnTo>
                  <a:lnTo>
                    <a:pt x="79" y="48"/>
                  </a:lnTo>
                  <a:lnTo>
                    <a:pt x="65" y="48"/>
                  </a:lnTo>
                  <a:lnTo>
                    <a:pt x="52" y="43"/>
                  </a:lnTo>
                  <a:lnTo>
                    <a:pt x="39" y="39"/>
                  </a:lnTo>
                  <a:lnTo>
                    <a:pt x="29" y="34"/>
                  </a:lnTo>
                  <a:lnTo>
                    <a:pt x="24" y="29"/>
                  </a:lnTo>
                  <a:lnTo>
                    <a:pt x="21" y="28"/>
                  </a:lnTo>
                  <a:lnTo>
                    <a:pt x="19" y="29"/>
                  </a:lnTo>
                  <a:lnTo>
                    <a:pt x="14" y="32"/>
                  </a:lnTo>
                  <a:lnTo>
                    <a:pt x="8" y="37"/>
                  </a:lnTo>
                  <a:lnTo>
                    <a:pt x="1" y="44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0" y="13"/>
                  </a:lnTo>
                  <a:lnTo>
                    <a:pt x="2" y="3"/>
                  </a:lnTo>
                  <a:lnTo>
                    <a:pt x="8" y="10"/>
                  </a:lnTo>
                  <a:lnTo>
                    <a:pt x="15" y="16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5" y="19"/>
                  </a:lnTo>
                  <a:lnTo>
                    <a:pt x="31" y="14"/>
                  </a:lnTo>
                  <a:lnTo>
                    <a:pt x="40" y="9"/>
                  </a:lnTo>
                  <a:lnTo>
                    <a:pt x="52" y="5"/>
                  </a:lnTo>
                  <a:lnTo>
                    <a:pt x="66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9" name="Freeform 1492"/>
            <p:cNvSpPr>
              <a:spLocks/>
            </p:cNvSpPr>
            <p:nvPr/>
          </p:nvSpPr>
          <p:spPr bwMode="auto">
            <a:xfrm>
              <a:off x="10850563" y="4119245"/>
              <a:ext cx="14288" cy="20638"/>
            </a:xfrm>
            <a:custGeom>
              <a:avLst/>
              <a:gdLst>
                <a:gd name="T0" fmla="*/ 5 w 9"/>
                <a:gd name="T1" fmla="*/ 0 h 13"/>
                <a:gd name="T2" fmla="*/ 7 w 9"/>
                <a:gd name="T3" fmla="*/ 1 h 13"/>
                <a:gd name="T4" fmla="*/ 8 w 9"/>
                <a:gd name="T5" fmla="*/ 3 h 13"/>
                <a:gd name="T6" fmla="*/ 9 w 9"/>
                <a:gd name="T7" fmla="*/ 7 h 13"/>
                <a:gd name="T8" fmla="*/ 8 w 9"/>
                <a:gd name="T9" fmla="*/ 9 h 13"/>
                <a:gd name="T10" fmla="*/ 7 w 9"/>
                <a:gd name="T11" fmla="*/ 11 h 13"/>
                <a:gd name="T12" fmla="*/ 5 w 9"/>
                <a:gd name="T13" fmla="*/ 13 h 13"/>
                <a:gd name="T14" fmla="*/ 2 w 9"/>
                <a:gd name="T15" fmla="*/ 11 h 13"/>
                <a:gd name="T16" fmla="*/ 1 w 9"/>
                <a:gd name="T17" fmla="*/ 9 h 13"/>
                <a:gd name="T18" fmla="*/ 0 w 9"/>
                <a:gd name="T19" fmla="*/ 7 h 13"/>
                <a:gd name="T20" fmla="*/ 1 w 9"/>
                <a:gd name="T21" fmla="*/ 3 h 13"/>
                <a:gd name="T22" fmla="*/ 2 w 9"/>
                <a:gd name="T23" fmla="*/ 1 h 13"/>
                <a:gd name="T24" fmla="*/ 5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9" y="7"/>
                  </a:lnTo>
                  <a:lnTo>
                    <a:pt x="8" y="9"/>
                  </a:lnTo>
                  <a:lnTo>
                    <a:pt x="7" y="11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7"/>
                  </a:lnTo>
                  <a:lnTo>
                    <a:pt x="1" y="3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0" name="Freeform 1493"/>
            <p:cNvSpPr>
              <a:spLocks/>
            </p:cNvSpPr>
            <p:nvPr/>
          </p:nvSpPr>
          <p:spPr bwMode="auto">
            <a:xfrm>
              <a:off x="10853738" y="4128770"/>
              <a:ext cx="7938" cy="4763"/>
            </a:xfrm>
            <a:custGeom>
              <a:avLst/>
              <a:gdLst>
                <a:gd name="T0" fmla="*/ 3 w 5"/>
                <a:gd name="T1" fmla="*/ 0 h 3"/>
                <a:gd name="T2" fmla="*/ 4 w 5"/>
                <a:gd name="T3" fmla="*/ 0 h 3"/>
                <a:gd name="T4" fmla="*/ 5 w 5"/>
                <a:gd name="T5" fmla="*/ 1 h 3"/>
                <a:gd name="T6" fmla="*/ 4 w 5"/>
                <a:gd name="T7" fmla="*/ 3 h 3"/>
                <a:gd name="T8" fmla="*/ 3 w 5"/>
                <a:gd name="T9" fmla="*/ 3 h 3"/>
                <a:gd name="T10" fmla="*/ 1 w 5"/>
                <a:gd name="T11" fmla="*/ 3 h 3"/>
                <a:gd name="T12" fmla="*/ 0 w 5"/>
                <a:gd name="T13" fmla="*/ 1 h 3"/>
                <a:gd name="T14" fmla="*/ 1 w 5"/>
                <a:gd name="T15" fmla="*/ 0 h 3"/>
                <a:gd name="T16" fmla="*/ 3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1" name="Freeform 1494"/>
            <p:cNvSpPr>
              <a:spLocks/>
            </p:cNvSpPr>
            <p:nvPr/>
          </p:nvSpPr>
          <p:spPr bwMode="auto">
            <a:xfrm>
              <a:off x="10828338" y="4109720"/>
              <a:ext cx="23813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0 h 34"/>
                <a:gd name="T4" fmla="*/ 12 w 15"/>
                <a:gd name="T5" fmla="*/ 1 h 34"/>
                <a:gd name="T6" fmla="*/ 8 w 15"/>
                <a:gd name="T7" fmla="*/ 3 h 34"/>
                <a:gd name="T8" fmla="*/ 6 w 15"/>
                <a:gd name="T9" fmla="*/ 8 h 34"/>
                <a:gd name="T10" fmla="*/ 5 w 15"/>
                <a:gd name="T11" fmla="*/ 12 h 34"/>
                <a:gd name="T12" fmla="*/ 3 w 15"/>
                <a:gd name="T13" fmla="*/ 17 h 34"/>
                <a:gd name="T14" fmla="*/ 5 w 15"/>
                <a:gd name="T15" fmla="*/ 23 h 34"/>
                <a:gd name="T16" fmla="*/ 6 w 15"/>
                <a:gd name="T17" fmla="*/ 28 h 34"/>
                <a:gd name="T18" fmla="*/ 8 w 15"/>
                <a:gd name="T19" fmla="*/ 32 h 34"/>
                <a:gd name="T20" fmla="*/ 12 w 15"/>
                <a:gd name="T21" fmla="*/ 34 h 34"/>
                <a:gd name="T22" fmla="*/ 12 w 15"/>
                <a:gd name="T23" fmla="*/ 34 h 34"/>
                <a:gd name="T24" fmla="*/ 8 w 15"/>
                <a:gd name="T25" fmla="*/ 33 h 34"/>
                <a:gd name="T26" fmla="*/ 5 w 15"/>
                <a:gd name="T27" fmla="*/ 30 h 34"/>
                <a:gd name="T28" fmla="*/ 1 w 15"/>
                <a:gd name="T29" fmla="*/ 27 h 34"/>
                <a:gd name="T30" fmla="*/ 0 w 15"/>
                <a:gd name="T31" fmla="*/ 22 h 34"/>
                <a:gd name="T32" fmla="*/ 0 w 15"/>
                <a:gd name="T33" fmla="*/ 16 h 34"/>
                <a:gd name="T34" fmla="*/ 0 w 15"/>
                <a:gd name="T35" fmla="*/ 12 h 34"/>
                <a:gd name="T36" fmla="*/ 1 w 15"/>
                <a:gd name="T37" fmla="*/ 7 h 34"/>
                <a:gd name="T38" fmla="*/ 5 w 15"/>
                <a:gd name="T39" fmla="*/ 3 h 34"/>
                <a:gd name="T40" fmla="*/ 8 w 15"/>
                <a:gd name="T41" fmla="*/ 0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6" y="8"/>
                  </a:lnTo>
                  <a:lnTo>
                    <a:pt x="5" y="12"/>
                  </a:lnTo>
                  <a:lnTo>
                    <a:pt x="3" y="17"/>
                  </a:lnTo>
                  <a:lnTo>
                    <a:pt x="5" y="23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8" y="33"/>
                  </a:lnTo>
                  <a:lnTo>
                    <a:pt x="5" y="30"/>
                  </a:lnTo>
                  <a:lnTo>
                    <a:pt x="1" y="27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1" y="7"/>
                  </a:lnTo>
                  <a:lnTo>
                    <a:pt x="5" y="3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2" name="Freeform 1495"/>
            <p:cNvSpPr>
              <a:spLocks/>
            </p:cNvSpPr>
            <p:nvPr/>
          </p:nvSpPr>
          <p:spPr bwMode="auto">
            <a:xfrm>
              <a:off x="10531476" y="4047808"/>
              <a:ext cx="187325" cy="76200"/>
            </a:xfrm>
            <a:custGeom>
              <a:avLst/>
              <a:gdLst>
                <a:gd name="T0" fmla="*/ 80 w 118"/>
                <a:gd name="T1" fmla="*/ 0 h 48"/>
                <a:gd name="T2" fmla="*/ 93 w 118"/>
                <a:gd name="T3" fmla="*/ 4 h 48"/>
                <a:gd name="T4" fmla="*/ 104 w 118"/>
                <a:gd name="T5" fmla="*/ 8 h 48"/>
                <a:gd name="T6" fmla="*/ 113 w 118"/>
                <a:gd name="T7" fmla="*/ 14 h 48"/>
                <a:gd name="T8" fmla="*/ 118 w 118"/>
                <a:gd name="T9" fmla="*/ 19 h 48"/>
                <a:gd name="T10" fmla="*/ 118 w 118"/>
                <a:gd name="T11" fmla="*/ 20 h 48"/>
                <a:gd name="T12" fmla="*/ 118 w 118"/>
                <a:gd name="T13" fmla="*/ 21 h 48"/>
                <a:gd name="T14" fmla="*/ 116 w 118"/>
                <a:gd name="T15" fmla="*/ 22 h 48"/>
                <a:gd name="T16" fmla="*/ 114 w 118"/>
                <a:gd name="T17" fmla="*/ 24 h 48"/>
                <a:gd name="T18" fmla="*/ 115 w 118"/>
                <a:gd name="T19" fmla="*/ 25 h 48"/>
                <a:gd name="T20" fmla="*/ 116 w 118"/>
                <a:gd name="T21" fmla="*/ 27 h 48"/>
                <a:gd name="T22" fmla="*/ 118 w 118"/>
                <a:gd name="T23" fmla="*/ 28 h 48"/>
                <a:gd name="T24" fmla="*/ 118 w 118"/>
                <a:gd name="T25" fmla="*/ 28 h 48"/>
                <a:gd name="T26" fmla="*/ 112 w 118"/>
                <a:gd name="T27" fmla="*/ 33 h 48"/>
                <a:gd name="T28" fmla="*/ 104 w 118"/>
                <a:gd name="T29" fmla="*/ 39 h 48"/>
                <a:gd name="T30" fmla="*/ 92 w 118"/>
                <a:gd name="T31" fmla="*/ 45 h 48"/>
                <a:gd name="T32" fmla="*/ 79 w 118"/>
                <a:gd name="T33" fmla="*/ 48 h 48"/>
                <a:gd name="T34" fmla="*/ 66 w 118"/>
                <a:gd name="T35" fmla="*/ 47 h 48"/>
                <a:gd name="T36" fmla="*/ 52 w 118"/>
                <a:gd name="T37" fmla="*/ 44 h 48"/>
                <a:gd name="T38" fmla="*/ 40 w 118"/>
                <a:gd name="T39" fmla="*/ 38 h 48"/>
                <a:gd name="T40" fmla="*/ 31 w 118"/>
                <a:gd name="T41" fmla="*/ 33 h 48"/>
                <a:gd name="T42" fmla="*/ 24 w 118"/>
                <a:gd name="T43" fmla="*/ 29 h 48"/>
                <a:gd name="T44" fmla="*/ 23 w 118"/>
                <a:gd name="T45" fmla="*/ 28 h 48"/>
                <a:gd name="T46" fmla="*/ 20 w 118"/>
                <a:gd name="T47" fmla="*/ 28 h 48"/>
                <a:gd name="T48" fmla="*/ 15 w 118"/>
                <a:gd name="T49" fmla="*/ 32 h 48"/>
                <a:gd name="T50" fmla="*/ 10 w 118"/>
                <a:gd name="T51" fmla="*/ 37 h 48"/>
                <a:gd name="T52" fmla="*/ 3 w 118"/>
                <a:gd name="T53" fmla="*/ 45 h 48"/>
                <a:gd name="T54" fmla="*/ 0 w 118"/>
                <a:gd name="T55" fmla="*/ 35 h 48"/>
                <a:gd name="T56" fmla="*/ 0 w 118"/>
                <a:gd name="T57" fmla="*/ 24 h 48"/>
                <a:gd name="T58" fmla="*/ 1 w 118"/>
                <a:gd name="T59" fmla="*/ 12 h 48"/>
                <a:gd name="T60" fmla="*/ 3 w 118"/>
                <a:gd name="T61" fmla="*/ 2 h 48"/>
                <a:gd name="T62" fmla="*/ 10 w 118"/>
                <a:gd name="T63" fmla="*/ 11 h 48"/>
                <a:gd name="T64" fmla="*/ 15 w 118"/>
                <a:gd name="T65" fmla="*/ 15 h 48"/>
                <a:gd name="T66" fmla="*/ 20 w 118"/>
                <a:gd name="T67" fmla="*/ 19 h 48"/>
                <a:gd name="T68" fmla="*/ 23 w 118"/>
                <a:gd name="T69" fmla="*/ 19 h 48"/>
                <a:gd name="T70" fmla="*/ 25 w 118"/>
                <a:gd name="T71" fmla="*/ 18 h 48"/>
                <a:gd name="T72" fmla="*/ 31 w 118"/>
                <a:gd name="T73" fmla="*/ 14 h 48"/>
                <a:gd name="T74" fmla="*/ 40 w 118"/>
                <a:gd name="T75" fmla="*/ 10 h 48"/>
                <a:gd name="T76" fmla="*/ 52 w 118"/>
                <a:gd name="T77" fmla="*/ 4 h 48"/>
                <a:gd name="T78" fmla="*/ 66 w 118"/>
                <a:gd name="T79" fmla="*/ 0 h 48"/>
                <a:gd name="T80" fmla="*/ 80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80" y="0"/>
                  </a:moveTo>
                  <a:lnTo>
                    <a:pt x="93" y="4"/>
                  </a:lnTo>
                  <a:lnTo>
                    <a:pt x="104" y="8"/>
                  </a:lnTo>
                  <a:lnTo>
                    <a:pt x="113" y="14"/>
                  </a:lnTo>
                  <a:lnTo>
                    <a:pt x="118" y="19"/>
                  </a:lnTo>
                  <a:lnTo>
                    <a:pt x="118" y="20"/>
                  </a:lnTo>
                  <a:lnTo>
                    <a:pt x="118" y="21"/>
                  </a:lnTo>
                  <a:lnTo>
                    <a:pt x="116" y="22"/>
                  </a:lnTo>
                  <a:lnTo>
                    <a:pt x="114" y="24"/>
                  </a:lnTo>
                  <a:lnTo>
                    <a:pt x="115" y="25"/>
                  </a:lnTo>
                  <a:lnTo>
                    <a:pt x="116" y="27"/>
                  </a:lnTo>
                  <a:lnTo>
                    <a:pt x="118" y="28"/>
                  </a:lnTo>
                  <a:lnTo>
                    <a:pt x="118" y="28"/>
                  </a:lnTo>
                  <a:lnTo>
                    <a:pt x="112" y="33"/>
                  </a:lnTo>
                  <a:lnTo>
                    <a:pt x="104" y="39"/>
                  </a:lnTo>
                  <a:lnTo>
                    <a:pt x="92" y="45"/>
                  </a:lnTo>
                  <a:lnTo>
                    <a:pt x="79" y="48"/>
                  </a:lnTo>
                  <a:lnTo>
                    <a:pt x="66" y="47"/>
                  </a:lnTo>
                  <a:lnTo>
                    <a:pt x="52" y="44"/>
                  </a:lnTo>
                  <a:lnTo>
                    <a:pt x="40" y="38"/>
                  </a:lnTo>
                  <a:lnTo>
                    <a:pt x="31" y="33"/>
                  </a:lnTo>
                  <a:lnTo>
                    <a:pt x="24" y="29"/>
                  </a:lnTo>
                  <a:lnTo>
                    <a:pt x="23" y="28"/>
                  </a:lnTo>
                  <a:lnTo>
                    <a:pt x="20" y="28"/>
                  </a:lnTo>
                  <a:lnTo>
                    <a:pt x="15" y="32"/>
                  </a:lnTo>
                  <a:lnTo>
                    <a:pt x="10" y="37"/>
                  </a:lnTo>
                  <a:lnTo>
                    <a:pt x="3" y="45"/>
                  </a:lnTo>
                  <a:lnTo>
                    <a:pt x="0" y="35"/>
                  </a:lnTo>
                  <a:lnTo>
                    <a:pt x="0" y="24"/>
                  </a:lnTo>
                  <a:lnTo>
                    <a:pt x="1" y="12"/>
                  </a:lnTo>
                  <a:lnTo>
                    <a:pt x="3" y="2"/>
                  </a:lnTo>
                  <a:lnTo>
                    <a:pt x="10" y="11"/>
                  </a:lnTo>
                  <a:lnTo>
                    <a:pt x="15" y="15"/>
                  </a:lnTo>
                  <a:lnTo>
                    <a:pt x="20" y="19"/>
                  </a:lnTo>
                  <a:lnTo>
                    <a:pt x="23" y="19"/>
                  </a:lnTo>
                  <a:lnTo>
                    <a:pt x="25" y="18"/>
                  </a:lnTo>
                  <a:lnTo>
                    <a:pt x="31" y="14"/>
                  </a:lnTo>
                  <a:lnTo>
                    <a:pt x="40" y="10"/>
                  </a:lnTo>
                  <a:lnTo>
                    <a:pt x="52" y="4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3" name="Freeform 1496"/>
            <p:cNvSpPr>
              <a:spLocks/>
            </p:cNvSpPr>
            <p:nvPr/>
          </p:nvSpPr>
          <p:spPr bwMode="auto">
            <a:xfrm>
              <a:off x="10682288" y="4066858"/>
              <a:ext cx="14288" cy="22225"/>
            </a:xfrm>
            <a:custGeom>
              <a:avLst/>
              <a:gdLst>
                <a:gd name="T0" fmla="*/ 4 w 9"/>
                <a:gd name="T1" fmla="*/ 0 h 14"/>
                <a:gd name="T2" fmla="*/ 6 w 9"/>
                <a:gd name="T3" fmla="*/ 1 h 14"/>
                <a:gd name="T4" fmla="*/ 7 w 9"/>
                <a:gd name="T5" fmla="*/ 3 h 14"/>
                <a:gd name="T6" fmla="*/ 9 w 9"/>
                <a:gd name="T7" fmla="*/ 7 h 14"/>
                <a:gd name="T8" fmla="*/ 7 w 9"/>
                <a:gd name="T9" fmla="*/ 10 h 14"/>
                <a:gd name="T10" fmla="*/ 6 w 9"/>
                <a:gd name="T11" fmla="*/ 13 h 14"/>
                <a:gd name="T12" fmla="*/ 4 w 9"/>
                <a:gd name="T13" fmla="*/ 14 h 14"/>
                <a:gd name="T14" fmla="*/ 1 w 9"/>
                <a:gd name="T15" fmla="*/ 13 h 14"/>
                <a:gd name="T16" fmla="*/ 0 w 9"/>
                <a:gd name="T17" fmla="*/ 10 h 14"/>
                <a:gd name="T18" fmla="*/ 0 w 9"/>
                <a:gd name="T19" fmla="*/ 7 h 14"/>
                <a:gd name="T20" fmla="*/ 0 w 9"/>
                <a:gd name="T21" fmla="*/ 3 h 14"/>
                <a:gd name="T22" fmla="*/ 1 w 9"/>
                <a:gd name="T23" fmla="*/ 1 h 14"/>
                <a:gd name="T24" fmla="*/ 4 w 9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lnTo>
                    <a:pt x="6" y="1"/>
                  </a:lnTo>
                  <a:lnTo>
                    <a:pt x="7" y="3"/>
                  </a:lnTo>
                  <a:lnTo>
                    <a:pt x="9" y="7"/>
                  </a:lnTo>
                  <a:lnTo>
                    <a:pt x="7" y="10"/>
                  </a:lnTo>
                  <a:lnTo>
                    <a:pt x="6" y="13"/>
                  </a:lnTo>
                  <a:lnTo>
                    <a:pt x="4" y="14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4" name="Freeform 1497"/>
            <p:cNvSpPr>
              <a:spLocks/>
            </p:cNvSpPr>
            <p:nvPr/>
          </p:nvSpPr>
          <p:spPr bwMode="auto">
            <a:xfrm>
              <a:off x="10687051" y="4076383"/>
              <a:ext cx="4763" cy="635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2 h 4"/>
                <a:gd name="T6" fmla="*/ 3 w 3"/>
                <a:gd name="T7" fmla="*/ 3 h 4"/>
                <a:gd name="T8" fmla="*/ 2 w 3"/>
                <a:gd name="T9" fmla="*/ 4 h 4"/>
                <a:gd name="T10" fmla="*/ 0 w 3"/>
                <a:gd name="T11" fmla="*/ 3 h 4"/>
                <a:gd name="T12" fmla="*/ 0 w 3"/>
                <a:gd name="T13" fmla="*/ 2 h 4"/>
                <a:gd name="T14" fmla="*/ 0 w 3"/>
                <a:gd name="T15" fmla="*/ 1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5" name="Freeform 1498"/>
            <p:cNvSpPr>
              <a:spLocks/>
            </p:cNvSpPr>
            <p:nvPr/>
          </p:nvSpPr>
          <p:spPr bwMode="auto">
            <a:xfrm>
              <a:off x="10658476" y="4057333"/>
              <a:ext cx="23813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1 h 34"/>
                <a:gd name="T4" fmla="*/ 12 w 15"/>
                <a:gd name="T5" fmla="*/ 2 h 34"/>
                <a:gd name="T6" fmla="*/ 9 w 15"/>
                <a:gd name="T7" fmla="*/ 5 h 34"/>
                <a:gd name="T8" fmla="*/ 7 w 15"/>
                <a:gd name="T9" fmla="*/ 8 h 34"/>
                <a:gd name="T10" fmla="*/ 5 w 15"/>
                <a:gd name="T11" fmla="*/ 13 h 34"/>
                <a:gd name="T12" fmla="*/ 5 w 15"/>
                <a:gd name="T13" fmla="*/ 18 h 34"/>
                <a:gd name="T14" fmla="*/ 5 w 15"/>
                <a:gd name="T15" fmla="*/ 23 h 34"/>
                <a:gd name="T16" fmla="*/ 7 w 15"/>
                <a:gd name="T17" fmla="*/ 28 h 34"/>
                <a:gd name="T18" fmla="*/ 9 w 15"/>
                <a:gd name="T19" fmla="*/ 32 h 34"/>
                <a:gd name="T20" fmla="*/ 13 w 15"/>
                <a:gd name="T21" fmla="*/ 34 h 34"/>
                <a:gd name="T22" fmla="*/ 12 w 15"/>
                <a:gd name="T23" fmla="*/ 34 h 34"/>
                <a:gd name="T24" fmla="*/ 8 w 15"/>
                <a:gd name="T25" fmla="*/ 34 h 34"/>
                <a:gd name="T26" fmla="*/ 5 w 15"/>
                <a:gd name="T27" fmla="*/ 31 h 34"/>
                <a:gd name="T28" fmla="*/ 2 w 15"/>
                <a:gd name="T29" fmla="*/ 27 h 34"/>
                <a:gd name="T30" fmla="*/ 1 w 15"/>
                <a:gd name="T31" fmla="*/ 22 h 34"/>
                <a:gd name="T32" fmla="*/ 0 w 15"/>
                <a:gd name="T33" fmla="*/ 18 h 34"/>
                <a:gd name="T34" fmla="*/ 1 w 15"/>
                <a:gd name="T35" fmla="*/ 12 h 34"/>
                <a:gd name="T36" fmla="*/ 2 w 15"/>
                <a:gd name="T37" fmla="*/ 7 h 34"/>
                <a:gd name="T38" fmla="*/ 5 w 15"/>
                <a:gd name="T39" fmla="*/ 4 h 34"/>
                <a:gd name="T40" fmla="*/ 8 w 15"/>
                <a:gd name="T41" fmla="*/ 1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1"/>
                  </a:lnTo>
                  <a:lnTo>
                    <a:pt x="12" y="2"/>
                  </a:lnTo>
                  <a:lnTo>
                    <a:pt x="9" y="5"/>
                  </a:lnTo>
                  <a:lnTo>
                    <a:pt x="7" y="8"/>
                  </a:lnTo>
                  <a:lnTo>
                    <a:pt x="5" y="13"/>
                  </a:lnTo>
                  <a:lnTo>
                    <a:pt x="5" y="18"/>
                  </a:lnTo>
                  <a:lnTo>
                    <a:pt x="5" y="23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5" y="31"/>
                  </a:lnTo>
                  <a:lnTo>
                    <a:pt x="2" y="27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2" y="7"/>
                  </a:lnTo>
                  <a:lnTo>
                    <a:pt x="5" y="4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6" name="Freeform 1499"/>
            <p:cNvSpPr>
              <a:spLocks/>
            </p:cNvSpPr>
            <p:nvPr/>
          </p:nvSpPr>
          <p:spPr bwMode="auto">
            <a:xfrm>
              <a:off x="10612438" y="4173220"/>
              <a:ext cx="185738" cy="76200"/>
            </a:xfrm>
            <a:custGeom>
              <a:avLst/>
              <a:gdLst>
                <a:gd name="T0" fmla="*/ 80 w 117"/>
                <a:gd name="T1" fmla="*/ 0 h 48"/>
                <a:gd name="T2" fmla="*/ 92 w 117"/>
                <a:gd name="T3" fmla="*/ 3 h 48"/>
                <a:gd name="T4" fmla="*/ 103 w 117"/>
                <a:gd name="T5" fmla="*/ 9 h 48"/>
                <a:gd name="T6" fmla="*/ 112 w 117"/>
                <a:gd name="T7" fmla="*/ 14 h 48"/>
                <a:gd name="T8" fmla="*/ 117 w 117"/>
                <a:gd name="T9" fmla="*/ 19 h 48"/>
                <a:gd name="T10" fmla="*/ 117 w 117"/>
                <a:gd name="T11" fmla="*/ 20 h 48"/>
                <a:gd name="T12" fmla="*/ 117 w 117"/>
                <a:gd name="T13" fmla="*/ 21 h 48"/>
                <a:gd name="T14" fmla="*/ 115 w 117"/>
                <a:gd name="T15" fmla="*/ 22 h 48"/>
                <a:gd name="T16" fmla="*/ 114 w 117"/>
                <a:gd name="T17" fmla="*/ 23 h 48"/>
                <a:gd name="T18" fmla="*/ 115 w 117"/>
                <a:gd name="T19" fmla="*/ 24 h 48"/>
                <a:gd name="T20" fmla="*/ 116 w 117"/>
                <a:gd name="T21" fmla="*/ 27 h 48"/>
                <a:gd name="T22" fmla="*/ 117 w 117"/>
                <a:gd name="T23" fmla="*/ 28 h 48"/>
                <a:gd name="T24" fmla="*/ 117 w 117"/>
                <a:gd name="T25" fmla="*/ 28 h 48"/>
                <a:gd name="T26" fmla="*/ 111 w 117"/>
                <a:gd name="T27" fmla="*/ 33 h 48"/>
                <a:gd name="T28" fmla="*/ 103 w 117"/>
                <a:gd name="T29" fmla="*/ 39 h 48"/>
                <a:gd name="T30" fmla="*/ 91 w 117"/>
                <a:gd name="T31" fmla="*/ 44 h 48"/>
                <a:gd name="T32" fmla="*/ 78 w 117"/>
                <a:gd name="T33" fmla="*/ 48 h 48"/>
                <a:gd name="T34" fmla="*/ 64 w 117"/>
                <a:gd name="T35" fmla="*/ 47 h 48"/>
                <a:gd name="T36" fmla="*/ 51 w 117"/>
                <a:gd name="T37" fmla="*/ 43 h 48"/>
                <a:gd name="T38" fmla="*/ 40 w 117"/>
                <a:gd name="T39" fmla="*/ 37 h 48"/>
                <a:gd name="T40" fmla="*/ 30 w 117"/>
                <a:gd name="T41" fmla="*/ 33 h 48"/>
                <a:gd name="T42" fmla="*/ 23 w 117"/>
                <a:gd name="T43" fmla="*/ 29 h 48"/>
                <a:gd name="T44" fmla="*/ 21 w 117"/>
                <a:gd name="T45" fmla="*/ 28 h 48"/>
                <a:gd name="T46" fmla="*/ 20 w 117"/>
                <a:gd name="T47" fmla="*/ 29 h 48"/>
                <a:gd name="T48" fmla="*/ 15 w 117"/>
                <a:gd name="T49" fmla="*/ 32 h 48"/>
                <a:gd name="T50" fmla="*/ 8 w 117"/>
                <a:gd name="T51" fmla="*/ 36 h 48"/>
                <a:gd name="T52" fmla="*/ 2 w 117"/>
                <a:gd name="T53" fmla="*/ 44 h 48"/>
                <a:gd name="T54" fmla="*/ 0 w 117"/>
                <a:gd name="T55" fmla="*/ 35 h 48"/>
                <a:gd name="T56" fmla="*/ 0 w 117"/>
                <a:gd name="T57" fmla="*/ 23 h 48"/>
                <a:gd name="T58" fmla="*/ 1 w 117"/>
                <a:gd name="T59" fmla="*/ 12 h 48"/>
                <a:gd name="T60" fmla="*/ 2 w 117"/>
                <a:gd name="T61" fmla="*/ 2 h 48"/>
                <a:gd name="T62" fmla="*/ 9 w 117"/>
                <a:gd name="T63" fmla="*/ 10 h 48"/>
                <a:gd name="T64" fmla="*/ 15 w 117"/>
                <a:gd name="T65" fmla="*/ 15 h 48"/>
                <a:gd name="T66" fmla="*/ 20 w 117"/>
                <a:gd name="T67" fmla="*/ 19 h 48"/>
                <a:gd name="T68" fmla="*/ 22 w 117"/>
                <a:gd name="T69" fmla="*/ 19 h 48"/>
                <a:gd name="T70" fmla="*/ 24 w 117"/>
                <a:gd name="T71" fmla="*/ 17 h 48"/>
                <a:gd name="T72" fmla="*/ 30 w 117"/>
                <a:gd name="T73" fmla="*/ 14 h 48"/>
                <a:gd name="T74" fmla="*/ 40 w 117"/>
                <a:gd name="T75" fmla="*/ 9 h 48"/>
                <a:gd name="T76" fmla="*/ 51 w 117"/>
                <a:gd name="T77" fmla="*/ 5 h 48"/>
                <a:gd name="T78" fmla="*/ 65 w 117"/>
                <a:gd name="T79" fmla="*/ 0 h 48"/>
                <a:gd name="T80" fmla="*/ 80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80" y="0"/>
                  </a:moveTo>
                  <a:lnTo>
                    <a:pt x="92" y="3"/>
                  </a:lnTo>
                  <a:lnTo>
                    <a:pt x="103" y="9"/>
                  </a:lnTo>
                  <a:lnTo>
                    <a:pt x="112" y="14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7" y="21"/>
                  </a:lnTo>
                  <a:lnTo>
                    <a:pt x="115" y="22"/>
                  </a:lnTo>
                  <a:lnTo>
                    <a:pt x="114" y="23"/>
                  </a:lnTo>
                  <a:lnTo>
                    <a:pt x="115" y="24"/>
                  </a:lnTo>
                  <a:lnTo>
                    <a:pt x="116" y="27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1" y="33"/>
                  </a:lnTo>
                  <a:lnTo>
                    <a:pt x="103" y="39"/>
                  </a:lnTo>
                  <a:lnTo>
                    <a:pt x="91" y="44"/>
                  </a:lnTo>
                  <a:lnTo>
                    <a:pt x="78" y="48"/>
                  </a:lnTo>
                  <a:lnTo>
                    <a:pt x="64" y="47"/>
                  </a:lnTo>
                  <a:lnTo>
                    <a:pt x="51" y="43"/>
                  </a:lnTo>
                  <a:lnTo>
                    <a:pt x="40" y="37"/>
                  </a:lnTo>
                  <a:lnTo>
                    <a:pt x="30" y="33"/>
                  </a:lnTo>
                  <a:lnTo>
                    <a:pt x="23" y="29"/>
                  </a:lnTo>
                  <a:lnTo>
                    <a:pt x="21" y="28"/>
                  </a:lnTo>
                  <a:lnTo>
                    <a:pt x="20" y="29"/>
                  </a:lnTo>
                  <a:lnTo>
                    <a:pt x="15" y="32"/>
                  </a:lnTo>
                  <a:lnTo>
                    <a:pt x="8" y="36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1" y="12"/>
                  </a:lnTo>
                  <a:lnTo>
                    <a:pt x="2" y="2"/>
                  </a:lnTo>
                  <a:lnTo>
                    <a:pt x="9" y="10"/>
                  </a:lnTo>
                  <a:lnTo>
                    <a:pt x="15" y="15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30" y="14"/>
                  </a:lnTo>
                  <a:lnTo>
                    <a:pt x="40" y="9"/>
                  </a:lnTo>
                  <a:lnTo>
                    <a:pt x="51" y="5"/>
                  </a:lnTo>
                  <a:lnTo>
                    <a:pt x="65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7" name="Freeform 1500"/>
            <p:cNvSpPr>
              <a:spLocks/>
            </p:cNvSpPr>
            <p:nvPr/>
          </p:nvSpPr>
          <p:spPr bwMode="auto">
            <a:xfrm>
              <a:off x="10761663" y="4193858"/>
              <a:ext cx="14288" cy="20638"/>
            </a:xfrm>
            <a:custGeom>
              <a:avLst/>
              <a:gdLst>
                <a:gd name="T0" fmla="*/ 4 w 9"/>
                <a:gd name="T1" fmla="*/ 0 h 13"/>
                <a:gd name="T2" fmla="*/ 7 w 9"/>
                <a:gd name="T3" fmla="*/ 0 h 13"/>
                <a:gd name="T4" fmla="*/ 8 w 9"/>
                <a:gd name="T5" fmla="*/ 2 h 13"/>
                <a:gd name="T6" fmla="*/ 9 w 9"/>
                <a:gd name="T7" fmla="*/ 6 h 13"/>
                <a:gd name="T8" fmla="*/ 8 w 9"/>
                <a:gd name="T9" fmla="*/ 9 h 13"/>
                <a:gd name="T10" fmla="*/ 7 w 9"/>
                <a:gd name="T11" fmla="*/ 11 h 13"/>
                <a:gd name="T12" fmla="*/ 4 w 9"/>
                <a:gd name="T13" fmla="*/ 13 h 13"/>
                <a:gd name="T14" fmla="*/ 2 w 9"/>
                <a:gd name="T15" fmla="*/ 11 h 13"/>
                <a:gd name="T16" fmla="*/ 1 w 9"/>
                <a:gd name="T17" fmla="*/ 9 h 13"/>
                <a:gd name="T18" fmla="*/ 0 w 9"/>
                <a:gd name="T19" fmla="*/ 6 h 13"/>
                <a:gd name="T20" fmla="*/ 1 w 9"/>
                <a:gd name="T21" fmla="*/ 2 h 13"/>
                <a:gd name="T22" fmla="*/ 2 w 9"/>
                <a:gd name="T23" fmla="*/ 0 h 13"/>
                <a:gd name="T24" fmla="*/ 4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lnTo>
                    <a:pt x="7" y="0"/>
                  </a:lnTo>
                  <a:lnTo>
                    <a:pt x="8" y="2"/>
                  </a:lnTo>
                  <a:lnTo>
                    <a:pt x="9" y="6"/>
                  </a:lnTo>
                  <a:lnTo>
                    <a:pt x="8" y="9"/>
                  </a:lnTo>
                  <a:lnTo>
                    <a:pt x="7" y="11"/>
                  </a:lnTo>
                  <a:lnTo>
                    <a:pt x="4" y="13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8" name="Freeform 1501"/>
            <p:cNvSpPr>
              <a:spLocks/>
            </p:cNvSpPr>
            <p:nvPr/>
          </p:nvSpPr>
          <p:spPr bwMode="auto">
            <a:xfrm>
              <a:off x="10766426" y="4200208"/>
              <a:ext cx="6350" cy="7938"/>
            </a:xfrm>
            <a:custGeom>
              <a:avLst/>
              <a:gdLst>
                <a:gd name="T0" fmla="*/ 1 w 4"/>
                <a:gd name="T1" fmla="*/ 0 h 5"/>
                <a:gd name="T2" fmla="*/ 4 w 4"/>
                <a:gd name="T3" fmla="*/ 2 h 5"/>
                <a:gd name="T4" fmla="*/ 4 w 4"/>
                <a:gd name="T5" fmla="*/ 3 h 5"/>
                <a:gd name="T6" fmla="*/ 4 w 4"/>
                <a:gd name="T7" fmla="*/ 4 h 5"/>
                <a:gd name="T8" fmla="*/ 1 w 4"/>
                <a:gd name="T9" fmla="*/ 5 h 5"/>
                <a:gd name="T10" fmla="*/ 0 w 4"/>
                <a:gd name="T11" fmla="*/ 4 h 5"/>
                <a:gd name="T12" fmla="*/ 0 w 4"/>
                <a:gd name="T13" fmla="*/ 3 h 5"/>
                <a:gd name="T14" fmla="*/ 0 w 4"/>
                <a:gd name="T15" fmla="*/ 2 h 5"/>
                <a:gd name="T16" fmla="*/ 1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9" name="Freeform 1502"/>
            <p:cNvSpPr>
              <a:spLocks/>
            </p:cNvSpPr>
            <p:nvPr/>
          </p:nvSpPr>
          <p:spPr bwMode="auto">
            <a:xfrm>
              <a:off x="10739438" y="4182745"/>
              <a:ext cx="23813" cy="53975"/>
            </a:xfrm>
            <a:custGeom>
              <a:avLst/>
              <a:gdLst>
                <a:gd name="T0" fmla="*/ 11 w 15"/>
                <a:gd name="T1" fmla="*/ 0 h 34"/>
                <a:gd name="T2" fmla="*/ 15 w 15"/>
                <a:gd name="T3" fmla="*/ 1 h 34"/>
                <a:gd name="T4" fmla="*/ 11 w 15"/>
                <a:gd name="T5" fmla="*/ 2 h 34"/>
                <a:gd name="T6" fmla="*/ 9 w 15"/>
                <a:gd name="T7" fmla="*/ 4 h 34"/>
                <a:gd name="T8" fmla="*/ 5 w 15"/>
                <a:gd name="T9" fmla="*/ 8 h 34"/>
                <a:gd name="T10" fmla="*/ 4 w 15"/>
                <a:gd name="T11" fmla="*/ 13 h 34"/>
                <a:gd name="T12" fmla="*/ 4 w 15"/>
                <a:gd name="T13" fmla="*/ 18 h 34"/>
                <a:gd name="T14" fmla="*/ 4 w 15"/>
                <a:gd name="T15" fmla="*/ 23 h 34"/>
                <a:gd name="T16" fmla="*/ 7 w 15"/>
                <a:gd name="T17" fmla="*/ 28 h 34"/>
                <a:gd name="T18" fmla="*/ 9 w 15"/>
                <a:gd name="T19" fmla="*/ 31 h 34"/>
                <a:gd name="T20" fmla="*/ 12 w 15"/>
                <a:gd name="T21" fmla="*/ 34 h 34"/>
                <a:gd name="T22" fmla="*/ 11 w 15"/>
                <a:gd name="T23" fmla="*/ 34 h 34"/>
                <a:gd name="T24" fmla="*/ 8 w 15"/>
                <a:gd name="T25" fmla="*/ 34 h 34"/>
                <a:gd name="T26" fmla="*/ 4 w 15"/>
                <a:gd name="T27" fmla="*/ 31 h 34"/>
                <a:gd name="T28" fmla="*/ 2 w 15"/>
                <a:gd name="T29" fmla="*/ 27 h 34"/>
                <a:gd name="T30" fmla="*/ 0 w 15"/>
                <a:gd name="T31" fmla="*/ 22 h 34"/>
                <a:gd name="T32" fmla="*/ 0 w 15"/>
                <a:gd name="T33" fmla="*/ 17 h 34"/>
                <a:gd name="T34" fmla="*/ 0 w 15"/>
                <a:gd name="T35" fmla="*/ 11 h 34"/>
                <a:gd name="T36" fmla="*/ 2 w 15"/>
                <a:gd name="T37" fmla="*/ 7 h 34"/>
                <a:gd name="T38" fmla="*/ 4 w 15"/>
                <a:gd name="T39" fmla="*/ 3 h 34"/>
                <a:gd name="T40" fmla="*/ 8 w 15"/>
                <a:gd name="T41" fmla="*/ 1 h 34"/>
                <a:gd name="T42" fmla="*/ 11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1" y="0"/>
                  </a:moveTo>
                  <a:lnTo>
                    <a:pt x="15" y="1"/>
                  </a:lnTo>
                  <a:lnTo>
                    <a:pt x="11" y="2"/>
                  </a:lnTo>
                  <a:lnTo>
                    <a:pt x="9" y="4"/>
                  </a:lnTo>
                  <a:lnTo>
                    <a:pt x="5" y="8"/>
                  </a:lnTo>
                  <a:lnTo>
                    <a:pt x="4" y="13"/>
                  </a:lnTo>
                  <a:lnTo>
                    <a:pt x="4" y="18"/>
                  </a:lnTo>
                  <a:lnTo>
                    <a:pt x="4" y="23"/>
                  </a:lnTo>
                  <a:lnTo>
                    <a:pt x="7" y="28"/>
                  </a:lnTo>
                  <a:lnTo>
                    <a:pt x="9" y="31"/>
                  </a:lnTo>
                  <a:lnTo>
                    <a:pt x="12" y="34"/>
                  </a:lnTo>
                  <a:lnTo>
                    <a:pt x="11" y="34"/>
                  </a:lnTo>
                  <a:lnTo>
                    <a:pt x="8" y="34"/>
                  </a:lnTo>
                  <a:lnTo>
                    <a:pt x="4" y="31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7"/>
                  </a:lnTo>
                  <a:lnTo>
                    <a:pt x="4" y="3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0" name="Freeform 1503"/>
            <p:cNvSpPr>
              <a:spLocks/>
            </p:cNvSpPr>
            <p:nvPr/>
          </p:nvSpPr>
          <p:spPr bwMode="auto">
            <a:xfrm>
              <a:off x="10420351" y="4204970"/>
              <a:ext cx="187325" cy="76200"/>
            </a:xfrm>
            <a:custGeom>
              <a:avLst/>
              <a:gdLst>
                <a:gd name="T0" fmla="*/ 80 w 118"/>
                <a:gd name="T1" fmla="*/ 0 h 48"/>
                <a:gd name="T2" fmla="*/ 93 w 118"/>
                <a:gd name="T3" fmla="*/ 3 h 48"/>
                <a:gd name="T4" fmla="*/ 104 w 118"/>
                <a:gd name="T5" fmla="*/ 9 h 48"/>
                <a:gd name="T6" fmla="*/ 112 w 118"/>
                <a:gd name="T7" fmla="*/ 15 h 48"/>
                <a:gd name="T8" fmla="*/ 117 w 118"/>
                <a:gd name="T9" fmla="*/ 20 h 48"/>
                <a:gd name="T10" fmla="*/ 118 w 118"/>
                <a:gd name="T11" fmla="*/ 20 h 48"/>
                <a:gd name="T12" fmla="*/ 117 w 118"/>
                <a:gd name="T13" fmla="*/ 22 h 48"/>
                <a:gd name="T14" fmla="*/ 116 w 118"/>
                <a:gd name="T15" fmla="*/ 23 h 48"/>
                <a:gd name="T16" fmla="*/ 114 w 118"/>
                <a:gd name="T17" fmla="*/ 24 h 48"/>
                <a:gd name="T18" fmla="*/ 116 w 118"/>
                <a:gd name="T19" fmla="*/ 26 h 48"/>
                <a:gd name="T20" fmla="*/ 117 w 118"/>
                <a:gd name="T21" fmla="*/ 27 h 48"/>
                <a:gd name="T22" fmla="*/ 117 w 118"/>
                <a:gd name="T23" fmla="*/ 28 h 48"/>
                <a:gd name="T24" fmla="*/ 117 w 118"/>
                <a:gd name="T25" fmla="*/ 29 h 48"/>
                <a:gd name="T26" fmla="*/ 111 w 118"/>
                <a:gd name="T27" fmla="*/ 34 h 48"/>
                <a:gd name="T28" fmla="*/ 103 w 118"/>
                <a:gd name="T29" fmla="*/ 40 h 48"/>
                <a:gd name="T30" fmla="*/ 93 w 118"/>
                <a:gd name="T31" fmla="*/ 44 h 48"/>
                <a:gd name="T32" fmla="*/ 80 w 118"/>
                <a:gd name="T33" fmla="*/ 48 h 48"/>
                <a:gd name="T34" fmla="*/ 66 w 118"/>
                <a:gd name="T35" fmla="*/ 48 h 48"/>
                <a:gd name="T36" fmla="*/ 51 w 118"/>
                <a:gd name="T37" fmla="*/ 44 h 48"/>
                <a:gd name="T38" fmla="*/ 40 w 118"/>
                <a:gd name="T39" fmla="*/ 39 h 48"/>
                <a:gd name="T40" fmla="*/ 30 w 118"/>
                <a:gd name="T41" fmla="*/ 34 h 48"/>
                <a:gd name="T42" fmla="*/ 24 w 118"/>
                <a:gd name="T43" fmla="*/ 30 h 48"/>
                <a:gd name="T44" fmla="*/ 22 w 118"/>
                <a:gd name="T45" fmla="*/ 29 h 48"/>
                <a:gd name="T46" fmla="*/ 20 w 118"/>
                <a:gd name="T47" fmla="*/ 29 h 48"/>
                <a:gd name="T48" fmla="*/ 15 w 118"/>
                <a:gd name="T49" fmla="*/ 33 h 48"/>
                <a:gd name="T50" fmla="*/ 9 w 118"/>
                <a:gd name="T51" fmla="*/ 37 h 48"/>
                <a:gd name="T52" fmla="*/ 2 w 118"/>
                <a:gd name="T53" fmla="*/ 46 h 48"/>
                <a:gd name="T54" fmla="*/ 1 w 118"/>
                <a:gd name="T55" fmla="*/ 36 h 48"/>
                <a:gd name="T56" fmla="*/ 0 w 118"/>
                <a:gd name="T57" fmla="*/ 24 h 48"/>
                <a:gd name="T58" fmla="*/ 1 w 118"/>
                <a:gd name="T59" fmla="*/ 13 h 48"/>
                <a:gd name="T60" fmla="*/ 2 w 118"/>
                <a:gd name="T61" fmla="*/ 3 h 48"/>
                <a:gd name="T62" fmla="*/ 9 w 118"/>
                <a:gd name="T63" fmla="*/ 12 h 48"/>
                <a:gd name="T64" fmla="*/ 16 w 118"/>
                <a:gd name="T65" fmla="*/ 16 h 48"/>
                <a:gd name="T66" fmla="*/ 21 w 118"/>
                <a:gd name="T67" fmla="*/ 19 h 48"/>
                <a:gd name="T68" fmla="*/ 22 w 118"/>
                <a:gd name="T69" fmla="*/ 20 h 48"/>
                <a:gd name="T70" fmla="*/ 24 w 118"/>
                <a:gd name="T71" fmla="*/ 19 h 48"/>
                <a:gd name="T72" fmla="*/ 31 w 118"/>
                <a:gd name="T73" fmla="*/ 15 h 48"/>
                <a:gd name="T74" fmla="*/ 41 w 118"/>
                <a:gd name="T75" fmla="*/ 10 h 48"/>
                <a:gd name="T76" fmla="*/ 53 w 118"/>
                <a:gd name="T77" fmla="*/ 4 h 48"/>
                <a:gd name="T78" fmla="*/ 66 w 118"/>
                <a:gd name="T79" fmla="*/ 1 h 48"/>
                <a:gd name="T80" fmla="*/ 80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80" y="0"/>
                  </a:moveTo>
                  <a:lnTo>
                    <a:pt x="93" y="3"/>
                  </a:lnTo>
                  <a:lnTo>
                    <a:pt x="104" y="9"/>
                  </a:lnTo>
                  <a:lnTo>
                    <a:pt x="112" y="15"/>
                  </a:lnTo>
                  <a:lnTo>
                    <a:pt x="117" y="20"/>
                  </a:lnTo>
                  <a:lnTo>
                    <a:pt x="118" y="20"/>
                  </a:lnTo>
                  <a:lnTo>
                    <a:pt x="117" y="22"/>
                  </a:lnTo>
                  <a:lnTo>
                    <a:pt x="116" y="23"/>
                  </a:lnTo>
                  <a:lnTo>
                    <a:pt x="114" y="24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1" y="34"/>
                  </a:lnTo>
                  <a:lnTo>
                    <a:pt x="103" y="40"/>
                  </a:lnTo>
                  <a:lnTo>
                    <a:pt x="93" y="44"/>
                  </a:lnTo>
                  <a:lnTo>
                    <a:pt x="80" y="48"/>
                  </a:lnTo>
                  <a:lnTo>
                    <a:pt x="66" y="48"/>
                  </a:lnTo>
                  <a:lnTo>
                    <a:pt x="51" y="44"/>
                  </a:lnTo>
                  <a:lnTo>
                    <a:pt x="40" y="39"/>
                  </a:lnTo>
                  <a:lnTo>
                    <a:pt x="30" y="34"/>
                  </a:lnTo>
                  <a:lnTo>
                    <a:pt x="24" y="30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15" y="33"/>
                  </a:lnTo>
                  <a:lnTo>
                    <a:pt x="9" y="37"/>
                  </a:lnTo>
                  <a:lnTo>
                    <a:pt x="2" y="46"/>
                  </a:lnTo>
                  <a:lnTo>
                    <a:pt x="1" y="36"/>
                  </a:lnTo>
                  <a:lnTo>
                    <a:pt x="0" y="24"/>
                  </a:lnTo>
                  <a:lnTo>
                    <a:pt x="1" y="13"/>
                  </a:lnTo>
                  <a:lnTo>
                    <a:pt x="2" y="3"/>
                  </a:lnTo>
                  <a:lnTo>
                    <a:pt x="9" y="12"/>
                  </a:lnTo>
                  <a:lnTo>
                    <a:pt x="16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4" y="19"/>
                  </a:lnTo>
                  <a:lnTo>
                    <a:pt x="31" y="15"/>
                  </a:lnTo>
                  <a:lnTo>
                    <a:pt x="41" y="10"/>
                  </a:lnTo>
                  <a:lnTo>
                    <a:pt x="53" y="4"/>
                  </a:lnTo>
                  <a:lnTo>
                    <a:pt x="66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1" name="Freeform 1504"/>
            <p:cNvSpPr>
              <a:spLocks/>
            </p:cNvSpPr>
            <p:nvPr/>
          </p:nvSpPr>
          <p:spPr bwMode="auto">
            <a:xfrm>
              <a:off x="10571163" y="4225608"/>
              <a:ext cx="12700" cy="22225"/>
            </a:xfrm>
            <a:custGeom>
              <a:avLst/>
              <a:gdLst>
                <a:gd name="T0" fmla="*/ 5 w 8"/>
                <a:gd name="T1" fmla="*/ 0 h 14"/>
                <a:gd name="T2" fmla="*/ 6 w 8"/>
                <a:gd name="T3" fmla="*/ 1 h 14"/>
                <a:gd name="T4" fmla="*/ 8 w 8"/>
                <a:gd name="T5" fmla="*/ 3 h 14"/>
                <a:gd name="T6" fmla="*/ 8 w 8"/>
                <a:gd name="T7" fmla="*/ 7 h 14"/>
                <a:gd name="T8" fmla="*/ 8 w 8"/>
                <a:gd name="T9" fmla="*/ 10 h 14"/>
                <a:gd name="T10" fmla="*/ 6 w 8"/>
                <a:gd name="T11" fmla="*/ 13 h 14"/>
                <a:gd name="T12" fmla="*/ 5 w 8"/>
                <a:gd name="T13" fmla="*/ 14 h 14"/>
                <a:gd name="T14" fmla="*/ 2 w 8"/>
                <a:gd name="T15" fmla="*/ 13 h 14"/>
                <a:gd name="T16" fmla="*/ 0 w 8"/>
                <a:gd name="T17" fmla="*/ 10 h 14"/>
                <a:gd name="T18" fmla="*/ 0 w 8"/>
                <a:gd name="T19" fmla="*/ 7 h 14"/>
                <a:gd name="T20" fmla="*/ 0 w 8"/>
                <a:gd name="T21" fmla="*/ 3 h 14"/>
                <a:gd name="T22" fmla="*/ 2 w 8"/>
                <a:gd name="T23" fmla="*/ 1 h 14"/>
                <a:gd name="T24" fmla="*/ 5 w 8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4">
                  <a:moveTo>
                    <a:pt x="5" y="0"/>
                  </a:moveTo>
                  <a:lnTo>
                    <a:pt x="6" y="1"/>
                  </a:lnTo>
                  <a:lnTo>
                    <a:pt x="8" y="3"/>
                  </a:lnTo>
                  <a:lnTo>
                    <a:pt x="8" y="7"/>
                  </a:lnTo>
                  <a:lnTo>
                    <a:pt x="8" y="10"/>
                  </a:lnTo>
                  <a:lnTo>
                    <a:pt x="6" y="13"/>
                  </a:lnTo>
                  <a:lnTo>
                    <a:pt x="5" y="14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2" name="Freeform 1505"/>
            <p:cNvSpPr>
              <a:spLocks/>
            </p:cNvSpPr>
            <p:nvPr/>
          </p:nvSpPr>
          <p:spPr bwMode="auto">
            <a:xfrm>
              <a:off x="10574338" y="4235133"/>
              <a:ext cx="7938" cy="4763"/>
            </a:xfrm>
            <a:custGeom>
              <a:avLst/>
              <a:gdLst>
                <a:gd name="T0" fmla="*/ 3 w 5"/>
                <a:gd name="T1" fmla="*/ 0 h 3"/>
                <a:gd name="T2" fmla="*/ 4 w 5"/>
                <a:gd name="T3" fmla="*/ 1 h 3"/>
                <a:gd name="T4" fmla="*/ 5 w 5"/>
                <a:gd name="T5" fmla="*/ 2 h 3"/>
                <a:gd name="T6" fmla="*/ 4 w 5"/>
                <a:gd name="T7" fmla="*/ 3 h 3"/>
                <a:gd name="T8" fmla="*/ 3 w 5"/>
                <a:gd name="T9" fmla="*/ 3 h 3"/>
                <a:gd name="T10" fmla="*/ 1 w 5"/>
                <a:gd name="T11" fmla="*/ 3 h 3"/>
                <a:gd name="T12" fmla="*/ 0 w 5"/>
                <a:gd name="T13" fmla="*/ 2 h 3"/>
                <a:gd name="T14" fmla="*/ 1 w 5"/>
                <a:gd name="T15" fmla="*/ 1 h 3"/>
                <a:gd name="T16" fmla="*/ 3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3" name="Freeform 1506"/>
            <p:cNvSpPr>
              <a:spLocks/>
            </p:cNvSpPr>
            <p:nvPr/>
          </p:nvSpPr>
          <p:spPr bwMode="auto">
            <a:xfrm>
              <a:off x="10547351" y="4216083"/>
              <a:ext cx="25400" cy="53975"/>
            </a:xfrm>
            <a:custGeom>
              <a:avLst/>
              <a:gdLst>
                <a:gd name="T0" fmla="*/ 11 w 16"/>
                <a:gd name="T1" fmla="*/ 0 h 34"/>
                <a:gd name="T2" fmla="*/ 16 w 16"/>
                <a:gd name="T3" fmla="*/ 1 h 34"/>
                <a:gd name="T4" fmla="*/ 13 w 16"/>
                <a:gd name="T5" fmla="*/ 2 h 34"/>
                <a:gd name="T6" fmla="*/ 9 w 16"/>
                <a:gd name="T7" fmla="*/ 5 h 34"/>
                <a:gd name="T8" fmla="*/ 7 w 16"/>
                <a:gd name="T9" fmla="*/ 8 h 34"/>
                <a:gd name="T10" fmla="*/ 4 w 16"/>
                <a:gd name="T11" fmla="*/ 13 h 34"/>
                <a:gd name="T12" fmla="*/ 4 w 16"/>
                <a:gd name="T13" fmla="*/ 17 h 34"/>
                <a:gd name="T14" fmla="*/ 4 w 16"/>
                <a:gd name="T15" fmla="*/ 23 h 34"/>
                <a:gd name="T16" fmla="*/ 7 w 16"/>
                <a:gd name="T17" fmla="*/ 28 h 34"/>
                <a:gd name="T18" fmla="*/ 9 w 16"/>
                <a:gd name="T19" fmla="*/ 32 h 34"/>
                <a:gd name="T20" fmla="*/ 13 w 16"/>
                <a:gd name="T21" fmla="*/ 34 h 34"/>
                <a:gd name="T22" fmla="*/ 11 w 16"/>
                <a:gd name="T23" fmla="*/ 34 h 34"/>
                <a:gd name="T24" fmla="*/ 8 w 16"/>
                <a:gd name="T25" fmla="*/ 33 h 34"/>
                <a:gd name="T26" fmla="*/ 4 w 16"/>
                <a:gd name="T27" fmla="*/ 30 h 34"/>
                <a:gd name="T28" fmla="*/ 2 w 16"/>
                <a:gd name="T29" fmla="*/ 27 h 34"/>
                <a:gd name="T30" fmla="*/ 1 w 16"/>
                <a:gd name="T31" fmla="*/ 22 h 34"/>
                <a:gd name="T32" fmla="*/ 0 w 16"/>
                <a:gd name="T33" fmla="*/ 17 h 34"/>
                <a:gd name="T34" fmla="*/ 1 w 16"/>
                <a:gd name="T35" fmla="*/ 12 h 34"/>
                <a:gd name="T36" fmla="*/ 2 w 16"/>
                <a:gd name="T37" fmla="*/ 7 h 34"/>
                <a:gd name="T38" fmla="*/ 4 w 16"/>
                <a:gd name="T39" fmla="*/ 3 h 34"/>
                <a:gd name="T40" fmla="*/ 8 w 16"/>
                <a:gd name="T41" fmla="*/ 1 h 34"/>
                <a:gd name="T42" fmla="*/ 11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1" y="0"/>
                  </a:moveTo>
                  <a:lnTo>
                    <a:pt x="16" y="1"/>
                  </a:lnTo>
                  <a:lnTo>
                    <a:pt x="13" y="2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3"/>
                  </a:lnTo>
                  <a:lnTo>
                    <a:pt x="4" y="17"/>
                  </a:lnTo>
                  <a:lnTo>
                    <a:pt x="4" y="23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1" y="34"/>
                  </a:lnTo>
                  <a:lnTo>
                    <a:pt x="8" y="33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1" y="22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2" y="7"/>
                  </a:lnTo>
                  <a:lnTo>
                    <a:pt x="4" y="3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4" name="Freeform 1507"/>
            <p:cNvSpPr>
              <a:spLocks/>
            </p:cNvSpPr>
            <p:nvPr/>
          </p:nvSpPr>
          <p:spPr bwMode="auto">
            <a:xfrm>
              <a:off x="10253663" y="4268470"/>
              <a:ext cx="187325" cy="76200"/>
            </a:xfrm>
            <a:custGeom>
              <a:avLst/>
              <a:gdLst>
                <a:gd name="T0" fmla="*/ 79 w 118"/>
                <a:gd name="T1" fmla="*/ 0 h 48"/>
                <a:gd name="T2" fmla="*/ 92 w 118"/>
                <a:gd name="T3" fmla="*/ 3 h 48"/>
                <a:gd name="T4" fmla="*/ 104 w 118"/>
                <a:gd name="T5" fmla="*/ 9 h 48"/>
                <a:gd name="T6" fmla="*/ 112 w 118"/>
                <a:gd name="T7" fmla="*/ 15 h 48"/>
                <a:gd name="T8" fmla="*/ 118 w 118"/>
                <a:gd name="T9" fmla="*/ 20 h 48"/>
                <a:gd name="T10" fmla="*/ 118 w 118"/>
                <a:gd name="T11" fmla="*/ 20 h 48"/>
                <a:gd name="T12" fmla="*/ 117 w 118"/>
                <a:gd name="T13" fmla="*/ 22 h 48"/>
                <a:gd name="T14" fmla="*/ 115 w 118"/>
                <a:gd name="T15" fmla="*/ 23 h 48"/>
                <a:gd name="T16" fmla="*/ 114 w 118"/>
                <a:gd name="T17" fmla="*/ 24 h 48"/>
                <a:gd name="T18" fmla="*/ 115 w 118"/>
                <a:gd name="T19" fmla="*/ 26 h 48"/>
                <a:gd name="T20" fmla="*/ 117 w 118"/>
                <a:gd name="T21" fmla="*/ 27 h 48"/>
                <a:gd name="T22" fmla="*/ 118 w 118"/>
                <a:gd name="T23" fmla="*/ 28 h 48"/>
                <a:gd name="T24" fmla="*/ 117 w 118"/>
                <a:gd name="T25" fmla="*/ 29 h 48"/>
                <a:gd name="T26" fmla="*/ 112 w 118"/>
                <a:gd name="T27" fmla="*/ 34 h 48"/>
                <a:gd name="T28" fmla="*/ 102 w 118"/>
                <a:gd name="T29" fmla="*/ 40 h 48"/>
                <a:gd name="T30" fmla="*/ 92 w 118"/>
                <a:gd name="T31" fmla="*/ 44 h 48"/>
                <a:gd name="T32" fmla="*/ 79 w 118"/>
                <a:gd name="T33" fmla="*/ 48 h 48"/>
                <a:gd name="T34" fmla="*/ 65 w 118"/>
                <a:gd name="T35" fmla="*/ 48 h 48"/>
                <a:gd name="T36" fmla="*/ 52 w 118"/>
                <a:gd name="T37" fmla="*/ 43 h 48"/>
                <a:gd name="T38" fmla="*/ 39 w 118"/>
                <a:gd name="T39" fmla="*/ 38 h 48"/>
                <a:gd name="T40" fmla="*/ 30 w 118"/>
                <a:gd name="T41" fmla="*/ 34 h 48"/>
                <a:gd name="T42" fmla="*/ 24 w 118"/>
                <a:gd name="T43" fmla="*/ 30 h 48"/>
                <a:gd name="T44" fmla="*/ 21 w 118"/>
                <a:gd name="T45" fmla="*/ 28 h 48"/>
                <a:gd name="T46" fmla="*/ 19 w 118"/>
                <a:gd name="T47" fmla="*/ 29 h 48"/>
                <a:gd name="T48" fmla="*/ 14 w 118"/>
                <a:gd name="T49" fmla="*/ 33 h 48"/>
                <a:gd name="T50" fmla="*/ 9 w 118"/>
                <a:gd name="T51" fmla="*/ 37 h 48"/>
                <a:gd name="T52" fmla="*/ 1 w 118"/>
                <a:gd name="T53" fmla="*/ 45 h 48"/>
                <a:gd name="T54" fmla="*/ 0 w 118"/>
                <a:gd name="T55" fmla="*/ 36 h 48"/>
                <a:gd name="T56" fmla="*/ 0 w 118"/>
                <a:gd name="T57" fmla="*/ 24 h 48"/>
                <a:gd name="T58" fmla="*/ 0 w 118"/>
                <a:gd name="T59" fmla="*/ 13 h 48"/>
                <a:gd name="T60" fmla="*/ 3 w 118"/>
                <a:gd name="T61" fmla="*/ 3 h 48"/>
                <a:gd name="T62" fmla="*/ 9 w 118"/>
                <a:gd name="T63" fmla="*/ 11 h 48"/>
                <a:gd name="T64" fmla="*/ 16 w 118"/>
                <a:gd name="T65" fmla="*/ 16 h 48"/>
                <a:gd name="T66" fmla="*/ 20 w 118"/>
                <a:gd name="T67" fmla="*/ 18 h 48"/>
                <a:gd name="T68" fmla="*/ 23 w 118"/>
                <a:gd name="T69" fmla="*/ 20 h 48"/>
                <a:gd name="T70" fmla="*/ 25 w 118"/>
                <a:gd name="T71" fmla="*/ 18 h 48"/>
                <a:gd name="T72" fmla="*/ 31 w 118"/>
                <a:gd name="T73" fmla="*/ 15 h 48"/>
                <a:gd name="T74" fmla="*/ 40 w 118"/>
                <a:gd name="T75" fmla="*/ 10 h 48"/>
                <a:gd name="T76" fmla="*/ 52 w 118"/>
                <a:gd name="T77" fmla="*/ 4 h 48"/>
                <a:gd name="T78" fmla="*/ 66 w 118"/>
                <a:gd name="T79" fmla="*/ 1 h 48"/>
                <a:gd name="T80" fmla="*/ 79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79" y="0"/>
                  </a:moveTo>
                  <a:lnTo>
                    <a:pt x="92" y="3"/>
                  </a:lnTo>
                  <a:lnTo>
                    <a:pt x="104" y="9"/>
                  </a:lnTo>
                  <a:lnTo>
                    <a:pt x="112" y="15"/>
                  </a:lnTo>
                  <a:lnTo>
                    <a:pt x="118" y="20"/>
                  </a:lnTo>
                  <a:lnTo>
                    <a:pt x="118" y="20"/>
                  </a:lnTo>
                  <a:lnTo>
                    <a:pt x="117" y="22"/>
                  </a:lnTo>
                  <a:lnTo>
                    <a:pt x="115" y="23"/>
                  </a:lnTo>
                  <a:lnTo>
                    <a:pt x="114" y="24"/>
                  </a:lnTo>
                  <a:lnTo>
                    <a:pt x="115" y="26"/>
                  </a:lnTo>
                  <a:lnTo>
                    <a:pt x="117" y="27"/>
                  </a:lnTo>
                  <a:lnTo>
                    <a:pt x="118" y="28"/>
                  </a:lnTo>
                  <a:lnTo>
                    <a:pt x="117" y="29"/>
                  </a:lnTo>
                  <a:lnTo>
                    <a:pt x="112" y="34"/>
                  </a:lnTo>
                  <a:lnTo>
                    <a:pt x="102" y="40"/>
                  </a:lnTo>
                  <a:lnTo>
                    <a:pt x="92" y="44"/>
                  </a:lnTo>
                  <a:lnTo>
                    <a:pt x="79" y="48"/>
                  </a:lnTo>
                  <a:lnTo>
                    <a:pt x="65" y="48"/>
                  </a:lnTo>
                  <a:lnTo>
                    <a:pt x="52" y="43"/>
                  </a:lnTo>
                  <a:lnTo>
                    <a:pt x="39" y="38"/>
                  </a:lnTo>
                  <a:lnTo>
                    <a:pt x="30" y="34"/>
                  </a:lnTo>
                  <a:lnTo>
                    <a:pt x="24" y="30"/>
                  </a:lnTo>
                  <a:lnTo>
                    <a:pt x="21" y="28"/>
                  </a:lnTo>
                  <a:lnTo>
                    <a:pt x="19" y="29"/>
                  </a:lnTo>
                  <a:lnTo>
                    <a:pt x="14" y="33"/>
                  </a:lnTo>
                  <a:lnTo>
                    <a:pt x="9" y="37"/>
                  </a:lnTo>
                  <a:lnTo>
                    <a:pt x="1" y="45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3" y="3"/>
                  </a:lnTo>
                  <a:lnTo>
                    <a:pt x="9" y="11"/>
                  </a:lnTo>
                  <a:lnTo>
                    <a:pt x="16" y="16"/>
                  </a:lnTo>
                  <a:lnTo>
                    <a:pt x="20" y="18"/>
                  </a:lnTo>
                  <a:lnTo>
                    <a:pt x="23" y="20"/>
                  </a:lnTo>
                  <a:lnTo>
                    <a:pt x="25" y="18"/>
                  </a:lnTo>
                  <a:lnTo>
                    <a:pt x="31" y="15"/>
                  </a:lnTo>
                  <a:lnTo>
                    <a:pt x="40" y="10"/>
                  </a:lnTo>
                  <a:lnTo>
                    <a:pt x="52" y="4"/>
                  </a:lnTo>
                  <a:lnTo>
                    <a:pt x="66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A626"/>
            </a:solidFill>
            <a:ln w="0">
              <a:solidFill>
                <a:srgbClr val="FFA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5" name="Freeform 1508"/>
            <p:cNvSpPr>
              <a:spLocks/>
            </p:cNvSpPr>
            <p:nvPr/>
          </p:nvSpPr>
          <p:spPr bwMode="auto">
            <a:xfrm>
              <a:off x="10402888" y="4289108"/>
              <a:ext cx="15875" cy="22225"/>
            </a:xfrm>
            <a:custGeom>
              <a:avLst/>
              <a:gdLst>
                <a:gd name="T0" fmla="*/ 5 w 10"/>
                <a:gd name="T1" fmla="*/ 0 h 14"/>
                <a:gd name="T2" fmla="*/ 7 w 10"/>
                <a:gd name="T3" fmla="*/ 1 h 14"/>
                <a:gd name="T4" fmla="*/ 8 w 10"/>
                <a:gd name="T5" fmla="*/ 3 h 14"/>
                <a:gd name="T6" fmla="*/ 10 w 10"/>
                <a:gd name="T7" fmla="*/ 7 h 14"/>
                <a:gd name="T8" fmla="*/ 8 w 10"/>
                <a:gd name="T9" fmla="*/ 10 h 14"/>
                <a:gd name="T10" fmla="*/ 7 w 10"/>
                <a:gd name="T11" fmla="*/ 13 h 14"/>
                <a:gd name="T12" fmla="*/ 5 w 10"/>
                <a:gd name="T13" fmla="*/ 14 h 14"/>
                <a:gd name="T14" fmla="*/ 3 w 10"/>
                <a:gd name="T15" fmla="*/ 13 h 14"/>
                <a:gd name="T16" fmla="*/ 1 w 10"/>
                <a:gd name="T17" fmla="*/ 10 h 14"/>
                <a:gd name="T18" fmla="*/ 0 w 10"/>
                <a:gd name="T19" fmla="*/ 7 h 14"/>
                <a:gd name="T20" fmla="*/ 1 w 10"/>
                <a:gd name="T21" fmla="*/ 3 h 14"/>
                <a:gd name="T22" fmla="*/ 3 w 10"/>
                <a:gd name="T23" fmla="*/ 1 h 14"/>
                <a:gd name="T24" fmla="*/ 5 w 10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10" y="7"/>
                  </a:lnTo>
                  <a:lnTo>
                    <a:pt x="8" y="10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6" name="Freeform 1509"/>
            <p:cNvSpPr>
              <a:spLocks/>
            </p:cNvSpPr>
            <p:nvPr/>
          </p:nvSpPr>
          <p:spPr bwMode="auto">
            <a:xfrm>
              <a:off x="10407651" y="4297045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3 w 4"/>
                <a:gd name="T3" fmla="*/ 2 h 4"/>
                <a:gd name="T4" fmla="*/ 4 w 4"/>
                <a:gd name="T5" fmla="*/ 3 h 4"/>
                <a:gd name="T6" fmla="*/ 3 w 4"/>
                <a:gd name="T7" fmla="*/ 4 h 4"/>
                <a:gd name="T8" fmla="*/ 2 w 4"/>
                <a:gd name="T9" fmla="*/ 4 h 4"/>
                <a:gd name="T10" fmla="*/ 1 w 4"/>
                <a:gd name="T11" fmla="*/ 4 h 4"/>
                <a:gd name="T12" fmla="*/ 0 w 4"/>
                <a:gd name="T13" fmla="*/ 3 h 4"/>
                <a:gd name="T14" fmla="*/ 1 w 4"/>
                <a:gd name="T15" fmla="*/ 2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3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A626"/>
            </a:solidFill>
            <a:ln w="0">
              <a:solidFill>
                <a:srgbClr val="FFA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7" name="Freeform 1510"/>
            <p:cNvSpPr>
              <a:spLocks/>
            </p:cNvSpPr>
            <p:nvPr/>
          </p:nvSpPr>
          <p:spPr bwMode="auto">
            <a:xfrm>
              <a:off x="10380663" y="4279583"/>
              <a:ext cx="23813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1 h 34"/>
                <a:gd name="T4" fmla="*/ 12 w 15"/>
                <a:gd name="T5" fmla="*/ 2 h 34"/>
                <a:gd name="T6" fmla="*/ 8 w 15"/>
                <a:gd name="T7" fmla="*/ 4 h 34"/>
                <a:gd name="T8" fmla="*/ 6 w 15"/>
                <a:gd name="T9" fmla="*/ 8 h 34"/>
                <a:gd name="T10" fmla="*/ 5 w 15"/>
                <a:gd name="T11" fmla="*/ 13 h 34"/>
                <a:gd name="T12" fmla="*/ 4 w 15"/>
                <a:gd name="T13" fmla="*/ 17 h 34"/>
                <a:gd name="T14" fmla="*/ 5 w 15"/>
                <a:gd name="T15" fmla="*/ 23 h 34"/>
                <a:gd name="T16" fmla="*/ 6 w 15"/>
                <a:gd name="T17" fmla="*/ 28 h 34"/>
                <a:gd name="T18" fmla="*/ 8 w 15"/>
                <a:gd name="T19" fmla="*/ 31 h 34"/>
                <a:gd name="T20" fmla="*/ 12 w 15"/>
                <a:gd name="T21" fmla="*/ 34 h 34"/>
                <a:gd name="T22" fmla="*/ 12 w 15"/>
                <a:gd name="T23" fmla="*/ 34 h 34"/>
                <a:gd name="T24" fmla="*/ 8 w 15"/>
                <a:gd name="T25" fmla="*/ 33 h 34"/>
                <a:gd name="T26" fmla="*/ 5 w 15"/>
                <a:gd name="T27" fmla="*/ 30 h 34"/>
                <a:gd name="T28" fmla="*/ 1 w 15"/>
                <a:gd name="T29" fmla="*/ 27 h 34"/>
                <a:gd name="T30" fmla="*/ 0 w 15"/>
                <a:gd name="T31" fmla="*/ 22 h 34"/>
                <a:gd name="T32" fmla="*/ 0 w 15"/>
                <a:gd name="T33" fmla="*/ 17 h 34"/>
                <a:gd name="T34" fmla="*/ 0 w 15"/>
                <a:gd name="T35" fmla="*/ 11 h 34"/>
                <a:gd name="T36" fmla="*/ 1 w 15"/>
                <a:gd name="T37" fmla="*/ 7 h 34"/>
                <a:gd name="T38" fmla="*/ 5 w 15"/>
                <a:gd name="T39" fmla="*/ 3 h 34"/>
                <a:gd name="T40" fmla="*/ 8 w 15"/>
                <a:gd name="T41" fmla="*/ 1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1"/>
                  </a:lnTo>
                  <a:lnTo>
                    <a:pt x="12" y="2"/>
                  </a:lnTo>
                  <a:lnTo>
                    <a:pt x="8" y="4"/>
                  </a:lnTo>
                  <a:lnTo>
                    <a:pt x="6" y="8"/>
                  </a:lnTo>
                  <a:lnTo>
                    <a:pt x="5" y="13"/>
                  </a:lnTo>
                  <a:lnTo>
                    <a:pt x="4" y="17"/>
                  </a:lnTo>
                  <a:lnTo>
                    <a:pt x="5" y="23"/>
                  </a:lnTo>
                  <a:lnTo>
                    <a:pt x="6" y="28"/>
                  </a:lnTo>
                  <a:lnTo>
                    <a:pt x="8" y="31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8" y="33"/>
                  </a:lnTo>
                  <a:lnTo>
                    <a:pt x="5" y="30"/>
                  </a:lnTo>
                  <a:lnTo>
                    <a:pt x="1" y="27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1" y="7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8" name="Freeform 1511"/>
            <p:cNvSpPr>
              <a:spLocks/>
            </p:cNvSpPr>
            <p:nvPr/>
          </p:nvSpPr>
          <p:spPr bwMode="auto">
            <a:xfrm>
              <a:off x="10086976" y="4344670"/>
              <a:ext cx="185738" cy="76200"/>
            </a:xfrm>
            <a:custGeom>
              <a:avLst/>
              <a:gdLst>
                <a:gd name="T0" fmla="*/ 79 w 117"/>
                <a:gd name="T1" fmla="*/ 0 h 48"/>
                <a:gd name="T2" fmla="*/ 92 w 117"/>
                <a:gd name="T3" fmla="*/ 3 h 48"/>
                <a:gd name="T4" fmla="*/ 103 w 117"/>
                <a:gd name="T5" fmla="*/ 9 h 48"/>
                <a:gd name="T6" fmla="*/ 111 w 117"/>
                <a:gd name="T7" fmla="*/ 15 h 48"/>
                <a:gd name="T8" fmla="*/ 117 w 117"/>
                <a:gd name="T9" fmla="*/ 19 h 48"/>
                <a:gd name="T10" fmla="*/ 117 w 117"/>
                <a:gd name="T11" fmla="*/ 20 h 48"/>
                <a:gd name="T12" fmla="*/ 117 w 117"/>
                <a:gd name="T13" fmla="*/ 21 h 48"/>
                <a:gd name="T14" fmla="*/ 115 w 117"/>
                <a:gd name="T15" fmla="*/ 22 h 48"/>
                <a:gd name="T16" fmla="*/ 114 w 117"/>
                <a:gd name="T17" fmla="*/ 23 h 48"/>
                <a:gd name="T18" fmla="*/ 115 w 117"/>
                <a:gd name="T19" fmla="*/ 26 h 48"/>
                <a:gd name="T20" fmla="*/ 116 w 117"/>
                <a:gd name="T21" fmla="*/ 27 h 48"/>
                <a:gd name="T22" fmla="*/ 117 w 117"/>
                <a:gd name="T23" fmla="*/ 28 h 48"/>
                <a:gd name="T24" fmla="*/ 117 w 117"/>
                <a:gd name="T25" fmla="*/ 29 h 48"/>
                <a:gd name="T26" fmla="*/ 111 w 117"/>
                <a:gd name="T27" fmla="*/ 33 h 48"/>
                <a:gd name="T28" fmla="*/ 103 w 117"/>
                <a:gd name="T29" fmla="*/ 39 h 48"/>
                <a:gd name="T30" fmla="*/ 91 w 117"/>
                <a:gd name="T31" fmla="*/ 44 h 48"/>
                <a:gd name="T32" fmla="*/ 78 w 117"/>
                <a:gd name="T33" fmla="*/ 48 h 48"/>
                <a:gd name="T34" fmla="*/ 64 w 117"/>
                <a:gd name="T35" fmla="*/ 47 h 48"/>
                <a:gd name="T36" fmla="*/ 51 w 117"/>
                <a:gd name="T37" fmla="*/ 43 h 48"/>
                <a:gd name="T38" fmla="*/ 40 w 117"/>
                <a:gd name="T39" fmla="*/ 39 h 48"/>
                <a:gd name="T40" fmla="*/ 30 w 117"/>
                <a:gd name="T41" fmla="*/ 33 h 48"/>
                <a:gd name="T42" fmla="*/ 23 w 117"/>
                <a:gd name="T43" fmla="*/ 29 h 48"/>
                <a:gd name="T44" fmla="*/ 21 w 117"/>
                <a:gd name="T45" fmla="*/ 28 h 48"/>
                <a:gd name="T46" fmla="*/ 20 w 117"/>
                <a:gd name="T47" fmla="*/ 29 h 48"/>
                <a:gd name="T48" fmla="*/ 15 w 117"/>
                <a:gd name="T49" fmla="*/ 32 h 48"/>
                <a:gd name="T50" fmla="*/ 8 w 117"/>
                <a:gd name="T51" fmla="*/ 37 h 48"/>
                <a:gd name="T52" fmla="*/ 2 w 117"/>
                <a:gd name="T53" fmla="*/ 44 h 48"/>
                <a:gd name="T54" fmla="*/ 0 w 117"/>
                <a:gd name="T55" fmla="*/ 35 h 48"/>
                <a:gd name="T56" fmla="*/ 0 w 117"/>
                <a:gd name="T57" fmla="*/ 23 h 48"/>
                <a:gd name="T58" fmla="*/ 1 w 117"/>
                <a:gd name="T59" fmla="*/ 12 h 48"/>
                <a:gd name="T60" fmla="*/ 2 w 117"/>
                <a:gd name="T61" fmla="*/ 3 h 48"/>
                <a:gd name="T62" fmla="*/ 9 w 117"/>
                <a:gd name="T63" fmla="*/ 10 h 48"/>
                <a:gd name="T64" fmla="*/ 15 w 117"/>
                <a:gd name="T65" fmla="*/ 15 h 48"/>
                <a:gd name="T66" fmla="*/ 20 w 117"/>
                <a:gd name="T67" fmla="*/ 19 h 48"/>
                <a:gd name="T68" fmla="*/ 22 w 117"/>
                <a:gd name="T69" fmla="*/ 20 h 48"/>
                <a:gd name="T70" fmla="*/ 24 w 117"/>
                <a:gd name="T71" fmla="*/ 17 h 48"/>
                <a:gd name="T72" fmla="*/ 30 w 117"/>
                <a:gd name="T73" fmla="*/ 14 h 48"/>
                <a:gd name="T74" fmla="*/ 40 w 117"/>
                <a:gd name="T75" fmla="*/ 9 h 48"/>
                <a:gd name="T76" fmla="*/ 51 w 117"/>
                <a:gd name="T77" fmla="*/ 5 h 48"/>
                <a:gd name="T78" fmla="*/ 65 w 117"/>
                <a:gd name="T79" fmla="*/ 0 h 48"/>
                <a:gd name="T80" fmla="*/ 79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79" y="0"/>
                  </a:moveTo>
                  <a:lnTo>
                    <a:pt x="92" y="3"/>
                  </a:lnTo>
                  <a:lnTo>
                    <a:pt x="103" y="9"/>
                  </a:lnTo>
                  <a:lnTo>
                    <a:pt x="111" y="15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7" y="21"/>
                  </a:lnTo>
                  <a:lnTo>
                    <a:pt x="115" y="22"/>
                  </a:lnTo>
                  <a:lnTo>
                    <a:pt x="114" y="23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1" y="33"/>
                  </a:lnTo>
                  <a:lnTo>
                    <a:pt x="103" y="39"/>
                  </a:lnTo>
                  <a:lnTo>
                    <a:pt x="91" y="44"/>
                  </a:lnTo>
                  <a:lnTo>
                    <a:pt x="78" y="48"/>
                  </a:lnTo>
                  <a:lnTo>
                    <a:pt x="64" y="47"/>
                  </a:lnTo>
                  <a:lnTo>
                    <a:pt x="51" y="43"/>
                  </a:lnTo>
                  <a:lnTo>
                    <a:pt x="40" y="39"/>
                  </a:lnTo>
                  <a:lnTo>
                    <a:pt x="30" y="33"/>
                  </a:lnTo>
                  <a:lnTo>
                    <a:pt x="23" y="29"/>
                  </a:lnTo>
                  <a:lnTo>
                    <a:pt x="21" y="28"/>
                  </a:lnTo>
                  <a:lnTo>
                    <a:pt x="20" y="29"/>
                  </a:lnTo>
                  <a:lnTo>
                    <a:pt x="15" y="32"/>
                  </a:lnTo>
                  <a:lnTo>
                    <a:pt x="8" y="37"/>
                  </a:lnTo>
                  <a:lnTo>
                    <a:pt x="2" y="44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1" y="12"/>
                  </a:lnTo>
                  <a:lnTo>
                    <a:pt x="2" y="3"/>
                  </a:lnTo>
                  <a:lnTo>
                    <a:pt x="9" y="10"/>
                  </a:lnTo>
                  <a:lnTo>
                    <a:pt x="15" y="15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4" y="17"/>
                  </a:lnTo>
                  <a:lnTo>
                    <a:pt x="30" y="14"/>
                  </a:lnTo>
                  <a:lnTo>
                    <a:pt x="40" y="9"/>
                  </a:lnTo>
                  <a:lnTo>
                    <a:pt x="51" y="5"/>
                  </a:lnTo>
                  <a:lnTo>
                    <a:pt x="65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9" name="Freeform 1512"/>
            <p:cNvSpPr>
              <a:spLocks/>
            </p:cNvSpPr>
            <p:nvPr/>
          </p:nvSpPr>
          <p:spPr bwMode="auto">
            <a:xfrm>
              <a:off x="10236201" y="4365308"/>
              <a:ext cx="14288" cy="20638"/>
            </a:xfrm>
            <a:custGeom>
              <a:avLst/>
              <a:gdLst>
                <a:gd name="T0" fmla="*/ 4 w 9"/>
                <a:gd name="T1" fmla="*/ 0 h 13"/>
                <a:gd name="T2" fmla="*/ 7 w 9"/>
                <a:gd name="T3" fmla="*/ 0 h 13"/>
                <a:gd name="T4" fmla="*/ 8 w 9"/>
                <a:gd name="T5" fmla="*/ 2 h 13"/>
                <a:gd name="T6" fmla="*/ 9 w 9"/>
                <a:gd name="T7" fmla="*/ 6 h 13"/>
                <a:gd name="T8" fmla="*/ 8 w 9"/>
                <a:gd name="T9" fmla="*/ 9 h 13"/>
                <a:gd name="T10" fmla="*/ 7 w 9"/>
                <a:gd name="T11" fmla="*/ 11 h 13"/>
                <a:gd name="T12" fmla="*/ 4 w 9"/>
                <a:gd name="T13" fmla="*/ 13 h 13"/>
                <a:gd name="T14" fmla="*/ 2 w 9"/>
                <a:gd name="T15" fmla="*/ 11 h 13"/>
                <a:gd name="T16" fmla="*/ 1 w 9"/>
                <a:gd name="T17" fmla="*/ 9 h 13"/>
                <a:gd name="T18" fmla="*/ 0 w 9"/>
                <a:gd name="T19" fmla="*/ 6 h 13"/>
                <a:gd name="T20" fmla="*/ 1 w 9"/>
                <a:gd name="T21" fmla="*/ 2 h 13"/>
                <a:gd name="T22" fmla="*/ 2 w 9"/>
                <a:gd name="T23" fmla="*/ 0 h 13"/>
                <a:gd name="T24" fmla="*/ 4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lnTo>
                    <a:pt x="7" y="0"/>
                  </a:lnTo>
                  <a:lnTo>
                    <a:pt x="8" y="2"/>
                  </a:lnTo>
                  <a:lnTo>
                    <a:pt x="9" y="6"/>
                  </a:lnTo>
                  <a:lnTo>
                    <a:pt x="8" y="9"/>
                  </a:lnTo>
                  <a:lnTo>
                    <a:pt x="7" y="11"/>
                  </a:lnTo>
                  <a:lnTo>
                    <a:pt x="4" y="13"/>
                  </a:lnTo>
                  <a:lnTo>
                    <a:pt x="2" y="11"/>
                  </a:lnTo>
                  <a:lnTo>
                    <a:pt x="1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0" name="Freeform 1513"/>
            <p:cNvSpPr>
              <a:spLocks/>
            </p:cNvSpPr>
            <p:nvPr/>
          </p:nvSpPr>
          <p:spPr bwMode="auto">
            <a:xfrm>
              <a:off x="10240963" y="4371658"/>
              <a:ext cx="6350" cy="7938"/>
            </a:xfrm>
            <a:custGeom>
              <a:avLst/>
              <a:gdLst>
                <a:gd name="T0" fmla="*/ 1 w 4"/>
                <a:gd name="T1" fmla="*/ 0 h 5"/>
                <a:gd name="T2" fmla="*/ 4 w 4"/>
                <a:gd name="T3" fmla="*/ 2 h 5"/>
                <a:gd name="T4" fmla="*/ 4 w 4"/>
                <a:gd name="T5" fmla="*/ 3 h 5"/>
                <a:gd name="T6" fmla="*/ 4 w 4"/>
                <a:gd name="T7" fmla="*/ 4 h 5"/>
                <a:gd name="T8" fmla="*/ 1 w 4"/>
                <a:gd name="T9" fmla="*/ 5 h 5"/>
                <a:gd name="T10" fmla="*/ 0 w 4"/>
                <a:gd name="T11" fmla="*/ 4 h 5"/>
                <a:gd name="T12" fmla="*/ 0 w 4"/>
                <a:gd name="T13" fmla="*/ 3 h 5"/>
                <a:gd name="T14" fmla="*/ 0 w 4"/>
                <a:gd name="T15" fmla="*/ 2 h 5"/>
                <a:gd name="T16" fmla="*/ 1 w 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1" name="Freeform 1514"/>
            <p:cNvSpPr>
              <a:spLocks/>
            </p:cNvSpPr>
            <p:nvPr/>
          </p:nvSpPr>
          <p:spPr bwMode="auto">
            <a:xfrm>
              <a:off x="10212388" y="4354195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10 w 16"/>
                <a:gd name="T7" fmla="*/ 4 h 34"/>
                <a:gd name="T8" fmla="*/ 6 w 16"/>
                <a:gd name="T9" fmla="*/ 8 h 34"/>
                <a:gd name="T10" fmla="*/ 5 w 16"/>
                <a:gd name="T11" fmla="*/ 13 h 34"/>
                <a:gd name="T12" fmla="*/ 5 w 16"/>
                <a:gd name="T13" fmla="*/ 18 h 34"/>
                <a:gd name="T14" fmla="*/ 5 w 16"/>
                <a:gd name="T15" fmla="*/ 23 h 34"/>
                <a:gd name="T16" fmla="*/ 8 w 16"/>
                <a:gd name="T17" fmla="*/ 28 h 34"/>
                <a:gd name="T18" fmla="*/ 10 w 16"/>
                <a:gd name="T19" fmla="*/ 31 h 34"/>
                <a:gd name="T20" fmla="*/ 13 w 16"/>
                <a:gd name="T21" fmla="*/ 34 h 34"/>
                <a:gd name="T22" fmla="*/ 12 w 16"/>
                <a:gd name="T23" fmla="*/ 34 h 34"/>
                <a:gd name="T24" fmla="*/ 9 w 16"/>
                <a:gd name="T25" fmla="*/ 34 h 34"/>
                <a:gd name="T26" fmla="*/ 5 w 16"/>
                <a:gd name="T27" fmla="*/ 31 h 34"/>
                <a:gd name="T28" fmla="*/ 3 w 16"/>
                <a:gd name="T29" fmla="*/ 28 h 34"/>
                <a:gd name="T30" fmla="*/ 0 w 16"/>
                <a:gd name="T31" fmla="*/ 23 h 34"/>
                <a:gd name="T32" fmla="*/ 0 w 16"/>
                <a:gd name="T33" fmla="*/ 17 h 34"/>
                <a:gd name="T34" fmla="*/ 0 w 16"/>
                <a:gd name="T35" fmla="*/ 11 h 34"/>
                <a:gd name="T36" fmla="*/ 3 w 16"/>
                <a:gd name="T37" fmla="*/ 7 h 34"/>
                <a:gd name="T38" fmla="*/ 5 w 16"/>
                <a:gd name="T39" fmla="*/ 3 h 34"/>
                <a:gd name="T40" fmla="*/ 9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6" y="8"/>
                  </a:lnTo>
                  <a:lnTo>
                    <a:pt x="5" y="13"/>
                  </a:lnTo>
                  <a:lnTo>
                    <a:pt x="5" y="18"/>
                  </a:lnTo>
                  <a:lnTo>
                    <a:pt x="5" y="23"/>
                  </a:lnTo>
                  <a:lnTo>
                    <a:pt x="8" y="28"/>
                  </a:lnTo>
                  <a:lnTo>
                    <a:pt x="10" y="31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9" y="34"/>
                  </a:lnTo>
                  <a:lnTo>
                    <a:pt x="5" y="31"/>
                  </a:lnTo>
                  <a:lnTo>
                    <a:pt x="3" y="28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2" name="Freeform 1515"/>
            <p:cNvSpPr>
              <a:spLocks/>
            </p:cNvSpPr>
            <p:nvPr/>
          </p:nvSpPr>
          <p:spPr bwMode="auto">
            <a:xfrm>
              <a:off x="9896476" y="4400233"/>
              <a:ext cx="185738" cy="76200"/>
            </a:xfrm>
            <a:custGeom>
              <a:avLst/>
              <a:gdLst>
                <a:gd name="T0" fmla="*/ 80 w 117"/>
                <a:gd name="T1" fmla="*/ 0 h 48"/>
                <a:gd name="T2" fmla="*/ 93 w 117"/>
                <a:gd name="T3" fmla="*/ 4 h 48"/>
                <a:gd name="T4" fmla="*/ 103 w 117"/>
                <a:gd name="T5" fmla="*/ 9 h 48"/>
                <a:gd name="T6" fmla="*/ 113 w 117"/>
                <a:gd name="T7" fmla="*/ 15 h 48"/>
                <a:gd name="T8" fmla="*/ 117 w 117"/>
                <a:gd name="T9" fmla="*/ 19 h 48"/>
                <a:gd name="T10" fmla="*/ 117 w 117"/>
                <a:gd name="T11" fmla="*/ 20 h 48"/>
                <a:gd name="T12" fmla="*/ 117 w 117"/>
                <a:gd name="T13" fmla="*/ 21 h 48"/>
                <a:gd name="T14" fmla="*/ 116 w 117"/>
                <a:gd name="T15" fmla="*/ 22 h 48"/>
                <a:gd name="T16" fmla="*/ 114 w 117"/>
                <a:gd name="T17" fmla="*/ 24 h 48"/>
                <a:gd name="T18" fmla="*/ 115 w 117"/>
                <a:gd name="T19" fmla="*/ 25 h 48"/>
                <a:gd name="T20" fmla="*/ 116 w 117"/>
                <a:gd name="T21" fmla="*/ 27 h 48"/>
                <a:gd name="T22" fmla="*/ 117 w 117"/>
                <a:gd name="T23" fmla="*/ 28 h 48"/>
                <a:gd name="T24" fmla="*/ 117 w 117"/>
                <a:gd name="T25" fmla="*/ 28 h 48"/>
                <a:gd name="T26" fmla="*/ 111 w 117"/>
                <a:gd name="T27" fmla="*/ 33 h 48"/>
                <a:gd name="T28" fmla="*/ 103 w 117"/>
                <a:gd name="T29" fmla="*/ 39 h 48"/>
                <a:gd name="T30" fmla="*/ 92 w 117"/>
                <a:gd name="T31" fmla="*/ 45 h 48"/>
                <a:gd name="T32" fmla="*/ 79 w 117"/>
                <a:gd name="T33" fmla="*/ 48 h 48"/>
                <a:gd name="T34" fmla="*/ 66 w 117"/>
                <a:gd name="T35" fmla="*/ 47 h 48"/>
                <a:gd name="T36" fmla="*/ 52 w 117"/>
                <a:gd name="T37" fmla="*/ 44 h 48"/>
                <a:gd name="T38" fmla="*/ 40 w 117"/>
                <a:gd name="T39" fmla="*/ 38 h 48"/>
                <a:gd name="T40" fmla="*/ 30 w 117"/>
                <a:gd name="T41" fmla="*/ 33 h 48"/>
                <a:gd name="T42" fmla="*/ 23 w 117"/>
                <a:gd name="T43" fmla="*/ 29 h 48"/>
                <a:gd name="T44" fmla="*/ 21 w 117"/>
                <a:gd name="T45" fmla="*/ 28 h 48"/>
                <a:gd name="T46" fmla="*/ 20 w 117"/>
                <a:gd name="T47" fmla="*/ 29 h 48"/>
                <a:gd name="T48" fmla="*/ 15 w 117"/>
                <a:gd name="T49" fmla="*/ 32 h 48"/>
                <a:gd name="T50" fmla="*/ 8 w 117"/>
                <a:gd name="T51" fmla="*/ 36 h 48"/>
                <a:gd name="T52" fmla="*/ 2 w 117"/>
                <a:gd name="T53" fmla="*/ 45 h 48"/>
                <a:gd name="T54" fmla="*/ 0 w 117"/>
                <a:gd name="T55" fmla="*/ 35 h 48"/>
                <a:gd name="T56" fmla="*/ 0 w 117"/>
                <a:gd name="T57" fmla="*/ 24 h 48"/>
                <a:gd name="T58" fmla="*/ 1 w 117"/>
                <a:gd name="T59" fmla="*/ 12 h 48"/>
                <a:gd name="T60" fmla="*/ 2 w 117"/>
                <a:gd name="T61" fmla="*/ 2 h 48"/>
                <a:gd name="T62" fmla="*/ 9 w 117"/>
                <a:gd name="T63" fmla="*/ 11 h 48"/>
                <a:gd name="T64" fmla="*/ 15 w 117"/>
                <a:gd name="T65" fmla="*/ 15 h 48"/>
                <a:gd name="T66" fmla="*/ 20 w 117"/>
                <a:gd name="T67" fmla="*/ 19 h 48"/>
                <a:gd name="T68" fmla="*/ 22 w 117"/>
                <a:gd name="T69" fmla="*/ 19 h 48"/>
                <a:gd name="T70" fmla="*/ 25 w 117"/>
                <a:gd name="T71" fmla="*/ 18 h 48"/>
                <a:gd name="T72" fmla="*/ 30 w 117"/>
                <a:gd name="T73" fmla="*/ 14 h 48"/>
                <a:gd name="T74" fmla="*/ 40 w 117"/>
                <a:gd name="T75" fmla="*/ 9 h 48"/>
                <a:gd name="T76" fmla="*/ 52 w 117"/>
                <a:gd name="T77" fmla="*/ 5 h 48"/>
                <a:gd name="T78" fmla="*/ 66 w 117"/>
                <a:gd name="T79" fmla="*/ 0 h 48"/>
                <a:gd name="T80" fmla="*/ 80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80" y="0"/>
                  </a:moveTo>
                  <a:lnTo>
                    <a:pt x="93" y="4"/>
                  </a:lnTo>
                  <a:lnTo>
                    <a:pt x="103" y="9"/>
                  </a:lnTo>
                  <a:lnTo>
                    <a:pt x="113" y="15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7" y="21"/>
                  </a:lnTo>
                  <a:lnTo>
                    <a:pt x="116" y="22"/>
                  </a:lnTo>
                  <a:lnTo>
                    <a:pt x="114" y="24"/>
                  </a:lnTo>
                  <a:lnTo>
                    <a:pt x="115" y="25"/>
                  </a:lnTo>
                  <a:lnTo>
                    <a:pt x="116" y="27"/>
                  </a:lnTo>
                  <a:lnTo>
                    <a:pt x="117" y="28"/>
                  </a:lnTo>
                  <a:lnTo>
                    <a:pt x="117" y="28"/>
                  </a:lnTo>
                  <a:lnTo>
                    <a:pt x="111" y="33"/>
                  </a:lnTo>
                  <a:lnTo>
                    <a:pt x="103" y="39"/>
                  </a:lnTo>
                  <a:lnTo>
                    <a:pt x="92" y="45"/>
                  </a:lnTo>
                  <a:lnTo>
                    <a:pt x="79" y="48"/>
                  </a:lnTo>
                  <a:lnTo>
                    <a:pt x="66" y="47"/>
                  </a:lnTo>
                  <a:lnTo>
                    <a:pt x="52" y="44"/>
                  </a:lnTo>
                  <a:lnTo>
                    <a:pt x="40" y="38"/>
                  </a:lnTo>
                  <a:lnTo>
                    <a:pt x="30" y="33"/>
                  </a:lnTo>
                  <a:lnTo>
                    <a:pt x="23" y="29"/>
                  </a:lnTo>
                  <a:lnTo>
                    <a:pt x="21" y="28"/>
                  </a:lnTo>
                  <a:lnTo>
                    <a:pt x="20" y="29"/>
                  </a:lnTo>
                  <a:lnTo>
                    <a:pt x="15" y="32"/>
                  </a:lnTo>
                  <a:lnTo>
                    <a:pt x="8" y="36"/>
                  </a:lnTo>
                  <a:lnTo>
                    <a:pt x="2" y="45"/>
                  </a:lnTo>
                  <a:lnTo>
                    <a:pt x="0" y="35"/>
                  </a:lnTo>
                  <a:lnTo>
                    <a:pt x="0" y="24"/>
                  </a:lnTo>
                  <a:lnTo>
                    <a:pt x="1" y="12"/>
                  </a:lnTo>
                  <a:lnTo>
                    <a:pt x="2" y="2"/>
                  </a:lnTo>
                  <a:lnTo>
                    <a:pt x="9" y="11"/>
                  </a:lnTo>
                  <a:lnTo>
                    <a:pt x="15" y="15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5" y="18"/>
                  </a:lnTo>
                  <a:lnTo>
                    <a:pt x="30" y="14"/>
                  </a:lnTo>
                  <a:lnTo>
                    <a:pt x="40" y="9"/>
                  </a:lnTo>
                  <a:lnTo>
                    <a:pt x="52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3" name="Freeform 1516"/>
            <p:cNvSpPr>
              <a:spLocks/>
            </p:cNvSpPr>
            <p:nvPr/>
          </p:nvSpPr>
          <p:spPr bwMode="auto">
            <a:xfrm>
              <a:off x="10047288" y="4420870"/>
              <a:ext cx="12700" cy="20638"/>
            </a:xfrm>
            <a:custGeom>
              <a:avLst/>
              <a:gdLst>
                <a:gd name="T0" fmla="*/ 4 w 8"/>
                <a:gd name="T1" fmla="*/ 0 h 13"/>
                <a:gd name="T2" fmla="*/ 6 w 8"/>
                <a:gd name="T3" fmla="*/ 0 h 13"/>
                <a:gd name="T4" fmla="*/ 7 w 8"/>
                <a:gd name="T5" fmla="*/ 2 h 13"/>
                <a:gd name="T6" fmla="*/ 8 w 8"/>
                <a:gd name="T7" fmla="*/ 6 h 13"/>
                <a:gd name="T8" fmla="*/ 7 w 8"/>
                <a:gd name="T9" fmla="*/ 9 h 13"/>
                <a:gd name="T10" fmla="*/ 6 w 8"/>
                <a:gd name="T11" fmla="*/ 12 h 13"/>
                <a:gd name="T12" fmla="*/ 4 w 8"/>
                <a:gd name="T13" fmla="*/ 13 h 13"/>
                <a:gd name="T14" fmla="*/ 1 w 8"/>
                <a:gd name="T15" fmla="*/ 12 h 13"/>
                <a:gd name="T16" fmla="*/ 0 w 8"/>
                <a:gd name="T17" fmla="*/ 9 h 13"/>
                <a:gd name="T18" fmla="*/ 0 w 8"/>
                <a:gd name="T19" fmla="*/ 6 h 13"/>
                <a:gd name="T20" fmla="*/ 0 w 8"/>
                <a:gd name="T21" fmla="*/ 2 h 13"/>
                <a:gd name="T22" fmla="*/ 1 w 8"/>
                <a:gd name="T23" fmla="*/ 0 h 13"/>
                <a:gd name="T24" fmla="*/ 4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4" y="0"/>
                  </a:moveTo>
                  <a:lnTo>
                    <a:pt x="6" y="0"/>
                  </a:lnTo>
                  <a:lnTo>
                    <a:pt x="7" y="2"/>
                  </a:lnTo>
                  <a:lnTo>
                    <a:pt x="8" y="6"/>
                  </a:lnTo>
                  <a:lnTo>
                    <a:pt x="7" y="9"/>
                  </a:lnTo>
                  <a:lnTo>
                    <a:pt x="6" y="12"/>
                  </a:lnTo>
                  <a:lnTo>
                    <a:pt x="4" y="13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4" name="Freeform 1517"/>
            <p:cNvSpPr>
              <a:spLocks/>
            </p:cNvSpPr>
            <p:nvPr/>
          </p:nvSpPr>
          <p:spPr bwMode="auto">
            <a:xfrm>
              <a:off x="10050463" y="4428808"/>
              <a:ext cx="6350" cy="6350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1 h 4"/>
                <a:gd name="T4" fmla="*/ 4 w 4"/>
                <a:gd name="T5" fmla="*/ 2 h 4"/>
                <a:gd name="T6" fmla="*/ 4 w 4"/>
                <a:gd name="T7" fmla="*/ 3 h 4"/>
                <a:gd name="T8" fmla="*/ 3 w 4"/>
                <a:gd name="T9" fmla="*/ 4 h 4"/>
                <a:gd name="T10" fmla="*/ 0 w 4"/>
                <a:gd name="T11" fmla="*/ 3 h 4"/>
                <a:gd name="T12" fmla="*/ 0 w 4"/>
                <a:gd name="T13" fmla="*/ 2 h 4"/>
                <a:gd name="T14" fmla="*/ 0 w 4"/>
                <a:gd name="T15" fmla="*/ 1 h 4"/>
                <a:gd name="T16" fmla="*/ 3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5" name="Freeform 1518"/>
            <p:cNvSpPr>
              <a:spLocks/>
            </p:cNvSpPr>
            <p:nvPr/>
          </p:nvSpPr>
          <p:spPr bwMode="auto">
            <a:xfrm>
              <a:off x="10023476" y="4409758"/>
              <a:ext cx="23813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1 h 34"/>
                <a:gd name="T4" fmla="*/ 12 w 15"/>
                <a:gd name="T5" fmla="*/ 2 h 34"/>
                <a:gd name="T6" fmla="*/ 9 w 15"/>
                <a:gd name="T7" fmla="*/ 5 h 34"/>
                <a:gd name="T8" fmla="*/ 7 w 15"/>
                <a:gd name="T9" fmla="*/ 8 h 34"/>
                <a:gd name="T10" fmla="*/ 4 w 15"/>
                <a:gd name="T11" fmla="*/ 13 h 34"/>
                <a:gd name="T12" fmla="*/ 4 w 15"/>
                <a:gd name="T13" fmla="*/ 19 h 34"/>
                <a:gd name="T14" fmla="*/ 4 w 15"/>
                <a:gd name="T15" fmla="*/ 23 h 34"/>
                <a:gd name="T16" fmla="*/ 7 w 15"/>
                <a:gd name="T17" fmla="*/ 28 h 34"/>
                <a:gd name="T18" fmla="*/ 9 w 15"/>
                <a:gd name="T19" fmla="*/ 32 h 34"/>
                <a:gd name="T20" fmla="*/ 13 w 15"/>
                <a:gd name="T21" fmla="*/ 34 h 34"/>
                <a:gd name="T22" fmla="*/ 12 w 15"/>
                <a:gd name="T23" fmla="*/ 34 h 34"/>
                <a:gd name="T24" fmla="*/ 8 w 15"/>
                <a:gd name="T25" fmla="*/ 34 h 34"/>
                <a:gd name="T26" fmla="*/ 4 w 15"/>
                <a:gd name="T27" fmla="*/ 32 h 34"/>
                <a:gd name="T28" fmla="*/ 2 w 15"/>
                <a:gd name="T29" fmla="*/ 27 h 34"/>
                <a:gd name="T30" fmla="*/ 1 w 15"/>
                <a:gd name="T31" fmla="*/ 22 h 34"/>
                <a:gd name="T32" fmla="*/ 0 w 15"/>
                <a:gd name="T33" fmla="*/ 18 h 34"/>
                <a:gd name="T34" fmla="*/ 1 w 15"/>
                <a:gd name="T35" fmla="*/ 12 h 34"/>
                <a:gd name="T36" fmla="*/ 2 w 15"/>
                <a:gd name="T37" fmla="*/ 7 h 34"/>
                <a:gd name="T38" fmla="*/ 4 w 15"/>
                <a:gd name="T39" fmla="*/ 3 h 34"/>
                <a:gd name="T40" fmla="*/ 8 w 15"/>
                <a:gd name="T41" fmla="*/ 1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1"/>
                  </a:lnTo>
                  <a:lnTo>
                    <a:pt x="12" y="2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3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2" y="27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2" y="7"/>
                  </a:lnTo>
                  <a:lnTo>
                    <a:pt x="4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6" name="Freeform 1519"/>
            <p:cNvSpPr>
              <a:spLocks/>
            </p:cNvSpPr>
            <p:nvPr/>
          </p:nvSpPr>
          <p:spPr bwMode="auto">
            <a:xfrm>
              <a:off x="9712326" y="4465320"/>
              <a:ext cx="185738" cy="76200"/>
            </a:xfrm>
            <a:custGeom>
              <a:avLst/>
              <a:gdLst>
                <a:gd name="T0" fmla="*/ 78 w 117"/>
                <a:gd name="T1" fmla="*/ 0 h 48"/>
                <a:gd name="T2" fmla="*/ 91 w 117"/>
                <a:gd name="T3" fmla="*/ 4 h 48"/>
                <a:gd name="T4" fmla="*/ 103 w 117"/>
                <a:gd name="T5" fmla="*/ 10 h 48"/>
                <a:gd name="T6" fmla="*/ 111 w 117"/>
                <a:gd name="T7" fmla="*/ 15 h 48"/>
                <a:gd name="T8" fmla="*/ 117 w 117"/>
                <a:gd name="T9" fmla="*/ 19 h 48"/>
                <a:gd name="T10" fmla="*/ 117 w 117"/>
                <a:gd name="T11" fmla="*/ 20 h 48"/>
                <a:gd name="T12" fmla="*/ 116 w 117"/>
                <a:gd name="T13" fmla="*/ 21 h 48"/>
                <a:gd name="T14" fmla="*/ 115 w 117"/>
                <a:gd name="T15" fmla="*/ 24 h 48"/>
                <a:gd name="T16" fmla="*/ 114 w 117"/>
                <a:gd name="T17" fmla="*/ 25 h 48"/>
                <a:gd name="T18" fmla="*/ 115 w 117"/>
                <a:gd name="T19" fmla="*/ 26 h 48"/>
                <a:gd name="T20" fmla="*/ 116 w 117"/>
                <a:gd name="T21" fmla="*/ 27 h 48"/>
                <a:gd name="T22" fmla="*/ 117 w 117"/>
                <a:gd name="T23" fmla="*/ 28 h 48"/>
                <a:gd name="T24" fmla="*/ 116 w 117"/>
                <a:gd name="T25" fmla="*/ 30 h 48"/>
                <a:gd name="T26" fmla="*/ 111 w 117"/>
                <a:gd name="T27" fmla="*/ 33 h 48"/>
                <a:gd name="T28" fmla="*/ 102 w 117"/>
                <a:gd name="T29" fmla="*/ 39 h 48"/>
                <a:gd name="T30" fmla="*/ 91 w 117"/>
                <a:gd name="T31" fmla="*/ 45 h 48"/>
                <a:gd name="T32" fmla="*/ 78 w 117"/>
                <a:gd name="T33" fmla="*/ 48 h 48"/>
                <a:gd name="T34" fmla="*/ 64 w 117"/>
                <a:gd name="T35" fmla="*/ 48 h 48"/>
                <a:gd name="T36" fmla="*/ 51 w 117"/>
                <a:gd name="T37" fmla="*/ 44 h 48"/>
                <a:gd name="T38" fmla="*/ 38 w 117"/>
                <a:gd name="T39" fmla="*/ 39 h 48"/>
                <a:gd name="T40" fmla="*/ 29 w 117"/>
                <a:gd name="T41" fmla="*/ 34 h 48"/>
                <a:gd name="T42" fmla="*/ 23 w 117"/>
                <a:gd name="T43" fmla="*/ 31 h 48"/>
                <a:gd name="T44" fmla="*/ 21 w 117"/>
                <a:gd name="T45" fmla="*/ 28 h 48"/>
                <a:gd name="T46" fmla="*/ 20 w 117"/>
                <a:gd name="T47" fmla="*/ 30 h 48"/>
                <a:gd name="T48" fmla="*/ 14 w 117"/>
                <a:gd name="T49" fmla="*/ 33 h 48"/>
                <a:gd name="T50" fmla="*/ 8 w 117"/>
                <a:gd name="T51" fmla="*/ 38 h 48"/>
                <a:gd name="T52" fmla="*/ 1 w 117"/>
                <a:gd name="T53" fmla="*/ 45 h 48"/>
                <a:gd name="T54" fmla="*/ 0 w 117"/>
                <a:gd name="T55" fmla="*/ 37 h 48"/>
                <a:gd name="T56" fmla="*/ 0 w 117"/>
                <a:gd name="T57" fmla="*/ 25 h 48"/>
                <a:gd name="T58" fmla="*/ 0 w 117"/>
                <a:gd name="T59" fmla="*/ 13 h 48"/>
                <a:gd name="T60" fmla="*/ 2 w 117"/>
                <a:gd name="T61" fmla="*/ 4 h 48"/>
                <a:gd name="T62" fmla="*/ 9 w 117"/>
                <a:gd name="T63" fmla="*/ 11 h 48"/>
                <a:gd name="T64" fmla="*/ 15 w 117"/>
                <a:gd name="T65" fmla="*/ 17 h 48"/>
                <a:gd name="T66" fmla="*/ 20 w 117"/>
                <a:gd name="T67" fmla="*/ 19 h 48"/>
                <a:gd name="T68" fmla="*/ 22 w 117"/>
                <a:gd name="T69" fmla="*/ 20 h 48"/>
                <a:gd name="T70" fmla="*/ 24 w 117"/>
                <a:gd name="T71" fmla="*/ 19 h 48"/>
                <a:gd name="T72" fmla="*/ 30 w 117"/>
                <a:gd name="T73" fmla="*/ 15 h 48"/>
                <a:gd name="T74" fmla="*/ 40 w 117"/>
                <a:gd name="T75" fmla="*/ 10 h 48"/>
                <a:gd name="T76" fmla="*/ 51 w 117"/>
                <a:gd name="T77" fmla="*/ 5 h 48"/>
                <a:gd name="T78" fmla="*/ 65 w 117"/>
                <a:gd name="T79" fmla="*/ 1 h 48"/>
                <a:gd name="T80" fmla="*/ 78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78" y="0"/>
                  </a:moveTo>
                  <a:lnTo>
                    <a:pt x="91" y="4"/>
                  </a:lnTo>
                  <a:lnTo>
                    <a:pt x="103" y="10"/>
                  </a:lnTo>
                  <a:lnTo>
                    <a:pt x="111" y="15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6" y="21"/>
                  </a:lnTo>
                  <a:lnTo>
                    <a:pt x="115" y="24"/>
                  </a:lnTo>
                  <a:lnTo>
                    <a:pt x="114" y="25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7" y="28"/>
                  </a:lnTo>
                  <a:lnTo>
                    <a:pt x="116" y="30"/>
                  </a:lnTo>
                  <a:lnTo>
                    <a:pt x="111" y="33"/>
                  </a:lnTo>
                  <a:lnTo>
                    <a:pt x="102" y="39"/>
                  </a:lnTo>
                  <a:lnTo>
                    <a:pt x="91" y="45"/>
                  </a:lnTo>
                  <a:lnTo>
                    <a:pt x="78" y="48"/>
                  </a:lnTo>
                  <a:lnTo>
                    <a:pt x="64" y="48"/>
                  </a:lnTo>
                  <a:lnTo>
                    <a:pt x="51" y="44"/>
                  </a:lnTo>
                  <a:lnTo>
                    <a:pt x="38" y="39"/>
                  </a:lnTo>
                  <a:lnTo>
                    <a:pt x="29" y="34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20" y="30"/>
                  </a:lnTo>
                  <a:lnTo>
                    <a:pt x="14" y="33"/>
                  </a:lnTo>
                  <a:lnTo>
                    <a:pt x="8" y="38"/>
                  </a:lnTo>
                  <a:lnTo>
                    <a:pt x="1" y="45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0" y="13"/>
                  </a:lnTo>
                  <a:lnTo>
                    <a:pt x="2" y="4"/>
                  </a:lnTo>
                  <a:lnTo>
                    <a:pt x="9" y="11"/>
                  </a:lnTo>
                  <a:lnTo>
                    <a:pt x="15" y="17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4" y="19"/>
                  </a:lnTo>
                  <a:lnTo>
                    <a:pt x="30" y="15"/>
                  </a:lnTo>
                  <a:lnTo>
                    <a:pt x="40" y="10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7" name="Freeform 1520"/>
            <p:cNvSpPr>
              <a:spLocks/>
            </p:cNvSpPr>
            <p:nvPr/>
          </p:nvSpPr>
          <p:spPr bwMode="auto">
            <a:xfrm>
              <a:off x="9861551" y="4485958"/>
              <a:ext cx="14288" cy="20638"/>
            </a:xfrm>
            <a:custGeom>
              <a:avLst/>
              <a:gdLst>
                <a:gd name="T0" fmla="*/ 4 w 9"/>
                <a:gd name="T1" fmla="*/ 0 h 13"/>
                <a:gd name="T2" fmla="*/ 7 w 9"/>
                <a:gd name="T3" fmla="*/ 1 h 13"/>
                <a:gd name="T4" fmla="*/ 8 w 9"/>
                <a:gd name="T5" fmla="*/ 4 h 13"/>
                <a:gd name="T6" fmla="*/ 9 w 9"/>
                <a:gd name="T7" fmla="*/ 7 h 13"/>
                <a:gd name="T8" fmla="*/ 8 w 9"/>
                <a:gd name="T9" fmla="*/ 11 h 13"/>
                <a:gd name="T10" fmla="*/ 7 w 9"/>
                <a:gd name="T11" fmla="*/ 13 h 13"/>
                <a:gd name="T12" fmla="*/ 4 w 9"/>
                <a:gd name="T13" fmla="*/ 13 h 13"/>
                <a:gd name="T14" fmla="*/ 2 w 9"/>
                <a:gd name="T15" fmla="*/ 13 h 13"/>
                <a:gd name="T16" fmla="*/ 1 w 9"/>
                <a:gd name="T17" fmla="*/ 11 h 13"/>
                <a:gd name="T18" fmla="*/ 0 w 9"/>
                <a:gd name="T19" fmla="*/ 7 h 13"/>
                <a:gd name="T20" fmla="*/ 1 w 9"/>
                <a:gd name="T21" fmla="*/ 4 h 13"/>
                <a:gd name="T22" fmla="*/ 2 w 9"/>
                <a:gd name="T23" fmla="*/ 1 h 13"/>
                <a:gd name="T24" fmla="*/ 4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lnTo>
                    <a:pt x="7" y="1"/>
                  </a:lnTo>
                  <a:lnTo>
                    <a:pt x="8" y="4"/>
                  </a:lnTo>
                  <a:lnTo>
                    <a:pt x="9" y="7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8" name="Freeform 1521"/>
            <p:cNvSpPr>
              <a:spLocks/>
            </p:cNvSpPr>
            <p:nvPr/>
          </p:nvSpPr>
          <p:spPr bwMode="auto">
            <a:xfrm>
              <a:off x="9866313" y="4495483"/>
              <a:ext cx="6350" cy="4763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0 h 3"/>
                <a:gd name="T4" fmla="*/ 4 w 4"/>
                <a:gd name="T5" fmla="*/ 2 h 3"/>
                <a:gd name="T6" fmla="*/ 3 w 4"/>
                <a:gd name="T7" fmla="*/ 3 h 3"/>
                <a:gd name="T8" fmla="*/ 1 w 4"/>
                <a:gd name="T9" fmla="*/ 3 h 3"/>
                <a:gd name="T10" fmla="*/ 0 w 4"/>
                <a:gd name="T11" fmla="*/ 3 h 3"/>
                <a:gd name="T12" fmla="*/ 0 w 4"/>
                <a:gd name="T13" fmla="*/ 2 h 3"/>
                <a:gd name="T14" fmla="*/ 0 w 4"/>
                <a:gd name="T15" fmla="*/ 0 h 3"/>
                <a:gd name="T16" fmla="*/ 1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9" name="Freeform 1522"/>
            <p:cNvSpPr>
              <a:spLocks/>
            </p:cNvSpPr>
            <p:nvPr/>
          </p:nvSpPr>
          <p:spPr bwMode="auto">
            <a:xfrm>
              <a:off x="9839326" y="4476433"/>
              <a:ext cx="23813" cy="53975"/>
            </a:xfrm>
            <a:custGeom>
              <a:avLst/>
              <a:gdLst>
                <a:gd name="T0" fmla="*/ 11 w 15"/>
                <a:gd name="T1" fmla="*/ 0 h 34"/>
                <a:gd name="T2" fmla="*/ 15 w 15"/>
                <a:gd name="T3" fmla="*/ 1 h 34"/>
                <a:gd name="T4" fmla="*/ 11 w 15"/>
                <a:gd name="T5" fmla="*/ 3 h 34"/>
                <a:gd name="T6" fmla="*/ 8 w 15"/>
                <a:gd name="T7" fmla="*/ 5 h 34"/>
                <a:gd name="T8" fmla="*/ 5 w 15"/>
                <a:gd name="T9" fmla="*/ 8 h 34"/>
                <a:gd name="T10" fmla="*/ 4 w 15"/>
                <a:gd name="T11" fmla="*/ 13 h 34"/>
                <a:gd name="T12" fmla="*/ 3 w 15"/>
                <a:gd name="T13" fmla="*/ 18 h 34"/>
                <a:gd name="T14" fmla="*/ 4 w 15"/>
                <a:gd name="T15" fmla="*/ 24 h 34"/>
                <a:gd name="T16" fmla="*/ 5 w 15"/>
                <a:gd name="T17" fmla="*/ 28 h 34"/>
                <a:gd name="T18" fmla="*/ 9 w 15"/>
                <a:gd name="T19" fmla="*/ 32 h 34"/>
                <a:gd name="T20" fmla="*/ 11 w 15"/>
                <a:gd name="T21" fmla="*/ 34 h 34"/>
                <a:gd name="T22" fmla="*/ 11 w 15"/>
                <a:gd name="T23" fmla="*/ 34 h 34"/>
                <a:gd name="T24" fmla="*/ 8 w 15"/>
                <a:gd name="T25" fmla="*/ 33 h 34"/>
                <a:gd name="T26" fmla="*/ 4 w 15"/>
                <a:gd name="T27" fmla="*/ 31 h 34"/>
                <a:gd name="T28" fmla="*/ 2 w 15"/>
                <a:gd name="T29" fmla="*/ 27 h 34"/>
                <a:gd name="T30" fmla="*/ 0 w 15"/>
                <a:gd name="T31" fmla="*/ 23 h 34"/>
                <a:gd name="T32" fmla="*/ 0 w 15"/>
                <a:gd name="T33" fmla="*/ 17 h 34"/>
                <a:gd name="T34" fmla="*/ 0 w 15"/>
                <a:gd name="T35" fmla="*/ 12 h 34"/>
                <a:gd name="T36" fmla="*/ 2 w 15"/>
                <a:gd name="T37" fmla="*/ 7 h 34"/>
                <a:gd name="T38" fmla="*/ 4 w 15"/>
                <a:gd name="T39" fmla="*/ 4 h 34"/>
                <a:gd name="T40" fmla="*/ 8 w 15"/>
                <a:gd name="T41" fmla="*/ 1 h 34"/>
                <a:gd name="T42" fmla="*/ 11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1" y="0"/>
                  </a:moveTo>
                  <a:lnTo>
                    <a:pt x="15" y="1"/>
                  </a:lnTo>
                  <a:lnTo>
                    <a:pt x="11" y="3"/>
                  </a:lnTo>
                  <a:lnTo>
                    <a:pt x="8" y="5"/>
                  </a:lnTo>
                  <a:lnTo>
                    <a:pt x="5" y="8"/>
                  </a:lnTo>
                  <a:lnTo>
                    <a:pt x="4" y="13"/>
                  </a:lnTo>
                  <a:lnTo>
                    <a:pt x="3" y="18"/>
                  </a:lnTo>
                  <a:lnTo>
                    <a:pt x="4" y="24"/>
                  </a:lnTo>
                  <a:lnTo>
                    <a:pt x="5" y="28"/>
                  </a:lnTo>
                  <a:lnTo>
                    <a:pt x="9" y="32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8" y="33"/>
                  </a:lnTo>
                  <a:lnTo>
                    <a:pt x="4" y="31"/>
                  </a:lnTo>
                  <a:lnTo>
                    <a:pt x="2" y="2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7"/>
                  </a:lnTo>
                  <a:lnTo>
                    <a:pt x="4" y="4"/>
                  </a:lnTo>
                  <a:lnTo>
                    <a:pt x="8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335" name="Group 1724"/>
            <p:cNvGrpSpPr>
              <a:grpSpLocks/>
            </p:cNvGrpSpPr>
            <p:nvPr/>
          </p:nvGrpSpPr>
          <p:grpSpPr bwMode="auto">
            <a:xfrm>
              <a:off x="8386763" y="4538345"/>
              <a:ext cx="2803525" cy="1187450"/>
              <a:chOff x="3939" y="2804"/>
              <a:chExt cx="1766" cy="748"/>
            </a:xfrm>
          </p:grpSpPr>
          <p:sp>
            <p:nvSpPr>
              <p:cNvPr id="1590" name="Freeform 1524"/>
              <p:cNvSpPr>
                <a:spLocks/>
              </p:cNvSpPr>
              <p:nvPr/>
            </p:nvSpPr>
            <p:spPr bwMode="auto">
              <a:xfrm>
                <a:off x="4661" y="2804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2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3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6 w 117"/>
                  <a:gd name="T23" fmla="*/ 28 h 48"/>
                  <a:gd name="T24" fmla="*/ 116 w 117"/>
                  <a:gd name="T25" fmla="*/ 29 h 48"/>
                  <a:gd name="T26" fmla="*/ 112 w 117"/>
                  <a:gd name="T27" fmla="*/ 33 h 48"/>
                  <a:gd name="T28" fmla="*/ 102 w 117"/>
                  <a:gd name="T29" fmla="*/ 39 h 48"/>
                  <a:gd name="T30" fmla="*/ 92 w 117"/>
                  <a:gd name="T31" fmla="*/ 45 h 48"/>
                  <a:gd name="T32" fmla="*/ 79 w 117"/>
                  <a:gd name="T33" fmla="*/ 48 h 48"/>
                  <a:gd name="T34" fmla="*/ 65 w 117"/>
                  <a:gd name="T35" fmla="*/ 48 h 48"/>
                  <a:gd name="T36" fmla="*/ 51 w 117"/>
                  <a:gd name="T37" fmla="*/ 43 h 48"/>
                  <a:gd name="T38" fmla="*/ 39 w 117"/>
                  <a:gd name="T39" fmla="*/ 39 h 48"/>
                  <a:gd name="T40" fmla="*/ 29 w 117"/>
                  <a:gd name="T41" fmla="*/ 34 h 48"/>
                  <a:gd name="T42" fmla="*/ 24 w 117"/>
                  <a:gd name="T43" fmla="*/ 29 h 48"/>
                  <a:gd name="T44" fmla="*/ 21 w 117"/>
                  <a:gd name="T45" fmla="*/ 28 h 48"/>
                  <a:gd name="T46" fmla="*/ 19 w 117"/>
                  <a:gd name="T47" fmla="*/ 29 h 48"/>
                  <a:gd name="T48" fmla="*/ 14 w 117"/>
                  <a:gd name="T49" fmla="*/ 32 h 48"/>
                  <a:gd name="T50" fmla="*/ 8 w 117"/>
                  <a:gd name="T51" fmla="*/ 38 h 48"/>
                  <a:gd name="T52" fmla="*/ 1 w 117"/>
                  <a:gd name="T53" fmla="*/ 45 h 48"/>
                  <a:gd name="T54" fmla="*/ 0 w 117"/>
                  <a:gd name="T55" fmla="*/ 35 h 48"/>
                  <a:gd name="T56" fmla="*/ 0 w 117"/>
                  <a:gd name="T57" fmla="*/ 23 h 48"/>
                  <a:gd name="T58" fmla="*/ 0 w 117"/>
                  <a:gd name="T59" fmla="*/ 12 h 48"/>
                  <a:gd name="T60" fmla="*/ 2 w 117"/>
                  <a:gd name="T61" fmla="*/ 3 h 48"/>
                  <a:gd name="T62" fmla="*/ 8 w 117"/>
                  <a:gd name="T63" fmla="*/ 11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4 w 117"/>
                  <a:gd name="T71" fmla="*/ 19 h 48"/>
                  <a:gd name="T72" fmla="*/ 31 w 117"/>
                  <a:gd name="T73" fmla="*/ 14 h 48"/>
                  <a:gd name="T74" fmla="*/ 40 w 117"/>
                  <a:gd name="T75" fmla="*/ 9 h 48"/>
                  <a:gd name="T76" fmla="*/ 52 w 117"/>
                  <a:gd name="T77" fmla="*/ 5 h 48"/>
                  <a:gd name="T78" fmla="*/ 65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3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6" y="28"/>
                    </a:lnTo>
                    <a:lnTo>
                      <a:pt x="116" y="29"/>
                    </a:lnTo>
                    <a:lnTo>
                      <a:pt x="112" y="33"/>
                    </a:lnTo>
                    <a:lnTo>
                      <a:pt x="102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1" y="43"/>
                    </a:lnTo>
                    <a:lnTo>
                      <a:pt x="39" y="39"/>
                    </a:lnTo>
                    <a:lnTo>
                      <a:pt x="29" y="34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19" y="29"/>
                    </a:lnTo>
                    <a:lnTo>
                      <a:pt x="14" y="32"/>
                    </a:lnTo>
                    <a:lnTo>
                      <a:pt x="8" y="38"/>
                    </a:lnTo>
                    <a:lnTo>
                      <a:pt x="1" y="45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2"/>
                    </a:lnTo>
                    <a:lnTo>
                      <a:pt x="2" y="3"/>
                    </a:lnTo>
                    <a:lnTo>
                      <a:pt x="8" y="11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4DFF"/>
              </a:solidFill>
              <a:ln w="0">
                <a:solidFill>
                  <a:srgbClr val="004D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1" name="Freeform 1525"/>
              <p:cNvSpPr>
                <a:spLocks/>
              </p:cNvSpPr>
              <p:nvPr/>
            </p:nvSpPr>
            <p:spPr bwMode="auto">
              <a:xfrm>
                <a:off x="4755" y="2817"/>
                <a:ext cx="8" cy="13"/>
              </a:xfrm>
              <a:custGeom>
                <a:avLst/>
                <a:gdLst>
                  <a:gd name="T0" fmla="*/ 5 w 8"/>
                  <a:gd name="T1" fmla="*/ 0 h 13"/>
                  <a:gd name="T2" fmla="*/ 7 w 8"/>
                  <a:gd name="T3" fmla="*/ 1 h 13"/>
                  <a:gd name="T4" fmla="*/ 8 w 8"/>
                  <a:gd name="T5" fmla="*/ 3 h 13"/>
                  <a:gd name="T6" fmla="*/ 8 w 8"/>
                  <a:gd name="T7" fmla="*/ 7 h 13"/>
                  <a:gd name="T8" fmla="*/ 8 w 8"/>
                  <a:gd name="T9" fmla="*/ 9 h 13"/>
                  <a:gd name="T10" fmla="*/ 7 w 8"/>
                  <a:gd name="T11" fmla="*/ 12 h 13"/>
                  <a:gd name="T12" fmla="*/ 5 w 8"/>
                  <a:gd name="T13" fmla="*/ 13 h 13"/>
                  <a:gd name="T14" fmla="*/ 2 w 8"/>
                  <a:gd name="T15" fmla="*/ 12 h 13"/>
                  <a:gd name="T16" fmla="*/ 1 w 8"/>
                  <a:gd name="T17" fmla="*/ 9 h 13"/>
                  <a:gd name="T18" fmla="*/ 0 w 8"/>
                  <a:gd name="T19" fmla="*/ 7 h 13"/>
                  <a:gd name="T20" fmla="*/ 1 w 8"/>
                  <a:gd name="T21" fmla="*/ 3 h 13"/>
                  <a:gd name="T22" fmla="*/ 2 w 8"/>
                  <a:gd name="T23" fmla="*/ 1 h 13"/>
                  <a:gd name="T24" fmla="*/ 5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5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2" y="12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2" name="Freeform 1526"/>
              <p:cNvSpPr>
                <a:spLocks/>
              </p:cNvSpPr>
              <p:nvPr/>
            </p:nvSpPr>
            <p:spPr bwMode="auto">
              <a:xfrm>
                <a:off x="4757" y="2823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4 w 5"/>
                  <a:gd name="T3" fmla="*/ 0 h 3"/>
                  <a:gd name="T4" fmla="*/ 5 w 5"/>
                  <a:gd name="T5" fmla="*/ 1 h 3"/>
                  <a:gd name="T6" fmla="*/ 4 w 5"/>
                  <a:gd name="T7" fmla="*/ 3 h 3"/>
                  <a:gd name="T8" fmla="*/ 3 w 5"/>
                  <a:gd name="T9" fmla="*/ 3 h 3"/>
                  <a:gd name="T10" fmla="*/ 1 w 5"/>
                  <a:gd name="T11" fmla="*/ 3 h 3"/>
                  <a:gd name="T12" fmla="*/ 0 w 5"/>
                  <a:gd name="T13" fmla="*/ 1 h 3"/>
                  <a:gd name="T14" fmla="*/ 1 w 5"/>
                  <a:gd name="T15" fmla="*/ 0 h 3"/>
                  <a:gd name="T16" fmla="*/ 3 w 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4" y="0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3" name="Freeform 1527"/>
              <p:cNvSpPr>
                <a:spLocks/>
              </p:cNvSpPr>
              <p:nvPr/>
            </p:nvSpPr>
            <p:spPr bwMode="auto">
              <a:xfrm>
                <a:off x="4740" y="2811"/>
                <a:ext cx="16" cy="34"/>
              </a:xfrm>
              <a:custGeom>
                <a:avLst/>
                <a:gdLst>
                  <a:gd name="T0" fmla="*/ 13 w 16"/>
                  <a:gd name="T1" fmla="*/ 0 h 34"/>
                  <a:gd name="T2" fmla="*/ 16 w 16"/>
                  <a:gd name="T3" fmla="*/ 0 h 34"/>
                  <a:gd name="T4" fmla="*/ 13 w 16"/>
                  <a:gd name="T5" fmla="*/ 1 h 34"/>
                  <a:gd name="T6" fmla="*/ 9 w 16"/>
                  <a:gd name="T7" fmla="*/ 4 h 34"/>
                  <a:gd name="T8" fmla="*/ 7 w 16"/>
                  <a:gd name="T9" fmla="*/ 8 h 34"/>
                  <a:gd name="T10" fmla="*/ 6 w 16"/>
                  <a:gd name="T11" fmla="*/ 12 h 34"/>
                  <a:gd name="T12" fmla="*/ 4 w 16"/>
                  <a:gd name="T13" fmla="*/ 18 h 34"/>
                  <a:gd name="T14" fmla="*/ 6 w 16"/>
                  <a:gd name="T15" fmla="*/ 22 h 34"/>
                  <a:gd name="T16" fmla="*/ 7 w 16"/>
                  <a:gd name="T17" fmla="*/ 27 h 34"/>
                  <a:gd name="T18" fmla="*/ 9 w 16"/>
                  <a:gd name="T19" fmla="*/ 32 h 34"/>
                  <a:gd name="T20" fmla="*/ 13 w 16"/>
                  <a:gd name="T21" fmla="*/ 34 h 34"/>
                  <a:gd name="T22" fmla="*/ 13 w 16"/>
                  <a:gd name="T23" fmla="*/ 34 h 34"/>
                  <a:gd name="T24" fmla="*/ 8 w 16"/>
                  <a:gd name="T25" fmla="*/ 33 h 34"/>
                  <a:gd name="T26" fmla="*/ 6 w 16"/>
                  <a:gd name="T27" fmla="*/ 31 h 34"/>
                  <a:gd name="T28" fmla="*/ 2 w 16"/>
                  <a:gd name="T29" fmla="*/ 27 h 34"/>
                  <a:gd name="T30" fmla="*/ 1 w 16"/>
                  <a:gd name="T31" fmla="*/ 22 h 34"/>
                  <a:gd name="T32" fmla="*/ 0 w 16"/>
                  <a:gd name="T33" fmla="*/ 16 h 34"/>
                  <a:gd name="T34" fmla="*/ 1 w 16"/>
                  <a:gd name="T35" fmla="*/ 12 h 34"/>
                  <a:gd name="T36" fmla="*/ 2 w 16"/>
                  <a:gd name="T37" fmla="*/ 7 h 34"/>
                  <a:gd name="T38" fmla="*/ 6 w 16"/>
                  <a:gd name="T39" fmla="*/ 2 h 34"/>
                  <a:gd name="T40" fmla="*/ 8 w 16"/>
                  <a:gd name="T41" fmla="*/ 0 h 34"/>
                  <a:gd name="T42" fmla="*/ 13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3" y="0"/>
                    </a:moveTo>
                    <a:lnTo>
                      <a:pt x="16" y="0"/>
                    </a:lnTo>
                    <a:lnTo>
                      <a:pt x="13" y="1"/>
                    </a:lnTo>
                    <a:lnTo>
                      <a:pt x="9" y="4"/>
                    </a:lnTo>
                    <a:lnTo>
                      <a:pt x="7" y="8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7" y="27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4" name="Freeform 1528"/>
              <p:cNvSpPr>
                <a:spLocks/>
              </p:cNvSpPr>
              <p:nvPr/>
            </p:nvSpPr>
            <p:spPr bwMode="auto">
              <a:xfrm>
                <a:off x="4544" y="2846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4 h 48"/>
                  <a:gd name="T4" fmla="*/ 103 w 117"/>
                  <a:gd name="T5" fmla="*/ 8 h 48"/>
                  <a:gd name="T6" fmla="*/ 112 w 117"/>
                  <a:gd name="T7" fmla="*/ 14 h 48"/>
                  <a:gd name="T8" fmla="*/ 117 w 117"/>
                  <a:gd name="T9" fmla="*/ 19 h 48"/>
                  <a:gd name="T10" fmla="*/ 117 w 117"/>
                  <a:gd name="T11" fmla="*/ 20 h 48"/>
                  <a:gd name="T12" fmla="*/ 117 w 117"/>
                  <a:gd name="T13" fmla="*/ 21 h 48"/>
                  <a:gd name="T14" fmla="*/ 116 w 117"/>
                  <a:gd name="T15" fmla="*/ 23 h 48"/>
                  <a:gd name="T16" fmla="*/ 114 w 117"/>
                  <a:gd name="T17" fmla="*/ 24 h 48"/>
                  <a:gd name="T18" fmla="*/ 115 w 117"/>
                  <a:gd name="T19" fmla="*/ 25 h 48"/>
                  <a:gd name="T20" fmla="*/ 117 w 117"/>
                  <a:gd name="T21" fmla="*/ 27 h 48"/>
                  <a:gd name="T22" fmla="*/ 117 w 117"/>
                  <a:gd name="T23" fmla="*/ 28 h 48"/>
                  <a:gd name="T24" fmla="*/ 117 w 117"/>
                  <a:gd name="T25" fmla="*/ 28 h 48"/>
                  <a:gd name="T26" fmla="*/ 111 w 117"/>
                  <a:gd name="T27" fmla="*/ 33 h 48"/>
                  <a:gd name="T28" fmla="*/ 103 w 117"/>
                  <a:gd name="T29" fmla="*/ 39 h 48"/>
                  <a:gd name="T30" fmla="*/ 91 w 117"/>
                  <a:gd name="T31" fmla="*/ 45 h 48"/>
                  <a:gd name="T32" fmla="*/ 78 w 117"/>
                  <a:gd name="T33" fmla="*/ 48 h 48"/>
                  <a:gd name="T34" fmla="*/ 65 w 117"/>
                  <a:gd name="T35" fmla="*/ 47 h 48"/>
                  <a:gd name="T36" fmla="*/ 51 w 117"/>
                  <a:gd name="T37" fmla="*/ 44 h 48"/>
                  <a:gd name="T38" fmla="*/ 40 w 117"/>
                  <a:gd name="T39" fmla="*/ 38 h 48"/>
                  <a:gd name="T40" fmla="*/ 30 w 117"/>
                  <a:gd name="T41" fmla="*/ 33 h 48"/>
                  <a:gd name="T42" fmla="*/ 23 w 117"/>
                  <a:gd name="T43" fmla="*/ 30 h 48"/>
                  <a:gd name="T44" fmla="*/ 22 w 117"/>
                  <a:gd name="T45" fmla="*/ 28 h 48"/>
                  <a:gd name="T46" fmla="*/ 20 w 117"/>
                  <a:gd name="T47" fmla="*/ 28 h 48"/>
                  <a:gd name="T48" fmla="*/ 15 w 117"/>
                  <a:gd name="T49" fmla="*/ 32 h 48"/>
                  <a:gd name="T50" fmla="*/ 9 w 117"/>
                  <a:gd name="T51" fmla="*/ 37 h 48"/>
                  <a:gd name="T52" fmla="*/ 2 w 117"/>
                  <a:gd name="T53" fmla="*/ 45 h 48"/>
                  <a:gd name="T54" fmla="*/ 0 w 117"/>
                  <a:gd name="T55" fmla="*/ 35 h 48"/>
                  <a:gd name="T56" fmla="*/ 0 w 117"/>
                  <a:gd name="T57" fmla="*/ 24 h 48"/>
                  <a:gd name="T58" fmla="*/ 1 w 117"/>
                  <a:gd name="T59" fmla="*/ 12 h 48"/>
                  <a:gd name="T60" fmla="*/ 2 w 117"/>
                  <a:gd name="T61" fmla="*/ 3 h 48"/>
                  <a:gd name="T62" fmla="*/ 9 w 117"/>
                  <a:gd name="T63" fmla="*/ 11 h 48"/>
                  <a:gd name="T64" fmla="*/ 15 w 117"/>
                  <a:gd name="T65" fmla="*/ 15 h 48"/>
                  <a:gd name="T66" fmla="*/ 21 w 117"/>
                  <a:gd name="T67" fmla="*/ 19 h 48"/>
                  <a:gd name="T68" fmla="*/ 22 w 117"/>
                  <a:gd name="T69" fmla="*/ 19 h 48"/>
                  <a:gd name="T70" fmla="*/ 24 w 117"/>
                  <a:gd name="T71" fmla="*/ 18 h 48"/>
                  <a:gd name="T72" fmla="*/ 30 w 117"/>
                  <a:gd name="T73" fmla="*/ 14 h 48"/>
                  <a:gd name="T74" fmla="*/ 40 w 117"/>
                  <a:gd name="T75" fmla="*/ 10 h 48"/>
                  <a:gd name="T76" fmla="*/ 52 w 117"/>
                  <a:gd name="T77" fmla="*/ 4 h 48"/>
                  <a:gd name="T78" fmla="*/ 65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4"/>
                    </a:lnTo>
                    <a:lnTo>
                      <a:pt x="103" y="8"/>
                    </a:lnTo>
                    <a:lnTo>
                      <a:pt x="112" y="14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6" y="23"/>
                    </a:lnTo>
                    <a:lnTo>
                      <a:pt x="114" y="24"/>
                    </a:lnTo>
                    <a:lnTo>
                      <a:pt x="115" y="25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8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1" y="45"/>
                    </a:lnTo>
                    <a:lnTo>
                      <a:pt x="78" y="48"/>
                    </a:lnTo>
                    <a:lnTo>
                      <a:pt x="65" y="47"/>
                    </a:lnTo>
                    <a:lnTo>
                      <a:pt x="51" y="44"/>
                    </a:lnTo>
                    <a:lnTo>
                      <a:pt x="40" y="38"/>
                    </a:lnTo>
                    <a:lnTo>
                      <a:pt x="30" y="33"/>
                    </a:lnTo>
                    <a:lnTo>
                      <a:pt x="23" y="30"/>
                    </a:lnTo>
                    <a:lnTo>
                      <a:pt x="22" y="28"/>
                    </a:lnTo>
                    <a:lnTo>
                      <a:pt x="20" y="28"/>
                    </a:lnTo>
                    <a:lnTo>
                      <a:pt x="15" y="32"/>
                    </a:lnTo>
                    <a:lnTo>
                      <a:pt x="9" y="37"/>
                    </a:lnTo>
                    <a:lnTo>
                      <a:pt x="2" y="45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1" y="12"/>
                    </a:lnTo>
                    <a:lnTo>
                      <a:pt x="2" y="3"/>
                    </a:lnTo>
                    <a:lnTo>
                      <a:pt x="9" y="11"/>
                    </a:lnTo>
                    <a:lnTo>
                      <a:pt x="15" y="15"/>
                    </a:lnTo>
                    <a:lnTo>
                      <a:pt x="21" y="19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40" y="10"/>
                    </a:lnTo>
                    <a:lnTo>
                      <a:pt x="52" y="4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5" name="Freeform 1529"/>
              <p:cNvSpPr>
                <a:spLocks/>
              </p:cNvSpPr>
              <p:nvPr/>
            </p:nvSpPr>
            <p:spPr bwMode="auto">
              <a:xfrm>
                <a:off x="4639" y="2858"/>
                <a:ext cx="8" cy="14"/>
              </a:xfrm>
              <a:custGeom>
                <a:avLst/>
                <a:gdLst>
                  <a:gd name="T0" fmla="*/ 3 w 8"/>
                  <a:gd name="T1" fmla="*/ 0 h 14"/>
                  <a:gd name="T2" fmla="*/ 6 w 8"/>
                  <a:gd name="T3" fmla="*/ 1 h 14"/>
                  <a:gd name="T4" fmla="*/ 8 w 8"/>
                  <a:gd name="T5" fmla="*/ 3 h 14"/>
                  <a:gd name="T6" fmla="*/ 8 w 8"/>
                  <a:gd name="T7" fmla="*/ 7 h 14"/>
                  <a:gd name="T8" fmla="*/ 8 w 8"/>
                  <a:gd name="T9" fmla="*/ 11 h 14"/>
                  <a:gd name="T10" fmla="*/ 6 w 8"/>
                  <a:gd name="T11" fmla="*/ 13 h 14"/>
                  <a:gd name="T12" fmla="*/ 3 w 8"/>
                  <a:gd name="T13" fmla="*/ 14 h 14"/>
                  <a:gd name="T14" fmla="*/ 1 w 8"/>
                  <a:gd name="T15" fmla="*/ 13 h 14"/>
                  <a:gd name="T16" fmla="*/ 0 w 8"/>
                  <a:gd name="T17" fmla="*/ 11 h 14"/>
                  <a:gd name="T18" fmla="*/ 0 w 8"/>
                  <a:gd name="T19" fmla="*/ 7 h 14"/>
                  <a:gd name="T20" fmla="*/ 0 w 8"/>
                  <a:gd name="T21" fmla="*/ 3 h 14"/>
                  <a:gd name="T22" fmla="*/ 1 w 8"/>
                  <a:gd name="T23" fmla="*/ 1 h 14"/>
                  <a:gd name="T24" fmla="*/ 3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3" y="0"/>
                    </a:moveTo>
                    <a:lnTo>
                      <a:pt x="6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6" name="Freeform 1530"/>
              <p:cNvSpPr>
                <a:spLocks/>
              </p:cNvSpPr>
              <p:nvPr/>
            </p:nvSpPr>
            <p:spPr bwMode="auto">
              <a:xfrm>
                <a:off x="4641" y="286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1 h 5"/>
                  <a:gd name="T4" fmla="*/ 4 w 4"/>
                  <a:gd name="T5" fmla="*/ 2 h 5"/>
                  <a:gd name="T6" fmla="*/ 4 w 4"/>
                  <a:gd name="T7" fmla="*/ 3 h 5"/>
                  <a:gd name="T8" fmla="*/ 2 w 4"/>
                  <a:gd name="T9" fmla="*/ 5 h 5"/>
                  <a:gd name="T10" fmla="*/ 0 w 4"/>
                  <a:gd name="T11" fmla="*/ 3 h 5"/>
                  <a:gd name="T12" fmla="*/ 0 w 4"/>
                  <a:gd name="T13" fmla="*/ 2 h 5"/>
                  <a:gd name="T14" fmla="*/ 0 w 4"/>
                  <a:gd name="T15" fmla="*/ 1 h 5"/>
                  <a:gd name="T16" fmla="*/ 2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7" name="Freeform 1531"/>
              <p:cNvSpPr>
                <a:spLocks/>
              </p:cNvSpPr>
              <p:nvPr/>
            </p:nvSpPr>
            <p:spPr bwMode="auto">
              <a:xfrm>
                <a:off x="4623" y="2852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1 h 34"/>
                  <a:gd name="T4" fmla="*/ 12 w 17"/>
                  <a:gd name="T5" fmla="*/ 2 h 34"/>
                  <a:gd name="T6" fmla="*/ 10 w 17"/>
                  <a:gd name="T7" fmla="*/ 5 h 34"/>
                  <a:gd name="T8" fmla="*/ 8 w 17"/>
                  <a:gd name="T9" fmla="*/ 8 h 34"/>
                  <a:gd name="T10" fmla="*/ 5 w 17"/>
                  <a:gd name="T11" fmla="*/ 13 h 34"/>
                  <a:gd name="T12" fmla="*/ 5 w 17"/>
                  <a:gd name="T13" fmla="*/ 18 h 34"/>
                  <a:gd name="T14" fmla="*/ 5 w 17"/>
                  <a:gd name="T15" fmla="*/ 24 h 34"/>
                  <a:gd name="T16" fmla="*/ 8 w 17"/>
                  <a:gd name="T17" fmla="*/ 28 h 34"/>
                  <a:gd name="T18" fmla="*/ 10 w 17"/>
                  <a:gd name="T19" fmla="*/ 32 h 34"/>
                  <a:gd name="T20" fmla="*/ 13 w 17"/>
                  <a:gd name="T21" fmla="*/ 34 h 34"/>
                  <a:gd name="T22" fmla="*/ 12 w 17"/>
                  <a:gd name="T23" fmla="*/ 34 h 34"/>
                  <a:gd name="T24" fmla="*/ 9 w 17"/>
                  <a:gd name="T25" fmla="*/ 33 h 34"/>
                  <a:gd name="T26" fmla="*/ 5 w 17"/>
                  <a:gd name="T27" fmla="*/ 31 h 34"/>
                  <a:gd name="T28" fmla="*/ 3 w 17"/>
                  <a:gd name="T29" fmla="*/ 27 h 34"/>
                  <a:gd name="T30" fmla="*/ 2 w 17"/>
                  <a:gd name="T31" fmla="*/ 22 h 34"/>
                  <a:gd name="T32" fmla="*/ 0 w 17"/>
                  <a:gd name="T33" fmla="*/ 18 h 34"/>
                  <a:gd name="T34" fmla="*/ 2 w 17"/>
                  <a:gd name="T35" fmla="*/ 12 h 34"/>
                  <a:gd name="T36" fmla="*/ 3 w 17"/>
                  <a:gd name="T37" fmla="*/ 7 h 34"/>
                  <a:gd name="T38" fmla="*/ 5 w 17"/>
                  <a:gd name="T39" fmla="*/ 4 h 34"/>
                  <a:gd name="T40" fmla="*/ 9 w 17"/>
                  <a:gd name="T41" fmla="*/ 1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1"/>
                    </a:lnTo>
                    <a:lnTo>
                      <a:pt x="12" y="2"/>
                    </a:lnTo>
                    <a:lnTo>
                      <a:pt x="10" y="5"/>
                    </a:lnTo>
                    <a:lnTo>
                      <a:pt x="8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8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8" name="Freeform 1532"/>
              <p:cNvSpPr>
                <a:spLocks/>
              </p:cNvSpPr>
              <p:nvPr/>
            </p:nvSpPr>
            <p:spPr bwMode="auto">
              <a:xfrm>
                <a:off x="4452" y="2901"/>
                <a:ext cx="117" cy="49"/>
              </a:xfrm>
              <a:custGeom>
                <a:avLst/>
                <a:gdLst>
                  <a:gd name="T0" fmla="*/ 79 w 117"/>
                  <a:gd name="T1" fmla="*/ 0 h 49"/>
                  <a:gd name="T2" fmla="*/ 92 w 117"/>
                  <a:gd name="T3" fmla="*/ 4 h 49"/>
                  <a:gd name="T4" fmla="*/ 103 w 117"/>
                  <a:gd name="T5" fmla="*/ 10 h 49"/>
                  <a:gd name="T6" fmla="*/ 112 w 117"/>
                  <a:gd name="T7" fmla="*/ 16 h 49"/>
                  <a:gd name="T8" fmla="*/ 117 w 117"/>
                  <a:gd name="T9" fmla="*/ 19 h 49"/>
                  <a:gd name="T10" fmla="*/ 117 w 117"/>
                  <a:gd name="T11" fmla="*/ 20 h 49"/>
                  <a:gd name="T12" fmla="*/ 116 w 117"/>
                  <a:gd name="T13" fmla="*/ 22 h 49"/>
                  <a:gd name="T14" fmla="*/ 115 w 117"/>
                  <a:gd name="T15" fmla="*/ 24 h 49"/>
                  <a:gd name="T16" fmla="*/ 114 w 117"/>
                  <a:gd name="T17" fmla="*/ 25 h 49"/>
                  <a:gd name="T18" fmla="*/ 115 w 117"/>
                  <a:gd name="T19" fmla="*/ 26 h 49"/>
                  <a:gd name="T20" fmla="*/ 116 w 117"/>
                  <a:gd name="T21" fmla="*/ 27 h 49"/>
                  <a:gd name="T22" fmla="*/ 117 w 117"/>
                  <a:gd name="T23" fmla="*/ 29 h 49"/>
                  <a:gd name="T24" fmla="*/ 116 w 117"/>
                  <a:gd name="T25" fmla="*/ 30 h 49"/>
                  <a:gd name="T26" fmla="*/ 112 w 117"/>
                  <a:gd name="T27" fmla="*/ 33 h 49"/>
                  <a:gd name="T28" fmla="*/ 103 w 117"/>
                  <a:gd name="T29" fmla="*/ 39 h 49"/>
                  <a:gd name="T30" fmla="*/ 92 w 117"/>
                  <a:gd name="T31" fmla="*/ 45 h 49"/>
                  <a:gd name="T32" fmla="*/ 79 w 117"/>
                  <a:gd name="T33" fmla="*/ 49 h 49"/>
                  <a:gd name="T34" fmla="*/ 65 w 117"/>
                  <a:gd name="T35" fmla="*/ 49 h 49"/>
                  <a:gd name="T36" fmla="*/ 52 w 117"/>
                  <a:gd name="T37" fmla="*/ 44 h 49"/>
                  <a:gd name="T38" fmla="*/ 40 w 117"/>
                  <a:gd name="T39" fmla="*/ 39 h 49"/>
                  <a:gd name="T40" fmla="*/ 29 w 117"/>
                  <a:gd name="T41" fmla="*/ 34 h 49"/>
                  <a:gd name="T42" fmla="*/ 24 w 117"/>
                  <a:gd name="T43" fmla="*/ 31 h 49"/>
                  <a:gd name="T44" fmla="*/ 21 w 117"/>
                  <a:gd name="T45" fmla="*/ 29 h 49"/>
                  <a:gd name="T46" fmla="*/ 20 w 117"/>
                  <a:gd name="T47" fmla="*/ 30 h 49"/>
                  <a:gd name="T48" fmla="*/ 15 w 117"/>
                  <a:gd name="T49" fmla="*/ 33 h 49"/>
                  <a:gd name="T50" fmla="*/ 8 w 117"/>
                  <a:gd name="T51" fmla="*/ 38 h 49"/>
                  <a:gd name="T52" fmla="*/ 1 w 117"/>
                  <a:gd name="T53" fmla="*/ 46 h 49"/>
                  <a:gd name="T54" fmla="*/ 0 w 117"/>
                  <a:gd name="T55" fmla="*/ 37 h 49"/>
                  <a:gd name="T56" fmla="*/ 0 w 117"/>
                  <a:gd name="T57" fmla="*/ 25 h 49"/>
                  <a:gd name="T58" fmla="*/ 0 w 117"/>
                  <a:gd name="T59" fmla="*/ 13 h 49"/>
                  <a:gd name="T60" fmla="*/ 2 w 117"/>
                  <a:gd name="T61" fmla="*/ 4 h 49"/>
                  <a:gd name="T62" fmla="*/ 9 w 117"/>
                  <a:gd name="T63" fmla="*/ 12 h 49"/>
                  <a:gd name="T64" fmla="*/ 15 w 117"/>
                  <a:gd name="T65" fmla="*/ 17 h 49"/>
                  <a:gd name="T66" fmla="*/ 20 w 117"/>
                  <a:gd name="T67" fmla="*/ 19 h 49"/>
                  <a:gd name="T68" fmla="*/ 22 w 117"/>
                  <a:gd name="T69" fmla="*/ 20 h 49"/>
                  <a:gd name="T70" fmla="*/ 25 w 117"/>
                  <a:gd name="T71" fmla="*/ 19 h 49"/>
                  <a:gd name="T72" fmla="*/ 31 w 117"/>
                  <a:gd name="T73" fmla="*/ 16 h 49"/>
                  <a:gd name="T74" fmla="*/ 40 w 117"/>
                  <a:gd name="T75" fmla="*/ 10 h 49"/>
                  <a:gd name="T76" fmla="*/ 52 w 117"/>
                  <a:gd name="T77" fmla="*/ 5 h 49"/>
                  <a:gd name="T78" fmla="*/ 66 w 117"/>
                  <a:gd name="T79" fmla="*/ 2 h 49"/>
                  <a:gd name="T80" fmla="*/ 79 w 117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9">
                    <a:moveTo>
                      <a:pt x="79" y="0"/>
                    </a:moveTo>
                    <a:lnTo>
                      <a:pt x="92" y="4"/>
                    </a:lnTo>
                    <a:lnTo>
                      <a:pt x="103" y="10"/>
                    </a:lnTo>
                    <a:lnTo>
                      <a:pt x="112" y="16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2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9"/>
                    </a:lnTo>
                    <a:lnTo>
                      <a:pt x="116" y="30"/>
                    </a:lnTo>
                    <a:lnTo>
                      <a:pt x="112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5" y="49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29" y="34"/>
                    </a:lnTo>
                    <a:lnTo>
                      <a:pt x="24" y="31"/>
                    </a:lnTo>
                    <a:lnTo>
                      <a:pt x="21" y="29"/>
                    </a:lnTo>
                    <a:lnTo>
                      <a:pt x="20" y="30"/>
                    </a:lnTo>
                    <a:lnTo>
                      <a:pt x="15" y="33"/>
                    </a:lnTo>
                    <a:lnTo>
                      <a:pt x="8" y="38"/>
                    </a:lnTo>
                    <a:lnTo>
                      <a:pt x="1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2" y="4"/>
                    </a:lnTo>
                    <a:lnTo>
                      <a:pt x="9" y="12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1" y="16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2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9" name="Freeform 1533"/>
              <p:cNvSpPr>
                <a:spLocks/>
              </p:cNvSpPr>
              <p:nvPr/>
            </p:nvSpPr>
            <p:spPr bwMode="auto">
              <a:xfrm>
                <a:off x="4546" y="2914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0 h 13"/>
                  <a:gd name="T4" fmla="*/ 8 w 9"/>
                  <a:gd name="T5" fmla="*/ 4 h 13"/>
                  <a:gd name="T6" fmla="*/ 9 w 9"/>
                  <a:gd name="T7" fmla="*/ 7 h 13"/>
                  <a:gd name="T8" fmla="*/ 8 w 9"/>
                  <a:gd name="T9" fmla="*/ 11 h 13"/>
                  <a:gd name="T10" fmla="*/ 7 w 9"/>
                  <a:gd name="T11" fmla="*/ 13 h 13"/>
                  <a:gd name="T12" fmla="*/ 5 w 9"/>
                  <a:gd name="T13" fmla="*/ 13 h 13"/>
                  <a:gd name="T14" fmla="*/ 2 w 9"/>
                  <a:gd name="T15" fmla="*/ 13 h 13"/>
                  <a:gd name="T16" fmla="*/ 1 w 9"/>
                  <a:gd name="T17" fmla="*/ 11 h 13"/>
                  <a:gd name="T18" fmla="*/ 0 w 9"/>
                  <a:gd name="T19" fmla="*/ 7 h 13"/>
                  <a:gd name="T20" fmla="*/ 1 w 9"/>
                  <a:gd name="T21" fmla="*/ 4 h 13"/>
                  <a:gd name="T22" fmla="*/ 2 w 9"/>
                  <a:gd name="T23" fmla="*/ 0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0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8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0" name="Freeform 1534"/>
              <p:cNvSpPr>
                <a:spLocks/>
              </p:cNvSpPr>
              <p:nvPr/>
            </p:nvSpPr>
            <p:spPr bwMode="auto">
              <a:xfrm>
                <a:off x="4550" y="2920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2 w 3"/>
                  <a:gd name="T3" fmla="*/ 0 h 4"/>
                  <a:gd name="T4" fmla="*/ 3 w 3"/>
                  <a:gd name="T5" fmla="*/ 3 h 4"/>
                  <a:gd name="T6" fmla="*/ 2 w 3"/>
                  <a:gd name="T7" fmla="*/ 4 h 4"/>
                  <a:gd name="T8" fmla="*/ 1 w 3"/>
                  <a:gd name="T9" fmla="*/ 4 h 4"/>
                  <a:gd name="T10" fmla="*/ 0 w 3"/>
                  <a:gd name="T11" fmla="*/ 4 h 4"/>
                  <a:gd name="T12" fmla="*/ 0 w 3"/>
                  <a:gd name="T13" fmla="*/ 3 h 4"/>
                  <a:gd name="T14" fmla="*/ 0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2" y="0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1" name="Freeform 1535"/>
              <p:cNvSpPr>
                <a:spLocks/>
              </p:cNvSpPr>
              <p:nvPr/>
            </p:nvSpPr>
            <p:spPr bwMode="auto">
              <a:xfrm>
                <a:off x="4532" y="2908"/>
                <a:ext cx="15" cy="35"/>
              </a:xfrm>
              <a:custGeom>
                <a:avLst/>
                <a:gdLst>
                  <a:gd name="T0" fmla="*/ 12 w 15"/>
                  <a:gd name="T1" fmla="*/ 0 h 35"/>
                  <a:gd name="T2" fmla="*/ 15 w 15"/>
                  <a:gd name="T3" fmla="*/ 2 h 35"/>
                  <a:gd name="T4" fmla="*/ 12 w 15"/>
                  <a:gd name="T5" fmla="*/ 3 h 35"/>
                  <a:gd name="T6" fmla="*/ 8 w 15"/>
                  <a:gd name="T7" fmla="*/ 5 h 35"/>
                  <a:gd name="T8" fmla="*/ 6 w 15"/>
                  <a:gd name="T9" fmla="*/ 9 h 35"/>
                  <a:gd name="T10" fmla="*/ 5 w 15"/>
                  <a:gd name="T11" fmla="*/ 13 h 35"/>
                  <a:gd name="T12" fmla="*/ 3 w 15"/>
                  <a:gd name="T13" fmla="*/ 18 h 35"/>
                  <a:gd name="T14" fmla="*/ 5 w 15"/>
                  <a:gd name="T15" fmla="*/ 24 h 35"/>
                  <a:gd name="T16" fmla="*/ 6 w 15"/>
                  <a:gd name="T17" fmla="*/ 29 h 35"/>
                  <a:gd name="T18" fmla="*/ 9 w 15"/>
                  <a:gd name="T19" fmla="*/ 32 h 35"/>
                  <a:gd name="T20" fmla="*/ 12 w 15"/>
                  <a:gd name="T21" fmla="*/ 35 h 35"/>
                  <a:gd name="T22" fmla="*/ 12 w 15"/>
                  <a:gd name="T23" fmla="*/ 35 h 35"/>
                  <a:gd name="T24" fmla="*/ 8 w 15"/>
                  <a:gd name="T25" fmla="*/ 33 h 35"/>
                  <a:gd name="T26" fmla="*/ 5 w 15"/>
                  <a:gd name="T27" fmla="*/ 31 h 35"/>
                  <a:gd name="T28" fmla="*/ 2 w 15"/>
                  <a:gd name="T29" fmla="*/ 27 h 35"/>
                  <a:gd name="T30" fmla="*/ 0 w 15"/>
                  <a:gd name="T31" fmla="*/ 23 h 35"/>
                  <a:gd name="T32" fmla="*/ 0 w 15"/>
                  <a:gd name="T33" fmla="*/ 17 h 35"/>
                  <a:gd name="T34" fmla="*/ 0 w 15"/>
                  <a:gd name="T35" fmla="*/ 12 h 35"/>
                  <a:gd name="T36" fmla="*/ 2 w 15"/>
                  <a:gd name="T37" fmla="*/ 6 h 35"/>
                  <a:gd name="T38" fmla="*/ 5 w 15"/>
                  <a:gd name="T39" fmla="*/ 4 h 35"/>
                  <a:gd name="T40" fmla="*/ 8 w 15"/>
                  <a:gd name="T41" fmla="*/ 2 h 35"/>
                  <a:gd name="T42" fmla="*/ 12 w 15"/>
                  <a:gd name="T4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5">
                    <a:moveTo>
                      <a:pt x="12" y="0"/>
                    </a:moveTo>
                    <a:lnTo>
                      <a:pt x="15" y="2"/>
                    </a:lnTo>
                    <a:lnTo>
                      <a:pt x="12" y="3"/>
                    </a:lnTo>
                    <a:lnTo>
                      <a:pt x="8" y="5"/>
                    </a:lnTo>
                    <a:lnTo>
                      <a:pt x="6" y="9"/>
                    </a:lnTo>
                    <a:lnTo>
                      <a:pt x="5" y="13"/>
                    </a:lnTo>
                    <a:lnTo>
                      <a:pt x="3" y="18"/>
                    </a:lnTo>
                    <a:lnTo>
                      <a:pt x="5" y="24"/>
                    </a:lnTo>
                    <a:lnTo>
                      <a:pt x="6" y="29"/>
                    </a:lnTo>
                    <a:lnTo>
                      <a:pt x="9" y="32"/>
                    </a:lnTo>
                    <a:lnTo>
                      <a:pt x="12" y="35"/>
                    </a:lnTo>
                    <a:lnTo>
                      <a:pt x="12" y="35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2" name="Freeform 1536"/>
              <p:cNvSpPr>
                <a:spLocks/>
              </p:cNvSpPr>
              <p:nvPr/>
            </p:nvSpPr>
            <p:spPr bwMode="auto">
              <a:xfrm>
                <a:off x="4348" y="2957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1 w 117"/>
                  <a:gd name="T7" fmla="*/ 15 h 48"/>
                  <a:gd name="T8" fmla="*/ 117 w 117"/>
                  <a:gd name="T9" fmla="*/ 18 h 48"/>
                  <a:gd name="T10" fmla="*/ 117 w 117"/>
                  <a:gd name="T11" fmla="*/ 20 h 48"/>
                  <a:gd name="T12" fmla="*/ 117 w 117"/>
                  <a:gd name="T13" fmla="*/ 21 h 48"/>
                  <a:gd name="T14" fmla="*/ 115 w 117"/>
                  <a:gd name="T15" fmla="*/ 23 h 48"/>
                  <a:gd name="T16" fmla="*/ 113 w 117"/>
                  <a:gd name="T17" fmla="*/ 24 h 48"/>
                  <a:gd name="T18" fmla="*/ 115 w 117"/>
                  <a:gd name="T19" fmla="*/ 25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2 h 48"/>
                  <a:gd name="T28" fmla="*/ 103 w 117"/>
                  <a:gd name="T29" fmla="*/ 38 h 48"/>
                  <a:gd name="T30" fmla="*/ 91 w 117"/>
                  <a:gd name="T31" fmla="*/ 44 h 48"/>
                  <a:gd name="T32" fmla="*/ 78 w 117"/>
                  <a:gd name="T33" fmla="*/ 48 h 48"/>
                  <a:gd name="T34" fmla="*/ 64 w 117"/>
                  <a:gd name="T35" fmla="*/ 48 h 48"/>
                  <a:gd name="T36" fmla="*/ 51 w 117"/>
                  <a:gd name="T37" fmla="*/ 43 h 48"/>
                  <a:gd name="T38" fmla="*/ 40 w 117"/>
                  <a:gd name="T39" fmla="*/ 38 h 48"/>
                  <a:gd name="T40" fmla="*/ 30 w 117"/>
                  <a:gd name="T41" fmla="*/ 34 h 48"/>
                  <a:gd name="T42" fmla="*/ 23 w 117"/>
                  <a:gd name="T43" fmla="*/ 30 h 48"/>
                  <a:gd name="T44" fmla="*/ 21 w 117"/>
                  <a:gd name="T45" fmla="*/ 28 h 48"/>
                  <a:gd name="T46" fmla="*/ 20 w 117"/>
                  <a:gd name="T47" fmla="*/ 29 h 48"/>
                  <a:gd name="T48" fmla="*/ 15 w 117"/>
                  <a:gd name="T49" fmla="*/ 31 h 48"/>
                  <a:gd name="T50" fmla="*/ 8 w 117"/>
                  <a:gd name="T51" fmla="*/ 37 h 48"/>
                  <a:gd name="T52" fmla="*/ 2 w 117"/>
                  <a:gd name="T53" fmla="*/ 44 h 48"/>
                  <a:gd name="T54" fmla="*/ 0 w 117"/>
                  <a:gd name="T55" fmla="*/ 35 h 48"/>
                  <a:gd name="T56" fmla="*/ 0 w 117"/>
                  <a:gd name="T57" fmla="*/ 23 h 48"/>
                  <a:gd name="T58" fmla="*/ 1 w 117"/>
                  <a:gd name="T59" fmla="*/ 13 h 48"/>
                  <a:gd name="T60" fmla="*/ 2 w 117"/>
                  <a:gd name="T61" fmla="*/ 3 h 48"/>
                  <a:gd name="T62" fmla="*/ 9 w 117"/>
                  <a:gd name="T63" fmla="*/ 10 h 48"/>
                  <a:gd name="T64" fmla="*/ 15 w 117"/>
                  <a:gd name="T65" fmla="*/ 16 h 48"/>
                  <a:gd name="T66" fmla="*/ 20 w 117"/>
                  <a:gd name="T67" fmla="*/ 18 h 48"/>
                  <a:gd name="T68" fmla="*/ 22 w 117"/>
                  <a:gd name="T69" fmla="*/ 20 h 48"/>
                  <a:gd name="T70" fmla="*/ 24 w 117"/>
                  <a:gd name="T71" fmla="*/ 18 h 48"/>
                  <a:gd name="T72" fmla="*/ 30 w 117"/>
                  <a:gd name="T73" fmla="*/ 14 h 48"/>
                  <a:gd name="T74" fmla="*/ 40 w 117"/>
                  <a:gd name="T75" fmla="*/ 9 h 48"/>
                  <a:gd name="T76" fmla="*/ 51 w 117"/>
                  <a:gd name="T77" fmla="*/ 4 h 48"/>
                  <a:gd name="T78" fmla="*/ 65 w 117"/>
                  <a:gd name="T79" fmla="*/ 1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1" y="15"/>
                    </a:lnTo>
                    <a:lnTo>
                      <a:pt x="117" y="18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5" y="23"/>
                    </a:lnTo>
                    <a:lnTo>
                      <a:pt x="113" y="24"/>
                    </a:lnTo>
                    <a:lnTo>
                      <a:pt x="115" y="25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2"/>
                    </a:lnTo>
                    <a:lnTo>
                      <a:pt x="103" y="38"/>
                    </a:lnTo>
                    <a:lnTo>
                      <a:pt x="91" y="44"/>
                    </a:lnTo>
                    <a:lnTo>
                      <a:pt x="78" y="48"/>
                    </a:lnTo>
                    <a:lnTo>
                      <a:pt x="64" y="48"/>
                    </a:lnTo>
                    <a:lnTo>
                      <a:pt x="51" y="43"/>
                    </a:lnTo>
                    <a:lnTo>
                      <a:pt x="40" y="38"/>
                    </a:lnTo>
                    <a:lnTo>
                      <a:pt x="30" y="34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1"/>
                    </a:lnTo>
                    <a:lnTo>
                      <a:pt x="8" y="37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1" y="13"/>
                    </a:lnTo>
                    <a:lnTo>
                      <a:pt x="2" y="3"/>
                    </a:lnTo>
                    <a:lnTo>
                      <a:pt x="9" y="10"/>
                    </a:lnTo>
                    <a:lnTo>
                      <a:pt x="15" y="16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40" y="9"/>
                    </a:lnTo>
                    <a:lnTo>
                      <a:pt x="51" y="4"/>
                    </a:lnTo>
                    <a:lnTo>
                      <a:pt x="65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3" name="Freeform 1537"/>
              <p:cNvSpPr>
                <a:spLocks/>
              </p:cNvSpPr>
              <p:nvPr/>
            </p:nvSpPr>
            <p:spPr bwMode="auto">
              <a:xfrm>
                <a:off x="4442" y="2970"/>
                <a:ext cx="9" cy="12"/>
              </a:xfrm>
              <a:custGeom>
                <a:avLst/>
                <a:gdLst>
                  <a:gd name="T0" fmla="*/ 4 w 9"/>
                  <a:gd name="T1" fmla="*/ 0 h 12"/>
                  <a:gd name="T2" fmla="*/ 7 w 9"/>
                  <a:gd name="T3" fmla="*/ 1 h 12"/>
                  <a:gd name="T4" fmla="*/ 8 w 9"/>
                  <a:gd name="T5" fmla="*/ 3 h 12"/>
                  <a:gd name="T6" fmla="*/ 9 w 9"/>
                  <a:gd name="T7" fmla="*/ 7 h 12"/>
                  <a:gd name="T8" fmla="*/ 8 w 9"/>
                  <a:gd name="T9" fmla="*/ 10 h 12"/>
                  <a:gd name="T10" fmla="*/ 7 w 9"/>
                  <a:gd name="T11" fmla="*/ 12 h 12"/>
                  <a:gd name="T12" fmla="*/ 4 w 9"/>
                  <a:gd name="T13" fmla="*/ 12 h 12"/>
                  <a:gd name="T14" fmla="*/ 2 w 9"/>
                  <a:gd name="T15" fmla="*/ 12 h 12"/>
                  <a:gd name="T16" fmla="*/ 1 w 9"/>
                  <a:gd name="T17" fmla="*/ 10 h 12"/>
                  <a:gd name="T18" fmla="*/ 0 w 9"/>
                  <a:gd name="T19" fmla="*/ 7 h 12"/>
                  <a:gd name="T20" fmla="*/ 1 w 9"/>
                  <a:gd name="T21" fmla="*/ 3 h 12"/>
                  <a:gd name="T22" fmla="*/ 2 w 9"/>
                  <a:gd name="T23" fmla="*/ 1 h 12"/>
                  <a:gd name="T24" fmla="*/ 4 w 9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2">
                    <a:moveTo>
                      <a:pt x="4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8" y="10"/>
                    </a:lnTo>
                    <a:lnTo>
                      <a:pt x="7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4" name="Freeform 1538"/>
              <p:cNvSpPr>
                <a:spLocks/>
              </p:cNvSpPr>
              <p:nvPr/>
            </p:nvSpPr>
            <p:spPr bwMode="auto">
              <a:xfrm>
                <a:off x="4445" y="2975"/>
                <a:ext cx="4" cy="4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0 h 4"/>
                  <a:gd name="T4" fmla="*/ 4 w 4"/>
                  <a:gd name="T5" fmla="*/ 3 h 4"/>
                  <a:gd name="T6" fmla="*/ 4 w 4"/>
                  <a:gd name="T7" fmla="*/ 4 h 4"/>
                  <a:gd name="T8" fmla="*/ 1 w 4"/>
                  <a:gd name="T9" fmla="*/ 4 h 4"/>
                  <a:gd name="T10" fmla="*/ 0 w 4"/>
                  <a:gd name="T11" fmla="*/ 4 h 4"/>
                  <a:gd name="T12" fmla="*/ 0 w 4"/>
                  <a:gd name="T13" fmla="*/ 3 h 4"/>
                  <a:gd name="T14" fmla="*/ 0 w 4"/>
                  <a:gd name="T15" fmla="*/ 0 h 4"/>
                  <a:gd name="T16" fmla="*/ 1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5" name="Freeform 1539"/>
              <p:cNvSpPr>
                <a:spLocks/>
              </p:cNvSpPr>
              <p:nvPr/>
            </p:nvSpPr>
            <p:spPr bwMode="auto">
              <a:xfrm>
                <a:off x="4427" y="2964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2 w 16"/>
                  <a:gd name="T5" fmla="*/ 1 h 34"/>
                  <a:gd name="T6" fmla="*/ 9 w 16"/>
                  <a:gd name="T7" fmla="*/ 4 h 34"/>
                  <a:gd name="T8" fmla="*/ 6 w 16"/>
                  <a:gd name="T9" fmla="*/ 8 h 34"/>
                  <a:gd name="T10" fmla="*/ 5 w 16"/>
                  <a:gd name="T11" fmla="*/ 13 h 34"/>
                  <a:gd name="T12" fmla="*/ 5 w 16"/>
                  <a:gd name="T13" fmla="*/ 17 h 34"/>
                  <a:gd name="T14" fmla="*/ 5 w 16"/>
                  <a:gd name="T15" fmla="*/ 23 h 34"/>
                  <a:gd name="T16" fmla="*/ 6 w 16"/>
                  <a:gd name="T17" fmla="*/ 28 h 34"/>
                  <a:gd name="T18" fmla="*/ 10 w 16"/>
                  <a:gd name="T19" fmla="*/ 31 h 34"/>
                  <a:gd name="T20" fmla="*/ 13 w 16"/>
                  <a:gd name="T21" fmla="*/ 34 h 34"/>
                  <a:gd name="T22" fmla="*/ 12 w 16"/>
                  <a:gd name="T23" fmla="*/ 34 h 34"/>
                  <a:gd name="T24" fmla="*/ 9 w 16"/>
                  <a:gd name="T25" fmla="*/ 33 h 34"/>
                  <a:gd name="T26" fmla="*/ 5 w 16"/>
                  <a:gd name="T27" fmla="*/ 30 h 34"/>
                  <a:gd name="T28" fmla="*/ 3 w 16"/>
                  <a:gd name="T29" fmla="*/ 27 h 34"/>
                  <a:gd name="T30" fmla="*/ 0 w 16"/>
                  <a:gd name="T31" fmla="*/ 22 h 34"/>
                  <a:gd name="T32" fmla="*/ 0 w 16"/>
                  <a:gd name="T33" fmla="*/ 16 h 34"/>
                  <a:gd name="T34" fmla="*/ 0 w 16"/>
                  <a:gd name="T35" fmla="*/ 11 h 34"/>
                  <a:gd name="T36" fmla="*/ 3 w 16"/>
                  <a:gd name="T37" fmla="*/ 7 h 34"/>
                  <a:gd name="T38" fmla="*/ 5 w 16"/>
                  <a:gd name="T39" fmla="*/ 3 h 34"/>
                  <a:gd name="T40" fmla="*/ 9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2" y="1"/>
                    </a:lnTo>
                    <a:lnTo>
                      <a:pt x="9" y="4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3"/>
                    </a:lnTo>
                    <a:lnTo>
                      <a:pt x="6" y="28"/>
                    </a:lnTo>
                    <a:lnTo>
                      <a:pt x="10" y="31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6" name="Freeform 1540"/>
              <p:cNvSpPr>
                <a:spLocks/>
              </p:cNvSpPr>
              <p:nvPr/>
            </p:nvSpPr>
            <p:spPr bwMode="auto">
              <a:xfrm>
                <a:off x="4177" y="3006"/>
                <a:ext cx="119" cy="48"/>
              </a:xfrm>
              <a:custGeom>
                <a:avLst/>
                <a:gdLst>
                  <a:gd name="T0" fmla="*/ 80 w 119"/>
                  <a:gd name="T1" fmla="*/ 0 h 48"/>
                  <a:gd name="T2" fmla="*/ 93 w 119"/>
                  <a:gd name="T3" fmla="*/ 3 h 48"/>
                  <a:gd name="T4" fmla="*/ 104 w 119"/>
                  <a:gd name="T5" fmla="*/ 9 h 48"/>
                  <a:gd name="T6" fmla="*/ 113 w 119"/>
                  <a:gd name="T7" fmla="*/ 15 h 48"/>
                  <a:gd name="T8" fmla="*/ 118 w 119"/>
                  <a:gd name="T9" fmla="*/ 19 h 48"/>
                  <a:gd name="T10" fmla="*/ 119 w 119"/>
                  <a:gd name="T11" fmla="*/ 20 h 48"/>
                  <a:gd name="T12" fmla="*/ 118 w 119"/>
                  <a:gd name="T13" fmla="*/ 21 h 48"/>
                  <a:gd name="T14" fmla="*/ 117 w 119"/>
                  <a:gd name="T15" fmla="*/ 23 h 48"/>
                  <a:gd name="T16" fmla="*/ 114 w 119"/>
                  <a:gd name="T17" fmla="*/ 25 h 48"/>
                  <a:gd name="T18" fmla="*/ 117 w 119"/>
                  <a:gd name="T19" fmla="*/ 26 h 48"/>
                  <a:gd name="T20" fmla="*/ 118 w 119"/>
                  <a:gd name="T21" fmla="*/ 27 h 48"/>
                  <a:gd name="T22" fmla="*/ 118 w 119"/>
                  <a:gd name="T23" fmla="*/ 28 h 48"/>
                  <a:gd name="T24" fmla="*/ 118 w 119"/>
                  <a:gd name="T25" fmla="*/ 29 h 48"/>
                  <a:gd name="T26" fmla="*/ 112 w 119"/>
                  <a:gd name="T27" fmla="*/ 33 h 48"/>
                  <a:gd name="T28" fmla="*/ 104 w 119"/>
                  <a:gd name="T29" fmla="*/ 39 h 48"/>
                  <a:gd name="T30" fmla="*/ 93 w 119"/>
                  <a:gd name="T31" fmla="*/ 45 h 48"/>
                  <a:gd name="T32" fmla="*/ 80 w 119"/>
                  <a:gd name="T33" fmla="*/ 48 h 48"/>
                  <a:gd name="T34" fmla="*/ 66 w 119"/>
                  <a:gd name="T35" fmla="*/ 48 h 48"/>
                  <a:gd name="T36" fmla="*/ 52 w 119"/>
                  <a:gd name="T37" fmla="*/ 43 h 48"/>
                  <a:gd name="T38" fmla="*/ 40 w 119"/>
                  <a:gd name="T39" fmla="*/ 39 h 48"/>
                  <a:gd name="T40" fmla="*/ 31 w 119"/>
                  <a:gd name="T41" fmla="*/ 34 h 48"/>
                  <a:gd name="T42" fmla="*/ 25 w 119"/>
                  <a:gd name="T43" fmla="*/ 30 h 48"/>
                  <a:gd name="T44" fmla="*/ 23 w 119"/>
                  <a:gd name="T45" fmla="*/ 28 h 48"/>
                  <a:gd name="T46" fmla="*/ 20 w 119"/>
                  <a:gd name="T47" fmla="*/ 29 h 48"/>
                  <a:gd name="T48" fmla="*/ 16 w 119"/>
                  <a:gd name="T49" fmla="*/ 32 h 48"/>
                  <a:gd name="T50" fmla="*/ 10 w 119"/>
                  <a:gd name="T51" fmla="*/ 37 h 48"/>
                  <a:gd name="T52" fmla="*/ 3 w 119"/>
                  <a:gd name="T53" fmla="*/ 45 h 48"/>
                  <a:gd name="T54" fmla="*/ 2 w 119"/>
                  <a:gd name="T55" fmla="*/ 35 h 48"/>
                  <a:gd name="T56" fmla="*/ 0 w 119"/>
                  <a:gd name="T57" fmla="*/ 23 h 48"/>
                  <a:gd name="T58" fmla="*/ 2 w 119"/>
                  <a:gd name="T59" fmla="*/ 13 h 48"/>
                  <a:gd name="T60" fmla="*/ 3 w 119"/>
                  <a:gd name="T61" fmla="*/ 3 h 48"/>
                  <a:gd name="T62" fmla="*/ 10 w 119"/>
                  <a:gd name="T63" fmla="*/ 10 h 48"/>
                  <a:gd name="T64" fmla="*/ 17 w 119"/>
                  <a:gd name="T65" fmla="*/ 16 h 48"/>
                  <a:gd name="T66" fmla="*/ 22 w 119"/>
                  <a:gd name="T67" fmla="*/ 19 h 48"/>
                  <a:gd name="T68" fmla="*/ 23 w 119"/>
                  <a:gd name="T69" fmla="*/ 20 h 48"/>
                  <a:gd name="T70" fmla="*/ 25 w 119"/>
                  <a:gd name="T71" fmla="*/ 19 h 48"/>
                  <a:gd name="T72" fmla="*/ 31 w 119"/>
                  <a:gd name="T73" fmla="*/ 14 h 48"/>
                  <a:gd name="T74" fmla="*/ 40 w 119"/>
                  <a:gd name="T75" fmla="*/ 9 h 48"/>
                  <a:gd name="T76" fmla="*/ 53 w 119"/>
                  <a:gd name="T77" fmla="*/ 5 h 48"/>
                  <a:gd name="T78" fmla="*/ 66 w 119"/>
                  <a:gd name="T79" fmla="*/ 1 h 48"/>
                  <a:gd name="T80" fmla="*/ 80 w 119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4" y="9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19" y="20"/>
                    </a:lnTo>
                    <a:lnTo>
                      <a:pt x="118" y="21"/>
                    </a:lnTo>
                    <a:lnTo>
                      <a:pt x="117" y="23"/>
                    </a:lnTo>
                    <a:lnTo>
                      <a:pt x="114" y="25"/>
                    </a:lnTo>
                    <a:lnTo>
                      <a:pt x="117" y="26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3" y="45"/>
                    </a:lnTo>
                    <a:lnTo>
                      <a:pt x="80" y="48"/>
                    </a:lnTo>
                    <a:lnTo>
                      <a:pt x="66" y="48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5" y="30"/>
                    </a:lnTo>
                    <a:lnTo>
                      <a:pt x="23" y="28"/>
                    </a:lnTo>
                    <a:lnTo>
                      <a:pt x="20" y="29"/>
                    </a:lnTo>
                    <a:lnTo>
                      <a:pt x="16" y="32"/>
                    </a:lnTo>
                    <a:lnTo>
                      <a:pt x="10" y="37"/>
                    </a:lnTo>
                    <a:lnTo>
                      <a:pt x="3" y="45"/>
                    </a:lnTo>
                    <a:lnTo>
                      <a:pt x="2" y="35"/>
                    </a:lnTo>
                    <a:lnTo>
                      <a:pt x="0" y="23"/>
                    </a:lnTo>
                    <a:lnTo>
                      <a:pt x="2" y="13"/>
                    </a:lnTo>
                    <a:lnTo>
                      <a:pt x="3" y="3"/>
                    </a:lnTo>
                    <a:lnTo>
                      <a:pt x="10" y="10"/>
                    </a:lnTo>
                    <a:lnTo>
                      <a:pt x="17" y="16"/>
                    </a:lnTo>
                    <a:lnTo>
                      <a:pt x="22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3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7" name="Freeform 1541"/>
              <p:cNvSpPr>
                <a:spLocks/>
              </p:cNvSpPr>
              <p:nvPr/>
            </p:nvSpPr>
            <p:spPr bwMode="auto">
              <a:xfrm>
                <a:off x="4272" y="3019"/>
                <a:ext cx="9" cy="13"/>
              </a:xfrm>
              <a:custGeom>
                <a:avLst/>
                <a:gdLst>
                  <a:gd name="T0" fmla="*/ 4 w 9"/>
                  <a:gd name="T1" fmla="*/ 0 h 13"/>
                  <a:gd name="T2" fmla="*/ 6 w 9"/>
                  <a:gd name="T3" fmla="*/ 1 h 13"/>
                  <a:gd name="T4" fmla="*/ 9 w 9"/>
                  <a:gd name="T5" fmla="*/ 3 h 13"/>
                  <a:gd name="T6" fmla="*/ 9 w 9"/>
                  <a:gd name="T7" fmla="*/ 7 h 13"/>
                  <a:gd name="T8" fmla="*/ 9 w 9"/>
                  <a:gd name="T9" fmla="*/ 10 h 13"/>
                  <a:gd name="T10" fmla="*/ 6 w 9"/>
                  <a:gd name="T11" fmla="*/ 13 h 13"/>
                  <a:gd name="T12" fmla="*/ 4 w 9"/>
                  <a:gd name="T13" fmla="*/ 13 h 13"/>
                  <a:gd name="T14" fmla="*/ 3 w 9"/>
                  <a:gd name="T15" fmla="*/ 13 h 13"/>
                  <a:gd name="T16" fmla="*/ 0 w 9"/>
                  <a:gd name="T17" fmla="*/ 10 h 13"/>
                  <a:gd name="T18" fmla="*/ 0 w 9"/>
                  <a:gd name="T19" fmla="*/ 7 h 13"/>
                  <a:gd name="T20" fmla="*/ 0 w 9"/>
                  <a:gd name="T21" fmla="*/ 3 h 13"/>
                  <a:gd name="T22" fmla="*/ 3 w 9"/>
                  <a:gd name="T23" fmla="*/ 1 h 13"/>
                  <a:gd name="T24" fmla="*/ 4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4" y="0"/>
                    </a:moveTo>
                    <a:lnTo>
                      <a:pt x="6" y="1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3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8" name="Freeform 1542"/>
              <p:cNvSpPr>
                <a:spLocks/>
              </p:cNvSpPr>
              <p:nvPr/>
            </p:nvSpPr>
            <p:spPr bwMode="auto">
              <a:xfrm>
                <a:off x="4275" y="3025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0 h 3"/>
                  <a:gd name="T4" fmla="*/ 3 w 3"/>
                  <a:gd name="T5" fmla="*/ 2 h 3"/>
                  <a:gd name="T6" fmla="*/ 3 w 3"/>
                  <a:gd name="T7" fmla="*/ 3 h 3"/>
                  <a:gd name="T8" fmla="*/ 2 w 3"/>
                  <a:gd name="T9" fmla="*/ 3 h 3"/>
                  <a:gd name="T10" fmla="*/ 1 w 3"/>
                  <a:gd name="T11" fmla="*/ 3 h 3"/>
                  <a:gd name="T12" fmla="*/ 0 w 3"/>
                  <a:gd name="T13" fmla="*/ 2 h 3"/>
                  <a:gd name="T14" fmla="*/ 1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9" name="Freeform 1543"/>
              <p:cNvSpPr>
                <a:spLocks/>
              </p:cNvSpPr>
              <p:nvPr/>
            </p:nvSpPr>
            <p:spPr bwMode="auto">
              <a:xfrm>
                <a:off x="4257" y="3013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1 h 34"/>
                  <a:gd name="T4" fmla="*/ 12 w 17"/>
                  <a:gd name="T5" fmla="*/ 1 h 34"/>
                  <a:gd name="T6" fmla="*/ 10 w 17"/>
                  <a:gd name="T7" fmla="*/ 5 h 34"/>
                  <a:gd name="T8" fmla="*/ 7 w 17"/>
                  <a:gd name="T9" fmla="*/ 8 h 34"/>
                  <a:gd name="T10" fmla="*/ 5 w 17"/>
                  <a:gd name="T11" fmla="*/ 13 h 34"/>
                  <a:gd name="T12" fmla="*/ 5 w 17"/>
                  <a:gd name="T13" fmla="*/ 18 h 34"/>
                  <a:gd name="T14" fmla="*/ 5 w 17"/>
                  <a:gd name="T15" fmla="*/ 23 h 34"/>
                  <a:gd name="T16" fmla="*/ 7 w 17"/>
                  <a:gd name="T17" fmla="*/ 28 h 34"/>
                  <a:gd name="T18" fmla="*/ 10 w 17"/>
                  <a:gd name="T19" fmla="*/ 32 h 34"/>
                  <a:gd name="T20" fmla="*/ 13 w 17"/>
                  <a:gd name="T21" fmla="*/ 34 h 34"/>
                  <a:gd name="T22" fmla="*/ 12 w 17"/>
                  <a:gd name="T23" fmla="*/ 34 h 34"/>
                  <a:gd name="T24" fmla="*/ 8 w 17"/>
                  <a:gd name="T25" fmla="*/ 33 h 34"/>
                  <a:gd name="T26" fmla="*/ 5 w 17"/>
                  <a:gd name="T27" fmla="*/ 30 h 34"/>
                  <a:gd name="T28" fmla="*/ 3 w 17"/>
                  <a:gd name="T29" fmla="*/ 27 h 34"/>
                  <a:gd name="T30" fmla="*/ 1 w 17"/>
                  <a:gd name="T31" fmla="*/ 22 h 34"/>
                  <a:gd name="T32" fmla="*/ 0 w 17"/>
                  <a:gd name="T33" fmla="*/ 16 h 34"/>
                  <a:gd name="T34" fmla="*/ 1 w 17"/>
                  <a:gd name="T35" fmla="*/ 12 h 34"/>
                  <a:gd name="T36" fmla="*/ 3 w 17"/>
                  <a:gd name="T37" fmla="*/ 7 h 34"/>
                  <a:gd name="T38" fmla="*/ 5 w 17"/>
                  <a:gd name="T39" fmla="*/ 3 h 34"/>
                  <a:gd name="T40" fmla="*/ 8 w 17"/>
                  <a:gd name="T41" fmla="*/ 1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1"/>
                    </a:lnTo>
                    <a:lnTo>
                      <a:pt x="12" y="1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0" name="Freeform 1544"/>
              <p:cNvSpPr>
                <a:spLocks/>
              </p:cNvSpPr>
              <p:nvPr/>
            </p:nvSpPr>
            <p:spPr bwMode="auto">
              <a:xfrm>
                <a:off x="4106" y="3062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3 w 117"/>
                  <a:gd name="T3" fmla="*/ 4 h 48"/>
                  <a:gd name="T4" fmla="*/ 103 w 117"/>
                  <a:gd name="T5" fmla="*/ 10 h 48"/>
                  <a:gd name="T6" fmla="*/ 111 w 117"/>
                  <a:gd name="T7" fmla="*/ 16 h 48"/>
                  <a:gd name="T8" fmla="*/ 117 w 117"/>
                  <a:gd name="T9" fmla="*/ 19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3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30 h 48"/>
                  <a:gd name="T26" fmla="*/ 111 w 117"/>
                  <a:gd name="T27" fmla="*/ 33 h 48"/>
                  <a:gd name="T28" fmla="*/ 103 w 117"/>
                  <a:gd name="T29" fmla="*/ 39 h 48"/>
                  <a:gd name="T30" fmla="*/ 91 w 117"/>
                  <a:gd name="T31" fmla="*/ 45 h 48"/>
                  <a:gd name="T32" fmla="*/ 78 w 117"/>
                  <a:gd name="T33" fmla="*/ 48 h 48"/>
                  <a:gd name="T34" fmla="*/ 64 w 117"/>
                  <a:gd name="T35" fmla="*/ 47 h 48"/>
                  <a:gd name="T36" fmla="*/ 51 w 117"/>
                  <a:gd name="T37" fmla="*/ 44 h 48"/>
                  <a:gd name="T38" fmla="*/ 40 w 117"/>
                  <a:gd name="T39" fmla="*/ 39 h 48"/>
                  <a:gd name="T40" fmla="*/ 29 w 117"/>
                  <a:gd name="T41" fmla="*/ 33 h 48"/>
                  <a:gd name="T42" fmla="*/ 23 w 117"/>
                  <a:gd name="T43" fmla="*/ 30 h 48"/>
                  <a:gd name="T44" fmla="*/ 21 w 117"/>
                  <a:gd name="T45" fmla="*/ 28 h 48"/>
                  <a:gd name="T46" fmla="*/ 20 w 117"/>
                  <a:gd name="T47" fmla="*/ 30 h 48"/>
                  <a:gd name="T48" fmla="*/ 15 w 117"/>
                  <a:gd name="T49" fmla="*/ 32 h 48"/>
                  <a:gd name="T50" fmla="*/ 8 w 117"/>
                  <a:gd name="T51" fmla="*/ 38 h 48"/>
                  <a:gd name="T52" fmla="*/ 2 w 117"/>
                  <a:gd name="T53" fmla="*/ 45 h 48"/>
                  <a:gd name="T54" fmla="*/ 0 w 117"/>
                  <a:gd name="T55" fmla="*/ 36 h 48"/>
                  <a:gd name="T56" fmla="*/ 0 w 117"/>
                  <a:gd name="T57" fmla="*/ 24 h 48"/>
                  <a:gd name="T58" fmla="*/ 0 w 117"/>
                  <a:gd name="T59" fmla="*/ 12 h 48"/>
                  <a:gd name="T60" fmla="*/ 2 w 117"/>
                  <a:gd name="T61" fmla="*/ 4 h 48"/>
                  <a:gd name="T62" fmla="*/ 9 w 117"/>
                  <a:gd name="T63" fmla="*/ 11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4 w 117"/>
                  <a:gd name="T71" fmla="*/ 18 h 48"/>
                  <a:gd name="T72" fmla="*/ 30 w 117"/>
                  <a:gd name="T73" fmla="*/ 14 h 48"/>
                  <a:gd name="T74" fmla="*/ 40 w 117"/>
                  <a:gd name="T75" fmla="*/ 10 h 48"/>
                  <a:gd name="T76" fmla="*/ 51 w 117"/>
                  <a:gd name="T77" fmla="*/ 5 h 48"/>
                  <a:gd name="T78" fmla="*/ 66 w 117"/>
                  <a:gd name="T79" fmla="*/ 0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3" y="10"/>
                    </a:lnTo>
                    <a:lnTo>
                      <a:pt x="111" y="16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3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30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1" y="45"/>
                    </a:lnTo>
                    <a:lnTo>
                      <a:pt x="78" y="48"/>
                    </a:lnTo>
                    <a:lnTo>
                      <a:pt x="64" y="47"/>
                    </a:lnTo>
                    <a:lnTo>
                      <a:pt x="51" y="44"/>
                    </a:lnTo>
                    <a:lnTo>
                      <a:pt x="40" y="39"/>
                    </a:lnTo>
                    <a:lnTo>
                      <a:pt x="29" y="33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20" y="30"/>
                    </a:lnTo>
                    <a:lnTo>
                      <a:pt x="15" y="32"/>
                    </a:lnTo>
                    <a:lnTo>
                      <a:pt x="8" y="38"/>
                    </a:lnTo>
                    <a:lnTo>
                      <a:pt x="2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2" y="4"/>
                    </a:lnTo>
                    <a:lnTo>
                      <a:pt x="9" y="11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40" y="10"/>
                    </a:lnTo>
                    <a:lnTo>
                      <a:pt x="51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DF2"/>
              </a:solidFill>
              <a:ln w="0">
                <a:solidFill>
                  <a:srgbClr val="000D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1" name="Freeform 1545"/>
              <p:cNvSpPr>
                <a:spLocks/>
              </p:cNvSpPr>
              <p:nvPr/>
            </p:nvSpPr>
            <p:spPr bwMode="auto">
              <a:xfrm>
                <a:off x="4200" y="3075"/>
                <a:ext cx="9" cy="13"/>
              </a:xfrm>
              <a:custGeom>
                <a:avLst/>
                <a:gdLst>
                  <a:gd name="T0" fmla="*/ 4 w 9"/>
                  <a:gd name="T1" fmla="*/ 0 h 13"/>
                  <a:gd name="T2" fmla="*/ 7 w 9"/>
                  <a:gd name="T3" fmla="*/ 0 h 13"/>
                  <a:gd name="T4" fmla="*/ 8 w 9"/>
                  <a:gd name="T5" fmla="*/ 3 h 13"/>
                  <a:gd name="T6" fmla="*/ 9 w 9"/>
                  <a:gd name="T7" fmla="*/ 6 h 13"/>
                  <a:gd name="T8" fmla="*/ 8 w 9"/>
                  <a:gd name="T9" fmla="*/ 10 h 13"/>
                  <a:gd name="T10" fmla="*/ 7 w 9"/>
                  <a:gd name="T11" fmla="*/ 12 h 13"/>
                  <a:gd name="T12" fmla="*/ 4 w 9"/>
                  <a:gd name="T13" fmla="*/ 13 h 13"/>
                  <a:gd name="T14" fmla="*/ 2 w 9"/>
                  <a:gd name="T15" fmla="*/ 12 h 13"/>
                  <a:gd name="T16" fmla="*/ 1 w 9"/>
                  <a:gd name="T17" fmla="*/ 10 h 13"/>
                  <a:gd name="T18" fmla="*/ 0 w 9"/>
                  <a:gd name="T19" fmla="*/ 6 h 13"/>
                  <a:gd name="T20" fmla="*/ 1 w 9"/>
                  <a:gd name="T21" fmla="*/ 3 h 13"/>
                  <a:gd name="T22" fmla="*/ 2 w 9"/>
                  <a:gd name="T23" fmla="*/ 0 h 13"/>
                  <a:gd name="T24" fmla="*/ 4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4" y="0"/>
                    </a:moveTo>
                    <a:lnTo>
                      <a:pt x="7" y="0"/>
                    </a:lnTo>
                    <a:lnTo>
                      <a:pt x="8" y="3"/>
                    </a:lnTo>
                    <a:lnTo>
                      <a:pt x="9" y="6"/>
                    </a:lnTo>
                    <a:lnTo>
                      <a:pt x="8" y="10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2" name="Freeform 1546"/>
              <p:cNvSpPr>
                <a:spLocks/>
              </p:cNvSpPr>
              <p:nvPr/>
            </p:nvSpPr>
            <p:spPr bwMode="auto">
              <a:xfrm>
                <a:off x="4203" y="3081"/>
                <a:ext cx="4" cy="4"/>
              </a:xfrm>
              <a:custGeom>
                <a:avLst/>
                <a:gdLst>
                  <a:gd name="T0" fmla="*/ 1 w 4"/>
                  <a:gd name="T1" fmla="*/ 0 h 4"/>
                  <a:gd name="T2" fmla="*/ 3 w 4"/>
                  <a:gd name="T3" fmla="*/ 0 h 4"/>
                  <a:gd name="T4" fmla="*/ 4 w 4"/>
                  <a:gd name="T5" fmla="*/ 1 h 4"/>
                  <a:gd name="T6" fmla="*/ 3 w 4"/>
                  <a:gd name="T7" fmla="*/ 2 h 4"/>
                  <a:gd name="T8" fmla="*/ 1 w 4"/>
                  <a:gd name="T9" fmla="*/ 4 h 4"/>
                  <a:gd name="T10" fmla="*/ 0 w 4"/>
                  <a:gd name="T11" fmla="*/ 2 h 4"/>
                  <a:gd name="T12" fmla="*/ 0 w 4"/>
                  <a:gd name="T13" fmla="*/ 1 h 4"/>
                  <a:gd name="T14" fmla="*/ 0 w 4"/>
                  <a:gd name="T15" fmla="*/ 0 h 4"/>
                  <a:gd name="T16" fmla="*/ 1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3" name="Freeform 1547"/>
              <p:cNvSpPr>
                <a:spLocks/>
              </p:cNvSpPr>
              <p:nvPr/>
            </p:nvSpPr>
            <p:spPr bwMode="auto">
              <a:xfrm>
                <a:off x="4186" y="3068"/>
                <a:ext cx="15" cy="34"/>
              </a:xfrm>
              <a:custGeom>
                <a:avLst/>
                <a:gdLst>
                  <a:gd name="T0" fmla="*/ 11 w 15"/>
                  <a:gd name="T1" fmla="*/ 0 h 34"/>
                  <a:gd name="T2" fmla="*/ 15 w 15"/>
                  <a:gd name="T3" fmla="*/ 1 h 34"/>
                  <a:gd name="T4" fmla="*/ 11 w 15"/>
                  <a:gd name="T5" fmla="*/ 2 h 34"/>
                  <a:gd name="T6" fmla="*/ 8 w 15"/>
                  <a:gd name="T7" fmla="*/ 5 h 34"/>
                  <a:gd name="T8" fmla="*/ 5 w 15"/>
                  <a:gd name="T9" fmla="*/ 8 h 34"/>
                  <a:gd name="T10" fmla="*/ 4 w 15"/>
                  <a:gd name="T11" fmla="*/ 13 h 34"/>
                  <a:gd name="T12" fmla="*/ 3 w 15"/>
                  <a:gd name="T13" fmla="*/ 19 h 34"/>
                  <a:gd name="T14" fmla="*/ 4 w 15"/>
                  <a:gd name="T15" fmla="*/ 24 h 34"/>
                  <a:gd name="T16" fmla="*/ 5 w 15"/>
                  <a:gd name="T17" fmla="*/ 28 h 34"/>
                  <a:gd name="T18" fmla="*/ 9 w 15"/>
                  <a:gd name="T19" fmla="*/ 32 h 34"/>
                  <a:gd name="T20" fmla="*/ 11 w 15"/>
                  <a:gd name="T21" fmla="*/ 34 h 34"/>
                  <a:gd name="T22" fmla="*/ 11 w 15"/>
                  <a:gd name="T23" fmla="*/ 34 h 34"/>
                  <a:gd name="T24" fmla="*/ 8 w 15"/>
                  <a:gd name="T25" fmla="*/ 34 h 34"/>
                  <a:gd name="T26" fmla="*/ 4 w 15"/>
                  <a:gd name="T27" fmla="*/ 32 h 34"/>
                  <a:gd name="T28" fmla="*/ 2 w 15"/>
                  <a:gd name="T29" fmla="*/ 28 h 34"/>
                  <a:gd name="T30" fmla="*/ 0 w 15"/>
                  <a:gd name="T31" fmla="*/ 24 h 34"/>
                  <a:gd name="T32" fmla="*/ 0 w 15"/>
                  <a:gd name="T33" fmla="*/ 18 h 34"/>
                  <a:gd name="T34" fmla="*/ 0 w 15"/>
                  <a:gd name="T35" fmla="*/ 12 h 34"/>
                  <a:gd name="T36" fmla="*/ 2 w 15"/>
                  <a:gd name="T37" fmla="*/ 7 h 34"/>
                  <a:gd name="T38" fmla="*/ 4 w 15"/>
                  <a:gd name="T39" fmla="*/ 4 h 34"/>
                  <a:gd name="T40" fmla="*/ 8 w 15"/>
                  <a:gd name="T41" fmla="*/ 1 h 34"/>
                  <a:gd name="T42" fmla="*/ 11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1" y="0"/>
                    </a:moveTo>
                    <a:lnTo>
                      <a:pt x="15" y="1"/>
                    </a:lnTo>
                    <a:lnTo>
                      <a:pt x="11" y="2"/>
                    </a:lnTo>
                    <a:lnTo>
                      <a:pt x="8" y="5"/>
                    </a:lnTo>
                    <a:lnTo>
                      <a:pt x="5" y="8"/>
                    </a:lnTo>
                    <a:lnTo>
                      <a:pt x="4" y="13"/>
                    </a:lnTo>
                    <a:lnTo>
                      <a:pt x="3" y="19"/>
                    </a:lnTo>
                    <a:lnTo>
                      <a:pt x="4" y="24"/>
                    </a:lnTo>
                    <a:lnTo>
                      <a:pt x="5" y="28"/>
                    </a:lnTo>
                    <a:lnTo>
                      <a:pt x="9" y="32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2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4" name="Freeform 1548"/>
              <p:cNvSpPr>
                <a:spLocks/>
              </p:cNvSpPr>
              <p:nvPr/>
            </p:nvSpPr>
            <p:spPr bwMode="auto">
              <a:xfrm>
                <a:off x="4044" y="3113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3 h 48"/>
                  <a:gd name="T4" fmla="*/ 103 w 118"/>
                  <a:gd name="T5" fmla="*/ 9 h 48"/>
                  <a:gd name="T6" fmla="*/ 112 w 118"/>
                  <a:gd name="T7" fmla="*/ 14 h 48"/>
                  <a:gd name="T8" fmla="*/ 117 w 118"/>
                  <a:gd name="T9" fmla="*/ 19 h 48"/>
                  <a:gd name="T10" fmla="*/ 118 w 118"/>
                  <a:gd name="T11" fmla="*/ 20 h 48"/>
                  <a:gd name="T12" fmla="*/ 117 w 118"/>
                  <a:gd name="T13" fmla="*/ 21 h 48"/>
                  <a:gd name="T14" fmla="*/ 116 w 118"/>
                  <a:gd name="T15" fmla="*/ 22 h 48"/>
                  <a:gd name="T16" fmla="*/ 113 w 118"/>
                  <a:gd name="T17" fmla="*/ 23 h 48"/>
                  <a:gd name="T18" fmla="*/ 116 w 118"/>
                  <a:gd name="T19" fmla="*/ 24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28 h 48"/>
                  <a:gd name="T26" fmla="*/ 111 w 118"/>
                  <a:gd name="T27" fmla="*/ 33 h 48"/>
                  <a:gd name="T28" fmla="*/ 103 w 118"/>
                  <a:gd name="T29" fmla="*/ 39 h 48"/>
                  <a:gd name="T30" fmla="*/ 92 w 118"/>
                  <a:gd name="T31" fmla="*/ 44 h 48"/>
                  <a:gd name="T32" fmla="*/ 79 w 118"/>
                  <a:gd name="T33" fmla="*/ 48 h 48"/>
                  <a:gd name="T34" fmla="*/ 65 w 118"/>
                  <a:gd name="T35" fmla="*/ 47 h 48"/>
                  <a:gd name="T36" fmla="*/ 51 w 118"/>
                  <a:gd name="T37" fmla="*/ 43 h 48"/>
                  <a:gd name="T38" fmla="*/ 39 w 118"/>
                  <a:gd name="T39" fmla="*/ 37 h 48"/>
                  <a:gd name="T40" fmla="*/ 30 w 118"/>
                  <a:gd name="T41" fmla="*/ 33 h 48"/>
                  <a:gd name="T42" fmla="*/ 24 w 118"/>
                  <a:gd name="T43" fmla="*/ 29 h 48"/>
                  <a:gd name="T44" fmla="*/ 22 w 118"/>
                  <a:gd name="T45" fmla="*/ 28 h 48"/>
                  <a:gd name="T46" fmla="*/ 20 w 118"/>
                  <a:gd name="T47" fmla="*/ 29 h 48"/>
                  <a:gd name="T48" fmla="*/ 15 w 118"/>
                  <a:gd name="T49" fmla="*/ 31 h 48"/>
                  <a:gd name="T50" fmla="*/ 9 w 118"/>
                  <a:gd name="T51" fmla="*/ 36 h 48"/>
                  <a:gd name="T52" fmla="*/ 2 w 118"/>
                  <a:gd name="T53" fmla="*/ 44 h 48"/>
                  <a:gd name="T54" fmla="*/ 1 w 118"/>
                  <a:gd name="T55" fmla="*/ 35 h 48"/>
                  <a:gd name="T56" fmla="*/ 0 w 118"/>
                  <a:gd name="T57" fmla="*/ 23 h 48"/>
                  <a:gd name="T58" fmla="*/ 1 w 118"/>
                  <a:gd name="T59" fmla="*/ 12 h 48"/>
                  <a:gd name="T60" fmla="*/ 2 w 118"/>
                  <a:gd name="T61" fmla="*/ 2 h 48"/>
                  <a:gd name="T62" fmla="*/ 9 w 118"/>
                  <a:gd name="T63" fmla="*/ 10 h 48"/>
                  <a:gd name="T64" fmla="*/ 16 w 118"/>
                  <a:gd name="T65" fmla="*/ 15 h 48"/>
                  <a:gd name="T66" fmla="*/ 21 w 118"/>
                  <a:gd name="T67" fmla="*/ 19 h 48"/>
                  <a:gd name="T68" fmla="*/ 22 w 118"/>
                  <a:gd name="T69" fmla="*/ 19 h 48"/>
                  <a:gd name="T70" fmla="*/ 24 w 118"/>
                  <a:gd name="T71" fmla="*/ 17 h 48"/>
                  <a:gd name="T72" fmla="*/ 30 w 118"/>
                  <a:gd name="T73" fmla="*/ 14 h 48"/>
                  <a:gd name="T74" fmla="*/ 41 w 118"/>
                  <a:gd name="T75" fmla="*/ 9 h 48"/>
                  <a:gd name="T76" fmla="*/ 52 w 118"/>
                  <a:gd name="T77" fmla="*/ 4 h 48"/>
                  <a:gd name="T78" fmla="*/ 65 w 118"/>
                  <a:gd name="T79" fmla="*/ 0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2" y="14"/>
                    </a:lnTo>
                    <a:lnTo>
                      <a:pt x="117" y="19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6" y="22"/>
                    </a:lnTo>
                    <a:lnTo>
                      <a:pt x="113" y="23"/>
                    </a:lnTo>
                    <a:lnTo>
                      <a:pt x="116" y="24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8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1" y="43"/>
                    </a:lnTo>
                    <a:lnTo>
                      <a:pt x="39" y="37"/>
                    </a:lnTo>
                    <a:lnTo>
                      <a:pt x="30" y="33"/>
                    </a:lnTo>
                    <a:lnTo>
                      <a:pt x="24" y="29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5" y="31"/>
                    </a:lnTo>
                    <a:lnTo>
                      <a:pt x="9" y="36"/>
                    </a:lnTo>
                    <a:lnTo>
                      <a:pt x="2" y="44"/>
                    </a:lnTo>
                    <a:lnTo>
                      <a:pt x="1" y="35"/>
                    </a:lnTo>
                    <a:lnTo>
                      <a:pt x="0" y="23"/>
                    </a:lnTo>
                    <a:lnTo>
                      <a:pt x="1" y="12"/>
                    </a:lnTo>
                    <a:lnTo>
                      <a:pt x="2" y="2"/>
                    </a:lnTo>
                    <a:lnTo>
                      <a:pt x="9" y="10"/>
                    </a:lnTo>
                    <a:lnTo>
                      <a:pt x="16" y="15"/>
                    </a:lnTo>
                    <a:lnTo>
                      <a:pt x="21" y="19"/>
                    </a:lnTo>
                    <a:lnTo>
                      <a:pt x="22" y="19"/>
                    </a:lnTo>
                    <a:lnTo>
                      <a:pt x="24" y="17"/>
                    </a:lnTo>
                    <a:lnTo>
                      <a:pt x="30" y="14"/>
                    </a:lnTo>
                    <a:lnTo>
                      <a:pt x="41" y="9"/>
                    </a:lnTo>
                    <a:lnTo>
                      <a:pt x="52" y="4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69A8"/>
              </a:solidFill>
              <a:ln w="0">
                <a:solidFill>
                  <a:srgbClr val="0069A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5" name="Freeform 1549"/>
              <p:cNvSpPr>
                <a:spLocks/>
              </p:cNvSpPr>
              <p:nvPr/>
            </p:nvSpPr>
            <p:spPr bwMode="auto">
              <a:xfrm>
                <a:off x="4139" y="3126"/>
                <a:ext cx="8" cy="13"/>
              </a:xfrm>
              <a:custGeom>
                <a:avLst/>
                <a:gdLst>
                  <a:gd name="T0" fmla="*/ 3 w 8"/>
                  <a:gd name="T1" fmla="*/ 0 h 13"/>
                  <a:gd name="T2" fmla="*/ 6 w 8"/>
                  <a:gd name="T3" fmla="*/ 0 h 13"/>
                  <a:gd name="T4" fmla="*/ 8 w 8"/>
                  <a:gd name="T5" fmla="*/ 2 h 13"/>
                  <a:gd name="T6" fmla="*/ 8 w 8"/>
                  <a:gd name="T7" fmla="*/ 6 h 13"/>
                  <a:gd name="T8" fmla="*/ 8 w 8"/>
                  <a:gd name="T9" fmla="*/ 9 h 13"/>
                  <a:gd name="T10" fmla="*/ 6 w 8"/>
                  <a:gd name="T11" fmla="*/ 11 h 13"/>
                  <a:gd name="T12" fmla="*/ 3 w 8"/>
                  <a:gd name="T13" fmla="*/ 13 h 13"/>
                  <a:gd name="T14" fmla="*/ 2 w 8"/>
                  <a:gd name="T15" fmla="*/ 11 h 13"/>
                  <a:gd name="T16" fmla="*/ 0 w 8"/>
                  <a:gd name="T17" fmla="*/ 9 h 13"/>
                  <a:gd name="T18" fmla="*/ 0 w 8"/>
                  <a:gd name="T19" fmla="*/ 6 h 13"/>
                  <a:gd name="T20" fmla="*/ 0 w 8"/>
                  <a:gd name="T21" fmla="*/ 2 h 13"/>
                  <a:gd name="T22" fmla="*/ 2 w 8"/>
                  <a:gd name="T23" fmla="*/ 0 h 13"/>
                  <a:gd name="T24" fmla="*/ 3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6" name="Freeform 1550"/>
              <p:cNvSpPr>
                <a:spLocks/>
              </p:cNvSpPr>
              <p:nvPr/>
            </p:nvSpPr>
            <p:spPr bwMode="auto">
              <a:xfrm>
                <a:off x="4141" y="3130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4 w 4"/>
                  <a:gd name="T5" fmla="*/ 3 h 5"/>
                  <a:gd name="T6" fmla="*/ 4 w 4"/>
                  <a:gd name="T7" fmla="*/ 4 h 5"/>
                  <a:gd name="T8" fmla="*/ 2 w 4"/>
                  <a:gd name="T9" fmla="*/ 5 h 5"/>
                  <a:gd name="T10" fmla="*/ 1 w 4"/>
                  <a:gd name="T11" fmla="*/ 4 h 5"/>
                  <a:gd name="T12" fmla="*/ 0 w 4"/>
                  <a:gd name="T13" fmla="*/ 3 h 5"/>
                  <a:gd name="T14" fmla="*/ 1 w 4"/>
                  <a:gd name="T15" fmla="*/ 2 h 5"/>
                  <a:gd name="T16" fmla="*/ 2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4" y="2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7" name="Freeform 1551"/>
              <p:cNvSpPr>
                <a:spLocks/>
              </p:cNvSpPr>
              <p:nvPr/>
            </p:nvSpPr>
            <p:spPr bwMode="auto">
              <a:xfrm>
                <a:off x="4123" y="3119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1 h 34"/>
                  <a:gd name="T4" fmla="*/ 13 w 17"/>
                  <a:gd name="T5" fmla="*/ 2 h 34"/>
                  <a:gd name="T6" fmla="*/ 10 w 17"/>
                  <a:gd name="T7" fmla="*/ 4 h 34"/>
                  <a:gd name="T8" fmla="*/ 7 w 17"/>
                  <a:gd name="T9" fmla="*/ 8 h 34"/>
                  <a:gd name="T10" fmla="*/ 5 w 17"/>
                  <a:gd name="T11" fmla="*/ 13 h 34"/>
                  <a:gd name="T12" fmla="*/ 5 w 17"/>
                  <a:gd name="T13" fmla="*/ 18 h 34"/>
                  <a:gd name="T14" fmla="*/ 5 w 17"/>
                  <a:gd name="T15" fmla="*/ 23 h 34"/>
                  <a:gd name="T16" fmla="*/ 7 w 17"/>
                  <a:gd name="T17" fmla="*/ 28 h 34"/>
                  <a:gd name="T18" fmla="*/ 10 w 17"/>
                  <a:gd name="T19" fmla="*/ 31 h 34"/>
                  <a:gd name="T20" fmla="*/ 13 w 17"/>
                  <a:gd name="T21" fmla="*/ 34 h 34"/>
                  <a:gd name="T22" fmla="*/ 12 w 17"/>
                  <a:gd name="T23" fmla="*/ 34 h 34"/>
                  <a:gd name="T24" fmla="*/ 9 w 17"/>
                  <a:gd name="T25" fmla="*/ 34 h 34"/>
                  <a:gd name="T26" fmla="*/ 5 w 17"/>
                  <a:gd name="T27" fmla="*/ 31 h 34"/>
                  <a:gd name="T28" fmla="*/ 3 w 17"/>
                  <a:gd name="T29" fmla="*/ 27 h 34"/>
                  <a:gd name="T30" fmla="*/ 2 w 17"/>
                  <a:gd name="T31" fmla="*/ 22 h 34"/>
                  <a:gd name="T32" fmla="*/ 0 w 17"/>
                  <a:gd name="T33" fmla="*/ 17 h 34"/>
                  <a:gd name="T34" fmla="*/ 2 w 17"/>
                  <a:gd name="T35" fmla="*/ 11 h 34"/>
                  <a:gd name="T36" fmla="*/ 3 w 17"/>
                  <a:gd name="T37" fmla="*/ 7 h 34"/>
                  <a:gd name="T38" fmla="*/ 5 w 17"/>
                  <a:gd name="T39" fmla="*/ 3 h 34"/>
                  <a:gd name="T40" fmla="*/ 9 w 17"/>
                  <a:gd name="T41" fmla="*/ 1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1"/>
                    </a:lnTo>
                    <a:lnTo>
                      <a:pt x="13" y="2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10" y="31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4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0" y="17"/>
                    </a:lnTo>
                    <a:lnTo>
                      <a:pt x="2" y="11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8" name="Freeform 1552"/>
              <p:cNvSpPr>
                <a:spLocks/>
              </p:cNvSpPr>
              <p:nvPr/>
            </p:nvSpPr>
            <p:spPr bwMode="auto">
              <a:xfrm>
                <a:off x="3990" y="3166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3 h 48"/>
                  <a:gd name="T4" fmla="*/ 103 w 118"/>
                  <a:gd name="T5" fmla="*/ 9 h 48"/>
                  <a:gd name="T6" fmla="*/ 112 w 118"/>
                  <a:gd name="T7" fmla="*/ 15 h 48"/>
                  <a:gd name="T8" fmla="*/ 117 w 118"/>
                  <a:gd name="T9" fmla="*/ 18 h 48"/>
                  <a:gd name="T10" fmla="*/ 118 w 118"/>
                  <a:gd name="T11" fmla="*/ 20 h 48"/>
                  <a:gd name="T12" fmla="*/ 117 w 118"/>
                  <a:gd name="T13" fmla="*/ 21 h 48"/>
                  <a:gd name="T14" fmla="*/ 116 w 118"/>
                  <a:gd name="T15" fmla="*/ 22 h 48"/>
                  <a:gd name="T16" fmla="*/ 113 w 118"/>
                  <a:gd name="T17" fmla="*/ 24 h 48"/>
                  <a:gd name="T18" fmla="*/ 116 w 118"/>
                  <a:gd name="T19" fmla="*/ 25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29 h 48"/>
                  <a:gd name="T26" fmla="*/ 111 w 118"/>
                  <a:gd name="T27" fmla="*/ 32 h 48"/>
                  <a:gd name="T28" fmla="*/ 103 w 118"/>
                  <a:gd name="T29" fmla="*/ 38 h 48"/>
                  <a:gd name="T30" fmla="*/ 92 w 118"/>
                  <a:gd name="T31" fmla="*/ 44 h 48"/>
                  <a:gd name="T32" fmla="*/ 79 w 118"/>
                  <a:gd name="T33" fmla="*/ 48 h 48"/>
                  <a:gd name="T34" fmla="*/ 65 w 118"/>
                  <a:gd name="T35" fmla="*/ 48 h 48"/>
                  <a:gd name="T36" fmla="*/ 51 w 118"/>
                  <a:gd name="T37" fmla="*/ 43 h 48"/>
                  <a:gd name="T38" fmla="*/ 39 w 118"/>
                  <a:gd name="T39" fmla="*/ 38 h 48"/>
                  <a:gd name="T40" fmla="*/ 30 w 118"/>
                  <a:gd name="T41" fmla="*/ 32 h 48"/>
                  <a:gd name="T42" fmla="*/ 24 w 118"/>
                  <a:gd name="T43" fmla="*/ 29 h 48"/>
                  <a:gd name="T44" fmla="*/ 22 w 118"/>
                  <a:gd name="T45" fmla="*/ 28 h 48"/>
                  <a:gd name="T46" fmla="*/ 20 w 118"/>
                  <a:gd name="T47" fmla="*/ 29 h 48"/>
                  <a:gd name="T48" fmla="*/ 15 w 118"/>
                  <a:gd name="T49" fmla="*/ 31 h 48"/>
                  <a:gd name="T50" fmla="*/ 9 w 118"/>
                  <a:gd name="T51" fmla="*/ 37 h 48"/>
                  <a:gd name="T52" fmla="*/ 2 w 118"/>
                  <a:gd name="T53" fmla="*/ 44 h 48"/>
                  <a:gd name="T54" fmla="*/ 1 w 118"/>
                  <a:gd name="T55" fmla="*/ 35 h 48"/>
                  <a:gd name="T56" fmla="*/ 0 w 118"/>
                  <a:gd name="T57" fmla="*/ 23 h 48"/>
                  <a:gd name="T58" fmla="*/ 1 w 118"/>
                  <a:gd name="T59" fmla="*/ 11 h 48"/>
                  <a:gd name="T60" fmla="*/ 2 w 118"/>
                  <a:gd name="T61" fmla="*/ 3 h 48"/>
                  <a:gd name="T62" fmla="*/ 9 w 118"/>
                  <a:gd name="T63" fmla="*/ 10 h 48"/>
                  <a:gd name="T64" fmla="*/ 16 w 118"/>
                  <a:gd name="T65" fmla="*/ 16 h 48"/>
                  <a:gd name="T66" fmla="*/ 21 w 118"/>
                  <a:gd name="T67" fmla="*/ 18 h 48"/>
                  <a:gd name="T68" fmla="*/ 22 w 118"/>
                  <a:gd name="T69" fmla="*/ 20 h 48"/>
                  <a:gd name="T70" fmla="*/ 24 w 118"/>
                  <a:gd name="T71" fmla="*/ 17 h 48"/>
                  <a:gd name="T72" fmla="*/ 30 w 118"/>
                  <a:gd name="T73" fmla="*/ 14 h 48"/>
                  <a:gd name="T74" fmla="*/ 39 w 118"/>
                  <a:gd name="T75" fmla="*/ 9 h 48"/>
                  <a:gd name="T76" fmla="*/ 52 w 118"/>
                  <a:gd name="T77" fmla="*/ 4 h 48"/>
                  <a:gd name="T78" fmla="*/ 65 w 118"/>
                  <a:gd name="T79" fmla="*/ 0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8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6" y="22"/>
                    </a:lnTo>
                    <a:lnTo>
                      <a:pt x="113" y="24"/>
                    </a:lnTo>
                    <a:lnTo>
                      <a:pt x="116" y="25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2"/>
                    </a:lnTo>
                    <a:lnTo>
                      <a:pt x="103" y="38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1" y="43"/>
                    </a:lnTo>
                    <a:lnTo>
                      <a:pt x="39" y="38"/>
                    </a:lnTo>
                    <a:lnTo>
                      <a:pt x="30" y="32"/>
                    </a:lnTo>
                    <a:lnTo>
                      <a:pt x="24" y="29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5" y="31"/>
                    </a:lnTo>
                    <a:lnTo>
                      <a:pt x="9" y="37"/>
                    </a:lnTo>
                    <a:lnTo>
                      <a:pt x="2" y="44"/>
                    </a:lnTo>
                    <a:lnTo>
                      <a:pt x="1" y="35"/>
                    </a:lnTo>
                    <a:lnTo>
                      <a:pt x="0" y="23"/>
                    </a:lnTo>
                    <a:lnTo>
                      <a:pt x="1" y="11"/>
                    </a:lnTo>
                    <a:lnTo>
                      <a:pt x="2" y="3"/>
                    </a:lnTo>
                    <a:lnTo>
                      <a:pt x="9" y="10"/>
                    </a:lnTo>
                    <a:lnTo>
                      <a:pt x="16" y="16"/>
                    </a:lnTo>
                    <a:lnTo>
                      <a:pt x="21" y="18"/>
                    </a:lnTo>
                    <a:lnTo>
                      <a:pt x="22" y="20"/>
                    </a:lnTo>
                    <a:lnTo>
                      <a:pt x="24" y="17"/>
                    </a:lnTo>
                    <a:lnTo>
                      <a:pt x="30" y="14"/>
                    </a:lnTo>
                    <a:lnTo>
                      <a:pt x="39" y="9"/>
                    </a:lnTo>
                    <a:lnTo>
                      <a:pt x="52" y="4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DF2"/>
              </a:solidFill>
              <a:ln w="0">
                <a:solidFill>
                  <a:srgbClr val="000D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9" name="Freeform 1553"/>
              <p:cNvSpPr>
                <a:spLocks/>
              </p:cNvSpPr>
              <p:nvPr/>
            </p:nvSpPr>
            <p:spPr bwMode="auto">
              <a:xfrm>
                <a:off x="4085" y="3179"/>
                <a:ext cx="8" cy="12"/>
              </a:xfrm>
              <a:custGeom>
                <a:avLst/>
                <a:gdLst>
                  <a:gd name="T0" fmla="*/ 3 w 8"/>
                  <a:gd name="T1" fmla="*/ 0 h 12"/>
                  <a:gd name="T2" fmla="*/ 6 w 8"/>
                  <a:gd name="T3" fmla="*/ 1 h 12"/>
                  <a:gd name="T4" fmla="*/ 8 w 8"/>
                  <a:gd name="T5" fmla="*/ 3 h 12"/>
                  <a:gd name="T6" fmla="*/ 8 w 8"/>
                  <a:gd name="T7" fmla="*/ 5 h 12"/>
                  <a:gd name="T8" fmla="*/ 8 w 8"/>
                  <a:gd name="T9" fmla="*/ 9 h 12"/>
                  <a:gd name="T10" fmla="*/ 6 w 8"/>
                  <a:gd name="T11" fmla="*/ 11 h 12"/>
                  <a:gd name="T12" fmla="*/ 3 w 8"/>
                  <a:gd name="T13" fmla="*/ 12 h 12"/>
                  <a:gd name="T14" fmla="*/ 2 w 8"/>
                  <a:gd name="T15" fmla="*/ 11 h 12"/>
                  <a:gd name="T16" fmla="*/ 0 w 8"/>
                  <a:gd name="T17" fmla="*/ 9 h 12"/>
                  <a:gd name="T18" fmla="*/ 0 w 8"/>
                  <a:gd name="T19" fmla="*/ 5 h 12"/>
                  <a:gd name="T20" fmla="*/ 0 w 8"/>
                  <a:gd name="T21" fmla="*/ 3 h 12"/>
                  <a:gd name="T22" fmla="*/ 2 w 8"/>
                  <a:gd name="T23" fmla="*/ 1 h 12"/>
                  <a:gd name="T24" fmla="*/ 3 w 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2">
                    <a:moveTo>
                      <a:pt x="3" y="0"/>
                    </a:moveTo>
                    <a:lnTo>
                      <a:pt x="6" y="1"/>
                    </a:lnTo>
                    <a:lnTo>
                      <a:pt x="8" y="3"/>
                    </a:lnTo>
                    <a:lnTo>
                      <a:pt x="8" y="5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3" y="12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0" name="Freeform 1554"/>
              <p:cNvSpPr>
                <a:spLocks/>
              </p:cNvSpPr>
              <p:nvPr/>
            </p:nvSpPr>
            <p:spPr bwMode="auto">
              <a:xfrm>
                <a:off x="4087" y="3184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4 w 4"/>
                  <a:gd name="T5" fmla="*/ 2 h 4"/>
                  <a:gd name="T6" fmla="*/ 4 w 4"/>
                  <a:gd name="T7" fmla="*/ 3 h 4"/>
                  <a:gd name="T8" fmla="*/ 2 w 4"/>
                  <a:gd name="T9" fmla="*/ 4 h 4"/>
                  <a:gd name="T10" fmla="*/ 1 w 4"/>
                  <a:gd name="T11" fmla="*/ 3 h 4"/>
                  <a:gd name="T12" fmla="*/ 0 w 4"/>
                  <a:gd name="T13" fmla="*/ 2 h 4"/>
                  <a:gd name="T14" fmla="*/ 1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1" name="Freeform 1555"/>
              <p:cNvSpPr>
                <a:spLocks/>
              </p:cNvSpPr>
              <p:nvPr/>
            </p:nvSpPr>
            <p:spPr bwMode="auto">
              <a:xfrm>
                <a:off x="4069" y="3173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0 h 34"/>
                  <a:gd name="T4" fmla="*/ 12 w 17"/>
                  <a:gd name="T5" fmla="*/ 1 h 34"/>
                  <a:gd name="T6" fmla="*/ 10 w 17"/>
                  <a:gd name="T7" fmla="*/ 3 h 34"/>
                  <a:gd name="T8" fmla="*/ 7 w 17"/>
                  <a:gd name="T9" fmla="*/ 7 h 34"/>
                  <a:gd name="T10" fmla="*/ 5 w 17"/>
                  <a:gd name="T11" fmla="*/ 11 h 34"/>
                  <a:gd name="T12" fmla="*/ 5 w 17"/>
                  <a:gd name="T13" fmla="*/ 17 h 34"/>
                  <a:gd name="T14" fmla="*/ 5 w 17"/>
                  <a:gd name="T15" fmla="*/ 22 h 34"/>
                  <a:gd name="T16" fmla="*/ 7 w 17"/>
                  <a:gd name="T17" fmla="*/ 27 h 34"/>
                  <a:gd name="T18" fmla="*/ 10 w 17"/>
                  <a:gd name="T19" fmla="*/ 30 h 34"/>
                  <a:gd name="T20" fmla="*/ 13 w 17"/>
                  <a:gd name="T21" fmla="*/ 34 h 34"/>
                  <a:gd name="T22" fmla="*/ 12 w 17"/>
                  <a:gd name="T23" fmla="*/ 34 h 34"/>
                  <a:gd name="T24" fmla="*/ 9 w 17"/>
                  <a:gd name="T25" fmla="*/ 33 h 34"/>
                  <a:gd name="T26" fmla="*/ 5 w 17"/>
                  <a:gd name="T27" fmla="*/ 30 h 34"/>
                  <a:gd name="T28" fmla="*/ 3 w 17"/>
                  <a:gd name="T29" fmla="*/ 27 h 34"/>
                  <a:gd name="T30" fmla="*/ 2 w 17"/>
                  <a:gd name="T31" fmla="*/ 22 h 34"/>
                  <a:gd name="T32" fmla="*/ 0 w 17"/>
                  <a:gd name="T33" fmla="*/ 16 h 34"/>
                  <a:gd name="T34" fmla="*/ 2 w 17"/>
                  <a:gd name="T35" fmla="*/ 10 h 34"/>
                  <a:gd name="T36" fmla="*/ 3 w 17"/>
                  <a:gd name="T37" fmla="*/ 7 h 34"/>
                  <a:gd name="T38" fmla="*/ 5 w 17"/>
                  <a:gd name="T39" fmla="*/ 2 h 34"/>
                  <a:gd name="T40" fmla="*/ 9 w 17"/>
                  <a:gd name="T41" fmla="*/ 0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0"/>
                    </a:lnTo>
                    <a:lnTo>
                      <a:pt x="12" y="1"/>
                    </a:lnTo>
                    <a:lnTo>
                      <a:pt x="10" y="3"/>
                    </a:lnTo>
                    <a:lnTo>
                      <a:pt x="7" y="7"/>
                    </a:lnTo>
                    <a:lnTo>
                      <a:pt x="5" y="11"/>
                    </a:lnTo>
                    <a:lnTo>
                      <a:pt x="5" y="17"/>
                    </a:lnTo>
                    <a:lnTo>
                      <a:pt x="5" y="22"/>
                    </a:lnTo>
                    <a:lnTo>
                      <a:pt x="7" y="27"/>
                    </a:lnTo>
                    <a:lnTo>
                      <a:pt x="10" y="30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3" y="7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2" name="Freeform 1556"/>
              <p:cNvSpPr>
                <a:spLocks/>
              </p:cNvSpPr>
              <p:nvPr/>
            </p:nvSpPr>
            <p:spPr bwMode="auto">
              <a:xfrm>
                <a:off x="3939" y="3217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4 h 48"/>
                  <a:gd name="T4" fmla="*/ 103 w 117"/>
                  <a:gd name="T5" fmla="*/ 10 h 48"/>
                  <a:gd name="T6" fmla="*/ 112 w 117"/>
                  <a:gd name="T7" fmla="*/ 16 h 48"/>
                  <a:gd name="T8" fmla="*/ 117 w 117"/>
                  <a:gd name="T9" fmla="*/ 20 h 48"/>
                  <a:gd name="T10" fmla="*/ 117 w 117"/>
                  <a:gd name="T11" fmla="*/ 20 h 48"/>
                  <a:gd name="T12" fmla="*/ 116 w 117"/>
                  <a:gd name="T13" fmla="*/ 23 h 48"/>
                  <a:gd name="T14" fmla="*/ 115 w 117"/>
                  <a:gd name="T15" fmla="*/ 24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30 h 48"/>
                  <a:gd name="T26" fmla="*/ 112 w 117"/>
                  <a:gd name="T27" fmla="*/ 34 h 48"/>
                  <a:gd name="T28" fmla="*/ 102 w 117"/>
                  <a:gd name="T29" fmla="*/ 39 h 48"/>
                  <a:gd name="T30" fmla="*/ 92 w 117"/>
                  <a:gd name="T31" fmla="*/ 45 h 48"/>
                  <a:gd name="T32" fmla="*/ 79 w 117"/>
                  <a:gd name="T33" fmla="*/ 48 h 48"/>
                  <a:gd name="T34" fmla="*/ 65 w 117"/>
                  <a:gd name="T35" fmla="*/ 48 h 48"/>
                  <a:gd name="T36" fmla="*/ 51 w 117"/>
                  <a:gd name="T37" fmla="*/ 44 h 48"/>
                  <a:gd name="T38" fmla="*/ 39 w 117"/>
                  <a:gd name="T39" fmla="*/ 39 h 48"/>
                  <a:gd name="T40" fmla="*/ 29 w 117"/>
                  <a:gd name="T41" fmla="*/ 34 h 48"/>
                  <a:gd name="T42" fmla="*/ 24 w 117"/>
                  <a:gd name="T43" fmla="*/ 31 h 48"/>
                  <a:gd name="T44" fmla="*/ 21 w 117"/>
                  <a:gd name="T45" fmla="*/ 28 h 48"/>
                  <a:gd name="T46" fmla="*/ 19 w 117"/>
                  <a:gd name="T47" fmla="*/ 30 h 48"/>
                  <a:gd name="T48" fmla="*/ 14 w 117"/>
                  <a:gd name="T49" fmla="*/ 33 h 48"/>
                  <a:gd name="T50" fmla="*/ 8 w 117"/>
                  <a:gd name="T51" fmla="*/ 38 h 48"/>
                  <a:gd name="T52" fmla="*/ 1 w 117"/>
                  <a:gd name="T53" fmla="*/ 46 h 48"/>
                  <a:gd name="T54" fmla="*/ 0 w 117"/>
                  <a:gd name="T55" fmla="*/ 37 h 48"/>
                  <a:gd name="T56" fmla="*/ 0 w 117"/>
                  <a:gd name="T57" fmla="*/ 25 h 48"/>
                  <a:gd name="T58" fmla="*/ 0 w 117"/>
                  <a:gd name="T59" fmla="*/ 13 h 48"/>
                  <a:gd name="T60" fmla="*/ 2 w 117"/>
                  <a:gd name="T61" fmla="*/ 4 h 48"/>
                  <a:gd name="T62" fmla="*/ 8 w 117"/>
                  <a:gd name="T63" fmla="*/ 12 h 48"/>
                  <a:gd name="T64" fmla="*/ 15 w 117"/>
                  <a:gd name="T65" fmla="*/ 17 h 48"/>
                  <a:gd name="T66" fmla="*/ 20 w 117"/>
                  <a:gd name="T67" fmla="*/ 19 h 48"/>
                  <a:gd name="T68" fmla="*/ 22 w 117"/>
                  <a:gd name="T69" fmla="*/ 20 h 48"/>
                  <a:gd name="T70" fmla="*/ 24 w 117"/>
                  <a:gd name="T71" fmla="*/ 19 h 48"/>
                  <a:gd name="T72" fmla="*/ 31 w 117"/>
                  <a:gd name="T73" fmla="*/ 16 h 48"/>
                  <a:gd name="T74" fmla="*/ 40 w 117"/>
                  <a:gd name="T75" fmla="*/ 11 h 48"/>
                  <a:gd name="T76" fmla="*/ 52 w 117"/>
                  <a:gd name="T77" fmla="*/ 5 h 48"/>
                  <a:gd name="T78" fmla="*/ 65 w 117"/>
                  <a:gd name="T79" fmla="*/ 1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4"/>
                    </a:lnTo>
                    <a:lnTo>
                      <a:pt x="103" y="10"/>
                    </a:lnTo>
                    <a:lnTo>
                      <a:pt x="112" y="16"/>
                    </a:lnTo>
                    <a:lnTo>
                      <a:pt x="117" y="20"/>
                    </a:lnTo>
                    <a:lnTo>
                      <a:pt x="117" y="20"/>
                    </a:lnTo>
                    <a:lnTo>
                      <a:pt x="116" y="23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30"/>
                    </a:lnTo>
                    <a:lnTo>
                      <a:pt x="112" y="34"/>
                    </a:lnTo>
                    <a:lnTo>
                      <a:pt x="102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1" y="44"/>
                    </a:lnTo>
                    <a:lnTo>
                      <a:pt x="39" y="39"/>
                    </a:lnTo>
                    <a:lnTo>
                      <a:pt x="29" y="34"/>
                    </a:lnTo>
                    <a:lnTo>
                      <a:pt x="24" y="31"/>
                    </a:lnTo>
                    <a:lnTo>
                      <a:pt x="21" y="28"/>
                    </a:lnTo>
                    <a:lnTo>
                      <a:pt x="19" y="30"/>
                    </a:lnTo>
                    <a:lnTo>
                      <a:pt x="14" y="33"/>
                    </a:lnTo>
                    <a:lnTo>
                      <a:pt x="8" y="38"/>
                    </a:lnTo>
                    <a:lnTo>
                      <a:pt x="1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2" y="4"/>
                    </a:lnTo>
                    <a:lnTo>
                      <a:pt x="8" y="12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1" y="16"/>
                    </a:lnTo>
                    <a:lnTo>
                      <a:pt x="40" y="11"/>
                    </a:lnTo>
                    <a:lnTo>
                      <a:pt x="52" y="5"/>
                    </a:lnTo>
                    <a:lnTo>
                      <a:pt x="65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3" name="Freeform 1557"/>
              <p:cNvSpPr>
                <a:spLocks/>
              </p:cNvSpPr>
              <p:nvPr/>
            </p:nvSpPr>
            <p:spPr bwMode="auto">
              <a:xfrm>
                <a:off x="4033" y="3230"/>
                <a:ext cx="8" cy="14"/>
              </a:xfrm>
              <a:custGeom>
                <a:avLst/>
                <a:gdLst>
                  <a:gd name="T0" fmla="*/ 5 w 8"/>
                  <a:gd name="T1" fmla="*/ 0 h 14"/>
                  <a:gd name="T2" fmla="*/ 7 w 8"/>
                  <a:gd name="T3" fmla="*/ 1 h 14"/>
                  <a:gd name="T4" fmla="*/ 8 w 8"/>
                  <a:gd name="T5" fmla="*/ 4 h 14"/>
                  <a:gd name="T6" fmla="*/ 8 w 8"/>
                  <a:gd name="T7" fmla="*/ 7 h 14"/>
                  <a:gd name="T8" fmla="*/ 8 w 8"/>
                  <a:gd name="T9" fmla="*/ 11 h 14"/>
                  <a:gd name="T10" fmla="*/ 7 w 8"/>
                  <a:gd name="T11" fmla="*/ 13 h 14"/>
                  <a:gd name="T12" fmla="*/ 5 w 8"/>
                  <a:gd name="T13" fmla="*/ 14 h 14"/>
                  <a:gd name="T14" fmla="*/ 2 w 8"/>
                  <a:gd name="T15" fmla="*/ 13 h 14"/>
                  <a:gd name="T16" fmla="*/ 1 w 8"/>
                  <a:gd name="T17" fmla="*/ 11 h 14"/>
                  <a:gd name="T18" fmla="*/ 0 w 8"/>
                  <a:gd name="T19" fmla="*/ 7 h 14"/>
                  <a:gd name="T20" fmla="*/ 1 w 8"/>
                  <a:gd name="T21" fmla="*/ 4 h 14"/>
                  <a:gd name="T22" fmla="*/ 2 w 8"/>
                  <a:gd name="T23" fmla="*/ 1 h 14"/>
                  <a:gd name="T24" fmla="*/ 5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5" y="0"/>
                    </a:moveTo>
                    <a:lnTo>
                      <a:pt x="7" y="1"/>
                    </a:lnTo>
                    <a:lnTo>
                      <a:pt x="8" y="4"/>
                    </a:lnTo>
                    <a:lnTo>
                      <a:pt x="8" y="7"/>
                    </a:lnTo>
                    <a:lnTo>
                      <a:pt x="8" y="11"/>
                    </a:lnTo>
                    <a:lnTo>
                      <a:pt x="7" y="13"/>
                    </a:lnTo>
                    <a:lnTo>
                      <a:pt x="5" y="14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4" name="Freeform 1558"/>
              <p:cNvSpPr>
                <a:spLocks/>
              </p:cNvSpPr>
              <p:nvPr/>
            </p:nvSpPr>
            <p:spPr bwMode="auto">
              <a:xfrm>
                <a:off x="4035" y="3236"/>
                <a:ext cx="5" cy="4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1 h 4"/>
                  <a:gd name="T4" fmla="*/ 5 w 5"/>
                  <a:gd name="T5" fmla="*/ 2 h 4"/>
                  <a:gd name="T6" fmla="*/ 4 w 5"/>
                  <a:gd name="T7" fmla="*/ 4 h 4"/>
                  <a:gd name="T8" fmla="*/ 3 w 5"/>
                  <a:gd name="T9" fmla="*/ 4 h 4"/>
                  <a:gd name="T10" fmla="*/ 2 w 5"/>
                  <a:gd name="T11" fmla="*/ 4 h 4"/>
                  <a:gd name="T12" fmla="*/ 0 w 5"/>
                  <a:gd name="T13" fmla="*/ 2 h 4"/>
                  <a:gd name="T14" fmla="*/ 2 w 5"/>
                  <a:gd name="T15" fmla="*/ 1 h 4"/>
                  <a:gd name="T16" fmla="*/ 3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5" name="Freeform 1559"/>
              <p:cNvSpPr>
                <a:spLocks/>
              </p:cNvSpPr>
              <p:nvPr/>
            </p:nvSpPr>
            <p:spPr bwMode="auto">
              <a:xfrm>
                <a:off x="4018" y="3224"/>
                <a:ext cx="16" cy="34"/>
              </a:xfrm>
              <a:custGeom>
                <a:avLst/>
                <a:gdLst>
                  <a:gd name="T0" fmla="*/ 13 w 16"/>
                  <a:gd name="T1" fmla="*/ 0 h 34"/>
                  <a:gd name="T2" fmla="*/ 16 w 16"/>
                  <a:gd name="T3" fmla="*/ 1 h 34"/>
                  <a:gd name="T4" fmla="*/ 13 w 16"/>
                  <a:gd name="T5" fmla="*/ 3 h 34"/>
                  <a:gd name="T6" fmla="*/ 9 w 16"/>
                  <a:gd name="T7" fmla="*/ 5 h 34"/>
                  <a:gd name="T8" fmla="*/ 7 w 16"/>
                  <a:gd name="T9" fmla="*/ 9 h 34"/>
                  <a:gd name="T10" fmla="*/ 6 w 16"/>
                  <a:gd name="T11" fmla="*/ 13 h 34"/>
                  <a:gd name="T12" fmla="*/ 4 w 16"/>
                  <a:gd name="T13" fmla="*/ 18 h 34"/>
                  <a:gd name="T14" fmla="*/ 6 w 16"/>
                  <a:gd name="T15" fmla="*/ 24 h 34"/>
                  <a:gd name="T16" fmla="*/ 7 w 16"/>
                  <a:gd name="T17" fmla="*/ 28 h 34"/>
                  <a:gd name="T18" fmla="*/ 9 w 16"/>
                  <a:gd name="T19" fmla="*/ 32 h 34"/>
                  <a:gd name="T20" fmla="*/ 13 w 16"/>
                  <a:gd name="T21" fmla="*/ 34 h 34"/>
                  <a:gd name="T22" fmla="*/ 13 w 16"/>
                  <a:gd name="T23" fmla="*/ 34 h 34"/>
                  <a:gd name="T24" fmla="*/ 8 w 16"/>
                  <a:gd name="T25" fmla="*/ 33 h 34"/>
                  <a:gd name="T26" fmla="*/ 6 w 16"/>
                  <a:gd name="T27" fmla="*/ 31 h 34"/>
                  <a:gd name="T28" fmla="*/ 2 w 16"/>
                  <a:gd name="T29" fmla="*/ 27 h 34"/>
                  <a:gd name="T30" fmla="*/ 1 w 16"/>
                  <a:gd name="T31" fmla="*/ 23 h 34"/>
                  <a:gd name="T32" fmla="*/ 0 w 16"/>
                  <a:gd name="T33" fmla="*/ 18 h 34"/>
                  <a:gd name="T34" fmla="*/ 1 w 16"/>
                  <a:gd name="T35" fmla="*/ 12 h 34"/>
                  <a:gd name="T36" fmla="*/ 2 w 16"/>
                  <a:gd name="T37" fmla="*/ 7 h 34"/>
                  <a:gd name="T38" fmla="*/ 6 w 16"/>
                  <a:gd name="T39" fmla="*/ 4 h 34"/>
                  <a:gd name="T40" fmla="*/ 8 w 16"/>
                  <a:gd name="T41" fmla="*/ 1 h 34"/>
                  <a:gd name="T42" fmla="*/ 13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3" y="0"/>
                    </a:moveTo>
                    <a:lnTo>
                      <a:pt x="16" y="1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9"/>
                    </a:lnTo>
                    <a:lnTo>
                      <a:pt x="6" y="13"/>
                    </a:lnTo>
                    <a:lnTo>
                      <a:pt x="4" y="18"/>
                    </a:lnTo>
                    <a:lnTo>
                      <a:pt x="6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2" y="27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6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6" name="Freeform 1560"/>
              <p:cNvSpPr>
                <a:spLocks/>
              </p:cNvSpPr>
              <p:nvPr/>
            </p:nvSpPr>
            <p:spPr bwMode="auto">
              <a:xfrm>
                <a:off x="4068" y="3224"/>
                <a:ext cx="119" cy="48"/>
              </a:xfrm>
              <a:custGeom>
                <a:avLst/>
                <a:gdLst>
                  <a:gd name="T0" fmla="*/ 80 w 119"/>
                  <a:gd name="T1" fmla="*/ 0 h 48"/>
                  <a:gd name="T2" fmla="*/ 93 w 119"/>
                  <a:gd name="T3" fmla="*/ 4 h 48"/>
                  <a:gd name="T4" fmla="*/ 105 w 119"/>
                  <a:gd name="T5" fmla="*/ 10 h 48"/>
                  <a:gd name="T6" fmla="*/ 113 w 119"/>
                  <a:gd name="T7" fmla="*/ 16 h 48"/>
                  <a:gd name="T8" fmla="*/ 118 w 119"/>
                  <a:gd name="T9" fmla="*/ 19 h 48"/>
                  <a:gd name="T10" fmla="*/ 119 w 119"/>
                  <a:gd name="T11" fmla="*/ 20 h 48"/>
                  <a:gd name="T12" fmla="*/ 118 w 119"/>
                  <a:gd name="T13" fmla="*/ 21 h 48"/>
                  <a:gd name="T14" fmla="*/ 116 w 119"/>
                  <a:gd name="T15" fmla="*/ 24 h 48"/>
                  <a:gd name="T16" fmla="*/ 114 w 119"/>
                  <a:gd name="T17" fmla="*/ 25 h 48"/>
                  <a:gd name="T18" fmla="*/ 116 w 119"/>
                  <a:gd name="T19" fmla="*/ 26 h 48"/>
                  <a:gd name="T20" fmla="*/ 118 w 119"/>
                  <a:gd name="T21" fmla="*/ 27 h 48"/>
                  <a:gd name="T22" fmla="*/ 118 w 119"/>
                  <a:gd name="T23" fmla="*/ 28 h 48"/>
                  <a:gd name="T24" fmla="*/ 118 w 119"/>
                  <a:gd name="T25" fmla="*/ 30 h 48"/>
                  <a:gd name="T26" fmla="*/ 112 w 119"/>
                  <a:gd name="T27" fmla="*/ 33 h 48"/>
                  <a:gd name="T28" fmla="*/ 104 w 119"/>
                  <a:gd name="T29" fmla="*/ 39 h 48"/>
                  <a:gd name="T30" fmla="*/ 93 w 119"/>
                  <a:gd name="T31" fmla="*/ 45 h 48"/>
                  <a:gd name="T32" fmla="*/ 80 w 119"/>
                  <a:gd name="T33" fmla="*/ 48 h 48"/>
                  <a:gd name="T34" fmla="*/ 66 w 119"/>
                  <a:gd name="T35" fmla="*/ 48 h 48"/>
                  <a:gd name="T36" fmla="*/ 52 w 119"/>
                  <a:gd name="T37" fmla="*/ 44 h 48"/>
                  <a:gd name="T38" fmla="*/ 40 w 119"/>
                  <a:gd name="T39" fmla="*/ 39 h 48"/>
                  <a:gd name="T40" fmla="*/ 31 w 119"/>
                  <a:gd name="T41" fmla="*/ 34 h 48"/>
                  <a:gd name="T42" fmla="*/ 25 w 119"/>
                  <a:gd name="T43" fmla="*/ 30 h 48"/>
                  <a:gd name="T44" fmla="*/ 23 w 119"/>
                  <a:gd name="T45" fmla="*/ 28 h 48"/>
                  <a:gd name="T46" fmla="*/ 20 w 119"/>
                  <a:gd name="T47" fmla="*/ 30 h 48"/>
                  <a:gd name="T48" fmla="*/ 15 w 119"/>
                  <a:gd name="T49" fmla="*/ 32 h 48"/>
                  <a:gd name="T50" fmla="*/ 10 w 119"/>
                  <a:gd name="T51" fmla="*/ 38 h 48"/>
                  <a:gd name="T52" fmla="*/ 3 w 119"/>
                  <a:gd name="T53" fmla="*/ 45 h 48"/>
                  <a:gd name="T54" fmla="*/ 1 w 119"/>
                  <a:gd name="T55" fmla="*/ 36 h 48"/>
                  <a:gd name="T56" fmla="*/ 0 w 119"/>
                  <a:gd name="T57" fmla="*/ 24 h 48"/>
                  <a:gd name="T58" fmla="*/ 1 w 119"/>
                  <a:gd name="T59" fmla="*/ 12 h 48"/>
                  <a:gd name="T60" fmla="*/ 3 w 119"/>
                  <a:gd name="T61" fmla="*/ 4 h 48"/>
                  <a:gd name="T62" fmla="*/ 10 w 119"/>
                  <a:gd name="T63" fmla="*/ 11 h 48"/>
                  <a:gd name="T64" fmla="*/ 17 w 119"/>
                  <a:gd name="T65" fmla="*/ 17 h 48"/>
                  <a:gd name="T66" fmla="*/ 21 w 119"/>
                  <a:gd name="T67" fmla="*/ 19 h 48"/>
                  <a:gd name="T68" fmla="*/ 23 w 119"/>
                  <a:gd name="T69" fmla="*/ 20 h 48"/>
                  <a:gd name="T70" fmla="*/ 25 w 119"/>
                  <a:gd name="T71" fmla="*/ 19 h 48"/>
                  <a:gd name="T72" fmla="*/ 31 w 119"/>
                  <a:gd name="T73" fmla="*/ 14 h 48"/>
                  <a:gd name="T74" fmla="*/ 41 w 119"/>
                  <a:gd name="T75" fmla="*/ 10 h 48"/>
                  <a:gd name="T76" fmla="*/ 53 w 119"/>
                  <a:gd name="T77" fmla="*/ 5 h 48"/>
                  <a:gd name="T78" fmla="*/ 66 w 119"/>
                  <a:gd name="T79" fmla="*/ 0 h 48"/>
                  <a:gd name="T80" fmla="*/ 80 w 119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5" y="10"/>
                    </a:lnTo>
                    <a:lnTo>
                      <a:pt x="113" y="16"/>
                    </a:lnTo>
                    <a:lnTo>
                      <a:pt x="118" y="19"/>
                    </a:lnTo>
                    <a:lnTo>
                      <a:pt x="119" y="20"/>
                    </a:lnTo>
                    <a:lnTo>
                      <a:pt x="118" y="21"/>
                    </a:lnTo>
                    <a:lnTo>
                      <a:pt x="116" y="24"/>
                    </a:lnTo>
                    <a:lnTo>
                      <a:pt x="114" y="25"/>
                    </a:lnTo>
                    <a:lnTo>
                      <a:pt x="116" y="26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30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3" y="45"/>
                    </a:lnTo>
                    <a:lnTo>
                      <a:pt x="80" y="48"/>
                    </a:lnTo>
                    <a:lnTo>
                      <a:pt x="66" y="48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5" y="30"/>
                    </a:lnTo>
                    <a:lnTo>
                      <a:pt x="23" y="28"/>
                    </a:lnTo>
                    <a:lnTo>
                      <a:pt x="20" y="30"/>
                    </a:lnTo>
                    <a:lnTo>
                      <a:pt x="15" y="32"/>
                    </a:lnTo>
                    <a:lnTo>
                      <a:pt x="10" y="38"/>
                    </a:lnTo>
                    <a:lnTo>
                      <a:pt x="3" y="45"/>
                    </a:lnTo>
                    <a:lnTo>
                      <a:pt x="1" y="36"/>
                    </a:lnTo>
                    <a:lnTo>
                      <a:pt x="0" y="24"/>
                    </a:lnTo>
                    <a:lnTo>
                      <a:pt x="1" y="12"/>
                    </a:lnTo>
                    <a:lnTo>
                      <a:pt x="3" y="4"/>
                    </a:lnTo>
                    <a:lnTo>
                      <a:pt x="10" y="11"/>
                    </a:lnTo>
                    <a:lnTo>
                      <a:pt x="17" y="17"/>
                    </a:lnTo>
                    <a:lnTo>
                      <a:pt x="21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4"/>
                    </a:lnTo>
                    <a:lnTo>
                      <a:pt x="41" y="10"/>
                    </a:lnTo>
                    <a:lnTo>
                      <a:pt x="53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DF2"/>
              </a:solidFill>
              <a:ln w="0">
                <a:solidFill>
                  <a:srgbClr val="000D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7" name="Freeform 1561"/>
              <p:cNvSpPr>
                <a:spLocks/>
              </p:cNvSpPr>
              <p:nvPr/>
            </p:nvSpPr>
            <p:spPr bwMode="auto">
              <a:xfrm>
                <a:off x="4163" y="3237"/>
                <a:ext cx="9" cy="13"/>
              </a:xfrm>
              <a:custGeom>
                <a:avLst/>
                <a:gdLst>
                  <a:gd name="T0" fmla="*/ 4 w 9"/>
                  <a:gd name="T1" fmla="*/ 0 h 13"/>
                  <a:gd name="T2" fmla="*/ 6 w 9"/>
                  <a:gd name="T3" fmla="*/ 1 h 13"/>
                  <a:gd name="T4" fmla="*/ 9 w 9"/>
                  <a:gd name="T5" fmla="*/ 4 h 13"/>
                  <a:gd name="T6" fmla="*/ 9 w 9"/>
                  <a:gd name="T7" fmla="*/ 7 h 13"/>
                  <a:gd name="T8" fmla="*/ 9 w 9"/>
                  <a:gd name="T9" fmla="*/ 10 h 13"/>
                  <a:gd name="T10" fmla="*/ 6 w 9"/>
                  <a:gd name="T11" fmla="*/ 12 h 13"/>
                  <a:gd name="T12" fmla="*/ 4 w 9"/>
                  <a:gd name="T13" fmla="*/ 13 h 13"/>
                  <a:gd name="T14" fmla="*/ 3 w 9"/>
                  <a:gd name="T15" fmla="*/ 12 h 13"/>
                  <a:gd name="T16" fmla="*/ 0 w 9"/>
                  <a:gd name="T17" fmla="*/ 10 h 13"/>
                  <a:gd name="T18" fmla="*/ 0 w 9"/>
                  <a:gd name="T19" fmla="*/ 7 h 13"/>
                  <a:gd name="T20" fmla="*/ 0 w 9"/>
                  <a:gd name="T21" fmla="*/ 4 h 13"/>
                  <a:gd name="T22" fmla="*/ 3 w 9"/>
                  <a:gd name="T23" fmla="*/ 1 h 13"/>
                  <a:gd name="T24" fmla="*/ 4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4" y="0"/>
                    </a:moveTo>
                    <a:lnTo>
                      <a:pt x="6" y="1"/>
                    </a:lnTo>
                    <a:lnTo>
                      <a:pt x="9" y="4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8" name="Freeform 1562"/>
              <p:cNvSpPr>
                <a:spLocks/>
              </p:cNvSpPr>
              <p:nvPr/>
            </p:nvSpPr>
            <p:spPr bwMode="auto">
              <a:xfrm>
                <a:off x="4166" y="3243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0 h 4"/>
                  <a:gd name="T4" fmla="*/ 3 w 3"/>
                  <a:gd name="T5" fmla="*/ 1 h 4"/>
                  <a:gd name="T6" fmla="*/ 3 w 3"/>
                  <a:gd name="T7" fmla="*/ 4 h 4"/>
                  <a:gd name="T8" fmla="*/ 2 w 3"/>
                  <a:gd name="T9" fmla="*/ 4 h 4"/>
                  <a:gd name="T10" fmla="*/ 1 w 3"/>
                  <a:gd name="T11" fmla="*/ 4 h 4"/>
                  <a:gd name="T12" fmla="*/ 0 w 3"/>
                  <a:gd name="T13" fmla="*/ 1 h 4"/>
                  <a:gd name="T14" fmla="*/ 1 w 3"/>
                  <a:gd name="T15" fmla="*/ 0 h 4"/>
                  <a:gd name="T16" fmla="*/ 2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9" name="Freeform 1563"/>
              <p:cNvSpPr>
                <a:spLocks/>
              </p:cNvSpPr>
              <p:nvPr/>
            </p:nvSpPr>
            <p:spPr bwMode="auto">
              <a:xfrm>
                <a:off x="4148" y="3231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0 h 34"/>
                  <a:gd name="T4" fmla="*/ 13 w 16"/>
                  <a:gd name="T5" fmla="*/ 2 h 34"/>
                  <a:gd name="T6" fmla="*/ 9 w 16"/>
                  <a:gd name="T7" fmla="*/ 4 h 34"/>
                  <a:gd name="T8" fmla="*/ 7 w 16"/>
                  <a:gd name="T9" fmla="*/ 9 h 34"/>
                  <a:gd name="T10" fmla="*/ 5 w 16"/>
                  <a:gd name="T11" fmla="*/ 12 h 34"/>
                  <a:gd name="T12" fmla="*/ 5 w 16"/>
                  <a:gd name="T13" fmla="*/ 18 h 34"/>
                  <a:gd name="T14" fmla="*/ 5 w 16"/>
                  <a:gd name="T15" fmla="*/ 23 h 34"/>
                  <a:gd name="T16" fmla="*/ 7 w 16"/>
                  <a:gd name="T17" fmla="*/ 27 h 34"/>
                  <a:gd name="T18" fmla="*/ 9 w 16"/>
                  <a:gd name="T19" fmla="*/ 32 h 34"/>
                  <a:gd name="T20" fmla="*/ 13 w 16"/>
                  <a:gd name="T21" fmla="*/ 34 h 34"/>
                  <a:gd name="T22" fmla="*/ 12 w 16"/>
                  <a:gd name="T23" fmla="*/ 34 h 34"/>
                  <a:gd name="T24" fmla="*/ 8 w 16"/>
                  <a:gd name="T25" fmla="*/ 33 h 34"/>
                  <a:gd name="T26" fmla="*/ 5 w 16"/>
                  <a:gd name="T27" fmla="*/ 31 h 34"/>
                  <a:gd name="T28" fmla="*/ 2 w 16"/>
                  <a:gd name="T29" fmla="*/ 27 h 34"/>
                  <a:gd name="T30" fmla="*/ 1 w 16"/>
                  <a:gd name="T31" fmla="*/ 23 h 34"/>
                  <a:gd name="T32" fmla="*/ 0 w 16"/>
                  <a:gd name="T33" fmla="*/ 17 h 34"/>
                  <a:gd name="T34" fmla="*/ 1 w 16"/>
                  <a:gd name="T35" fmla="*/ 12 h 34"/>
                  <a:gd name="T36" fmla="*/ 2 w 16"/>
                  <a:gd name="T37" fmla="*/ 7 h 34"/>
                  <a:gd name="T38" fmla="*/ 5 w 16"/>
                  <a:gd name="T39" fmla="*/ 3 h 34"/>
                  <a:gd name="T40" fmla="*/ 8 w 16"/>
                  <a:gd name="T41" fmla="*/ 0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0"/>
                    </a:lnTo>
                    <a:lnTo>
                      <a:pt x="13" y="2"/>
                    </a:lnTo>
                    <a:lnTo>
                      <a:pt x="9" y="4"/>
                    </a:lnTo>
                    <a:lnTo>
                      <a:pt x="7" y="9"/>
                    </a:lnTo>
                    <a:lnTo>
                      <a:pt x="5" y="12"/>
                    </a:lnTo>
                    <a:lnTo>
                      <a:pt x="5" y="18"/>
                    </a:lnTo>
                    <a:lnTo>
                      <a:pt x="5" y="23"/>
                    </a:lnTo>
                    <a:lnTo>
                      <a:pt x="7" y="27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0" name="Freeform 1564"/>
              <p:cNvSpPr>
                <a:spLocks/>
              </p:cNvSpPr>
              <p:nvPr/>
            </p:nvSpPr>
            <p:spPr bwMode="auto">
              <a:xfrm>
                <a:off x="4125" y="3175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4 h 48"/>
                  <a:gd name="T4" fmla="*/ 103 w 117"/>
                  <a:gd name="T5" fmla="*/ 9 h 48"/>
                  <a:gd name="T6" fmla="*/ 112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7 w 117"/>
                  <a:gd name="T13" fmla="*/ 21 h 48"/>
                  <a:gd name="T14" fmla="*/ 115 w 117"/>
                  <a:gd name="T15" fmla="*/ 22 h 48"/>
                  <a:gd name="T16" fmla="*/ 113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3 h 48"/>
                  <a:gd name="T28" fmla="*/ 103 w 117"/>
                  <a:gd name="T29" fmla="*/ 39 h 48"/>
                  <a:gd name="T30" fmla="*/ 91 w 117"/>
                  <a:gd name="T31" fmla="*/ 45 h 48"/>
                  <a:gd name="T32" fmla="*/ 78 w 117"/>
                  <a:gd name="T33" fmla="*/ 48 h 48"/>
                  <a:gd name="T34" fmla="*/ 64 w 117"/>
                  <a:gd name="T35" fmla="*/ 48 h 48"/>
                  <a:gd name="T36" fmla="*/ 51 w 117"/>
                  <a:gd name="T37" fmla="*/ 43 h 48"/>
                  <a:gd name="T38" fmla="*/ 39 w 117"/>
                  <a:gd name="T39" fmla="*/ 39 h 48"/>
                  <a:gd name="T40" fmla="*/ 30 w 117"/>
                  <a:gd name="T41" fmla="*/ 34 h 48"/>
                  <a:gd name="T42" fmla="*/ 23 w 117"/>
                  <a:gd name="T43" fmla="*/ 29 h 48"/>
                  <a:gd name="T44" fmla="*/ 21 w 117"/>
                  <a:gd name="T45" fmla="*/ 28 h 48"/>
                  <a:gd name="T46" fmla="*/ 20 w 117"/>
                  <a:gd name="T47" fmla="*/ 29 h 48"/>
                  <a:gd name="T48" fmla="*/ 15 w 117"/>
                  <a:gd name="T49" fmla="*/ 32 h 48"/>
                  <a:gd name="T50" fmla="*/ 8 w 117"/>
                  <a:gd name="T51" fmla="*/ 38 h 48"/>
                  <a:gd name="T52" fmla="*/ 2 w 117"/>
                  <a:gd name="T53" fmla="*/ 45 h 48"/>
                  <a:gd name="T54" fmla="*/ 0 w 117"/>
                  <a:gd name="T55" fmla="*/ 35 h 48"/>
                  <a:gd name="T56" fmla="*/ 0 w 117"/>
                  <a:gd name="T57" fmla="*/ 23 h 48"/>
                  <a:gd name="T58" fmla="*/ 1 w 117"/>
                  <a:gd name="T59" fmla="*/ 12 h 48"/>
                  <a:gd name="T60" fmla="*/ 2 w 117"/>
                  <a:gd name="T61" fmla="*/ 4 h 48"/>
                  <a:gd name="T62" fmla="*/ 9 w 117"/>
                  <a:gd name="T63" fmla="*/ 11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4 w 117"/>
                  <a:gd name="T71" fmla="*/ 19 h 48"/>
                  <a:gd name="T72" fmla="*/ 30 w 117"/>
                  <a:gd name="T73" fmla="*/ 14 h 48"/>
                  <a:gd name="T74" fmla="*/ 39 w 117"/>
                  <a:gd name="T75" fmla="*/ 9 h 48"/>
                  <a:gd name="T76" fmla="*/ 51 w 117"/>
                  <a:gd name="T77" fmla="*/ 5 h 48"/>
                  <a:gd name="T78" fmla="*/ 65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4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5" y="22"/>
                    </a:lnTo>
                    <a:lnTo>
                      <a:pt x="113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1" y="45"/>
                    </a:lnTo>
                    <a:lnTo>
                      <a:pt x="78" y="48"/>
                    </a:lnTo>
                    <a:lnTo>
                      <a:pt x="64" y="48"/>
                    </a:lnTo>
                    <a:lnTo>
                      <a:pt x="51" y="43"/>
                    </a:lnTo>
                    <a:lnTo>
                      <a:pt x="39" y="39"/>
                    </a:lnTo>
                    <a:lnTo>
                      <a:pt x="30" y="34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2"/>
                    </a:lnTo>
                    <a:lnTo>
                      <a:pt x="8" y="38"/>
                    </a:lnTo>
                    <a:lnTo>
                      <a:pt x="2" y="45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1" y="12"/>
                    </a:lnTo>
                    <a:lnTo>
                      <a:pt x="2" y="4"/>
                    </a:lnTo>
                    <a:lnTo>
                      <a:pt x="9" y="11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0" y="14"/>
                    </a:lnTo>
                    <a:lnTo>
                      <a:pt x="39" y="9"/>
                    </a:lnTo>
                    <a:lnTo>
                      <a:pt x="51" y="5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1" name="Freeform 1565"/>
              <p:cNvSpPr>
                <a:spLocks/>
              </p:cNvSpPr>
              <p:nvPr/>
            </p:nvSpPr>
            <p:spPr bwMode="auto">
              <a:xfrm>
                <a:off x="4218" y="3188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8 w 10"/>
                  <a:gd name="T3" fmla="*/ 1 h 13"/>
                  <a:gd name="T4" fmla="*/ 9 w 10"/>
                  <a:gd name="T5" fmla="*/ 3 h 13"/>
                  <a:gd name="T6" fmla="*/ 10 w 10"/>
                  <a:gd name="T7" fmla="*/ 7 h 13"/>
                  <a:gd name="T8" fmla="*/ 9 w 10"/>
                  <a:gd name="T9" fmla="*/ 9 h 13"/>
                  <a:gd name="T10" fmla="*/ 8 w 10"/>
                  <a:gd name="T11" fmla="*/ 12 h 13"/>
                  <a:gd name="T12" fmla="*/ 5 w 10"/>
                  <a:gd name="T13" fmla="*/ 13 h 13"/>
                  <a:gd name="T14" fmla="*/ 3 w 10"/>
                  <a:gd name="T15" fmla="*/ 12 h 13"/>
                  <a:gd name="T16" fmla="*/ 2 w 10"/>
                  <a:gd name="T17" fmla="*/ 9 h 13"/>
                  <a:gd name="T18" fmla="*/ 0 w 10"/>
                  <a:gd name="T19" fmla="*/ 7 h 13"/>
                  <a:gd name="T20" fmla="*/ 2 w 10"/>
                  <a:gd name="T21" fmla="*/ 3 h 13"/>
                  <a:gd name="T22" fmla="*/ 3 w 10"/>
                  <a:gd name="T23" fmla="*/ 1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8" y="1"/>
                    </a:lnTo>
                    <a:lnTo>
                      <a:pt x="9" y="3"/>
                    </a:lnTo>
                    <a:lnTo>
                      <a:pt x="10" y="7"/>
                    </a:lnTo>
                    <a:lnTo>
                      <a:pt x="9" y="9"/>
                    </a:lnTo>
                    <a:lnTo>
                      <a:pt x="8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2" name="Freeform 1566"/>
              <p:cNvSpPr>
                <a:spLocks/>
              </p:cNvSpPr>
              <p:nvPr/>
            </p:nvSpPr>
            <p:spPr bwMode="auto">
              <a:xfrm>
                <a:off x="4222" y="3194"/>
                <a:ext cx="4" cy="3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0 h 3"/>
                  <a:gd name="T4" fmla="*/ 4 w 4"/>
                  <a:gd name="T5" fmla="*/ 1 h 3"/>
                  <a:gd name="T6" fmla="*/ 4 w 4"/>
                  <a:gd name="T7" fmla="*/ 3 h 3"/>
                  <a:gd name="T8" fmla="*/ 1 w 4"/>
                  <a:gd name="T9" fmla="*/ 3 h 3"/>
                  <a:gd name="T10" fmla="*/ 0 w 4"/>
                  <a:gd name="T11" fmla="*/ 3 h 3"/>
                  <a:gd name="T12" fmla="*/ 0 w 4"/>
                  <a:gd name="T13" fmla="*/ 1 h 3"/>
                  <a:gd name="T14" fmla="*/ 0 w 4"/>
                  <a:gd name="T15" fmla="*/ 0 h 3"/>
                  <a:gd name="T16" fmla="*/ 1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3" name="Freeform 1567"/>
              <p:cNvSpPr>
                <a:spLocks/>
              </p:cNvSpPr>
              <p:nvPr/>
            </p:nvSpPr>
            <p:spPr bwMode="auto">
              <a:xfrm>
                <a:off x="4204" y="3182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0 h 34"/>
                  <a:gd name="T4" fmla="*/ 12 w 16"/>
                  <a:gd name="T5" fmla="*/ 1 h 34"/>
                  <a:gd name="T6" fmla="*/ 10 w 16"/>
                  <a:gd name="T7" fmla="*/ 4 h 34"/>
                  <a:gd name="T8" fmla="*/ 6 w 16"/>
                  <a:gd name="T9" fmla="*/ 8 h 34"/>
                  <a:gd name="T10" fmla="*/ 5 w 16"/>
                  <a:gd name="T11" fmla="*/ 12 h 34"/>
                  <a:gd name="T12" fmla="*/ 5 w 16"/>
                  <a:gd name="T13" fmla="*/ 18 h 34"/>
                  <a:gd name="T14" fmla="*/ 5 w 16"/>
                  <a:gd name="T15" fmla="*/ 22 h 34"/>
                  <a:gd name="T16" fmla="*/ 7 w 16"/>
                  <a:gd name="T17" fmla="*/ 27 h 34"/>
                  <a:gd name="T18" fmla="*/ 10 w 16"/>
                  <a:gd name="T19" fmla="*/ 32 h 34"/>
                  <a:gd name="T20" fmla="*/ 13 w 16"/>
                  <a:gd name="T21" fmla="*/ 34 h 34"/>
                  <a:gd name="T22" fmla="*/ 12 w 16"/>
                  <a:gd name="T23" fmla="*/ 34 h 34"/>
                  <a:gd name="T24" fmla="*/ 9 w 16"/>
                  <a:gd name="T25" fmla="*/ 33 h 34"/>
                  <a:gd name="T26" fmla="*/ 5 w 16"/>
                  <a:gd name="T27" fmla="*/ 31 h 34"/>
                  <a:gd name="T28" fmla="*/ 3 w 16"/>
                  <a:gd name="T29" fmla="*/ 27 h 34"/>
                  <a:gd name="T30" fmla="*/ 0 w 16"/>
                  <a:gd name="T31" fmla="*/ 22 h 34"/>
                  <a:gd name="T32" fmla="*/ 0 w 16"/>
                  <a:gd name="T33" fmla="*/ 16 h 34"/>
                  <a:gd name="T34" fmla="*/ 0 w 16"/>
                  <a:gd name="T35" fmla="*/ 12 h 34"/>
                  <a:gd name="T36" fmla="*/ 3 w 16"/>
                  <a:gd name="T37" fmla="*/ 7 h 34"/>
                  <a:gd name="T38" fmla="*/ 5 w 16"/>
                  <a:gd name="T39" fmla="*/ 2 h 34"/>
                  <a:gd name="T40" fmla="*/ 9 w 16"/>
                  <a:gd name="T41" fmla="*/ 0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0"/>
                    </a:lnTo>
                    <a:lnTo>
                      <a:pt x="12" y="1"/>
                    </a:lnTo>
                    <a:lnTo>
                      <a:pt x="10" y="4"/>
                    </a:lnTo>
                    <a:lnTo>
                      <a:pt x="6" y="8"/>
                    </a:lnTo>
                    <a:lnTo>
                      <a:pt x="5" y="12"/>
                    </a:lnTo>
                    <a:lnTo>
                      <a:pt x="5" y="18"/>
                    </a:lnTo>
                    <a:lnTo>
                      <a:pt x="5" y="22"/>
                    </a:lnTo>
                    <a:lnTo>
                      <a:pt x="7" y="27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4" name="Freeform 1568"/>
              <p:cNvSpPr>
                <a:spLocks/>
              </p:cNvSpPr>
              <p:nvPr/>
            </p:nvSpPr>
            <p:spPr bwMode="auto">
              <a:xfrm>
                <a:off x="4199" y="3127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2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7 w 117"/>
                  <a:gd name="T13" fmla="*/ 21 h 48"/>
                  <a:gd name="T14" fmla="*/ 115 w 117"/>
                  <a:gd name="T15" fmla="*/ 22 h 48"/>
                  <a:gd name="T16" fmla="*/ 113 w 117"/>
                  <a:gd name="T17" fmla="*/ 23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3 h 48"/>
                  <a:gd name="T28" fmla="*/ 103 w 117"/>
                  <a:gd name="T29" fmla="*/ 39 h 48"/>
                  <a:gd name="T30" fmla="*/ 91 w 117"/>
                  <a:gd name="T31" fmla="*/ 44 h 48"/>
                  <a:gd name="T32" fmla="*/ 78 w 117"/>
                  <a:gd name="T33" fmla="*/ 48 h 48"/>
                  <a:gd name="T34" fmla="*/ 64 w 117"/>
                  <a:gd name="T35" fmla="*/ 47 h 48"/>
                  <a:gd name="T36" fmla="*/ 51 w 117"/>
                  <a:gd name="T37" fmla="*/ 43 h 48"/>
                  <a:gd name="T38" fmla="*/ 39 w 117"/>
                  <a:gd name="T39" fmla="*/ 39 h 48"/>
                  <a:gd name="T40" fmla="*/ 30 w 117"/>
                  <a:gd name="T41" fmla="*/ 33 h 48"/>
                  <a:gd name="T42" fmla="*/ 23 w 117"/>
                  <a:gd name="T43" fmla="*/ 29 h 48"/>
                  <a:gd name="T44" fmla="*/ 21 w 117"/>
                  <a:gd name="T45" fmla="*/ 28 h 48"/>
                  <a:gd name="T46" fmla="*/ 19 w 117"/>
                  <a:gd name="T47" fmla="*/ 29 h 48"/>
                  <a:gd name="T48" fmla="*/ 15 w 117"/>
                  <a:gd name="T49" fmla="*/ 32 h 48"/>
                  <a:gd name="T50" fmla="*/ 8 w 117"/>
                  <a:gd name="T51" fmla="*/ 37 h 48"/>
                  <a:gd name="T52" fmla="*/ 2 w 117"/>
                  <a:gd name="T53" fmla="*/ 44 h 48"/>
                  <a:gd name="T54" fmla="*/ 0 w 117"/>
                  <a:gd name="T55" fmla="*/ 35 h 48"/>
                  <a:gd name="T56" fmla="*/ 0 w 117"/>
                  <a:gd name="T57" fmla="*/ 23 h 48"/>
                  <a:gd name="T58" fmla="*/ 1 w 117"/>
                  <a:gd name="T59" fmla="*/ 12 h 48"/>
                  <a:gd name="T60" fmla="*/ 2 w 117"/>
                  <a:gd name="T61" fmla="*/ 3 h 48"/>
                  <a:gd name="T62" fmla="*/ 9 w 117"/>
                  <a:gd name="T63" fmla="*/ 10 h 48"/>
                  <a:gd name="T64" fmla="*/ 15 w 117"/>
                  <a:gd name="T65" fmla="*/ 15 h 48"/>
                  <a:gd name="T66" fmla="*/ 19 w 117"/>
                  <a:gd name="T67" fmla="*/ 19 h 48"/>
                  <a:gd name="T68" fmla="*/ 22 w 117"/>
                  <a:gd name="T69" fmla="*/ 20 h 48"/>
                  <a:gd name="T70" fmla="*/ 24 w 117"/>
                  <a:gd name="T71" fmla="*/ 17 h 48"/>
                  <a:gd name="T72" fmla="*/ 30 w 117"/>
                  <a:gd name="T73" fmla="*/ 14 h 48"/>
                  <a:gd name="T74" fmla="*/ 39 w 117"/>
                  <a:gd name="T75" fmla="*/ 9 h 48"/>
                  <a:gd name="T76" fmla="*/ 51 w 117"/>
                  <a:gd name="T77" fmla="*/ 5 h 48"/>
                  <a:gd name="T78" fmla="*/ 65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5" y="22"/>
                    </a:lnTo>
                    <a:lnTo>
                      <a:pt x="113" y="23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1" y="44"/>
                    </a:lnTo>
                    <a:lnTo>
                      <a:pt x="78" y="48"/>
                    </a:lnTo>
                    <a:lnTo>
                      <a:pt x="64" y="47"/>
                    </a:lnTo>
                    <a:lnTo>
                      <a:pt x="51" y="43"/>
                    </a:lnTo>
                    <a:lnTo>
                      <a:pt x="39" y="39"/>
                    </a:lnTo>
                    <a:lnTo>
                      <a:pt x="30" y="33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19" y="29"/>
                    </a:lnTo>
                    <a:lnTo>
                      <a:pt x="15" y="32"/>
                    </a:lnTo>
                    <a:lnTo>
                      <a:pt x="8" y="37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1" y="12"/>
                    </a:lnTo>
                    <a:lnTo>
                      <a:pt x="2" y="3"/>
                    </a:lnTo>
                    <a:lnTo>
                      <a:pt x="9" y="10"/>
                    </a:lnTo>
                    <a:lnTo>
                      <a:pt x="15" y="15"/>
                    </a:lnTo>
                    <a:lnTo>
                      <a:pt x="19" y="19"/>
                    </a:lnTo>
                    <a:lnTo>
                      <a:pt x="22" y="20"/>
                    </a:lnTo>
                    <a:lnTo>
                      <a:pt x="24" y="17"/>
                    </a:lnTo>
                    <a:lnTo>
                      <a:pt x="30" y="14"/>
                    </a:lnTo>
                    <a:lnTo>
                      <a:pt x="39" y="9"/>
                    </a:lnTo>
                    <a:lnTo>
                      <a:pt x="51" y="5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5" name="Freeform 1569"/>
              <p:cNvSpPr>
                <a:spLocks/>
              </p:cNvSpPr>
              <p:nvPr/>
            </p:nvSpPr>
            <p:spPr bwMode="auto">
              <a:xfrm>
                <a:off x="4292" y="3140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0 h 13"/>
                  <a:gd name="T4" fmla="*/ 9 w 10"/>
                  <a:gd name="T5" fmla="*/ 2 h 13"/>
                  <a:gd name="T6" fmla="*/ 10 w 10"/>
                  <a:gd name="T7" fmla="*/ 6 h 13"/>
                  <a:gd name="T8" fmla="*/ 9 w 10"/>
                  <a:gd name="T9" fmla="*/ 9 h 13"/>
                  <a:gd name="T10" fmla="*/ 7 w 10"/>
                  <a:gd name="T11" fmla="*/ 12 h 13"/>
                  <a:gd name="T12" fmla="*/ 5 w 10"/>
                  <a:gd name="T13" fmla="*/ 13 h 13"/>
                  <a:gd name="T14" fmla="*/ 3 w 10"/>
                  <a:gd name="T15" fmla="*/ 12 h 13"/>
                  <a:gd name="T16" fmla="*/ 2 w 10"/>
                  <a:gd name="T17" fmla="*/ 9 h 13"/>
                  <a:gd name="T18" fmla="*/ 0 w 10"/>
                  <a:gd name="T19" fmla="*/ 6 h 13"/>
                  <a:gd name="T20" fmla="*/ 2 w 10"/>
                  <a:gd name="T21" fmla="*/ 2 h 13"/>
                  <a:gd name="T22" fmla="*/ 3 w 10"/>
                  <a:gd name="T23" fmla="*/ 0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0"/>
                    </a:lnTo>
                    <a:lnTo>
                      <a:pt x="9" y="2"/>
                    </a:lnTo>
                    <a:lnTo>
                      <a:pt x="10" y="6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6" name="Freeform 1570"/>
              <p:cNvSpPr>
                <a:spLocks/>
              </p:cNvSpPr>
              <p:nvPr/>
            </p:nvSpPr>
            <p:spPr bwMode="auto">
              <a:xfrm>
                <a:off x="4296" y="3144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2 h 5"/>
                  <a:gd name="T4" fmla="*/ 3 w 3"/>
                  <a:gd name="T5" fmla="*/ 3 h 5"/>
                  <a:gd name="T6" fmla="*/ 3 w 3"/>
                  <a:gd name="T7" fmla="*/ 4 h 5"/>
                  <a:gd name="T8" fmla="*/ 1 w 3"/>
                  <a:gd name="T9" fmla="*/ 5 h 5"/>
                  <a:gd name="T10" fmla="*/ 0 w 3"/>
                  <a:gd name="T11" fmla="*/ 4 h 5"/>
                  <a:gd name="T12" fmla="*/ 0 w 3"/>
                  <a:gd name="T13" fmla="*/ 3 h 5"/>
                  <a:gd name="T14" fmla="*/ 0 w 3"/>
                  <a:gd name="T15" fmla="*/ 2 h 5"/>
                  <a:gd name="T16" fmla="*/ 1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7" name="Freeform 1571"/>
              <p:cNvSpPr>
                <a:spLocks/>
              </p:cNvSpPr>
              <p:nvPr/>
            </p:nvSpPr>
            <p:spPr bwMode="auto">
              <a:xfrm>
                <a:off x="4278" y="3133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2 w 16"/>
                  <a:gd name="T5" fmla="*/ 2 h 34"/>
                  <a:gd name="T6" fmla="*/ 10 w 16"/>
                  <a:gd name="T7" fmla="*/ 4 h 34"/>
                  <a:gd name="T8" fmla="*/ 6 w 16"/>
                  <a:gd name="T9" fmla="*/ 8 h 34"/>
                  <a:gd name="T10" fmla="*/ 5 w 16"/>
                  <a:gd name="T11" fmla="*/ 13 h 34"/>
                  <a:gd name="T12" fmla="*/ 5 w 16"/>
                  <a:gd name="T13" fmla="*/ 19 h 34"/>
                  <a:gd name="T14" fmla="*/ 5 w 16"/>
                  <a:gd name="T15" fmla="*/ 23 h 34"/>
                  <a:gd name="T16" fmla="*/ 7 w 16"/>
                  <a:gd name="T17" fmla="*/ 28 h 34"/>
                  <a:gd name="T18" fmla="*/ 10 w 16"/>
                  <a:gd name="T19" fmla="*/ 31 h 34"/>
                  <a:gd name="T20" fmla="*/ 13 w 16"/>
                  <a:gd name="T21" fmla="*/ 34 h 34"/>
                  <a:gd name="T22" fmla="*/ 12 w 16"/>
                  <a:gd name="T23" fmla="*/ 34 h 34"/>
                  <a:gd name="T24" fmla="*/ 9 w 16"/>
                  <a:gd name="T25" fmla="*/ 34 h 34"/>
                  <a:gd name="T26" fmla="*/ 5 w 16"/>
                  <a:gd name="T27" fmla="*/ 31 h 34"/>
                  <a:gd name="T28" fmla="*/ 3 w 16"/>
                  <a:gd name="T29" fmla="*/ 27 h 34"/>
                  <a:gd name="T30" fmla="*/ 0 w 16"/>
                  <a:gd name="T31" fmla="*/ 23 h 34"/>
                  <a:gd name="T32" fmla="*/ 0 w 16"/>
                  <a:gd name="T33" fmla="*/ 17 h 34"/>
                  <a:gd name="T34" fmla="*/ 0 w 16"/>
                  <a:gd name="T35" fmla="*/ 11 h 34"/>
                  <a:gd name="T36" fmla="*/ 3 w 16"/>
                  <a:gd name="T37" fmla="*/ 7 h 34"/>
                  <a:gd name="T38" fmla="*/ 5 w 16"/>
                  <a:gd name="T39" fmla="*/ 3 h 34"/>
                  <a:gd name="T40" fmla="*/ 9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5" y="19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10" y="31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4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8" name="Freeform 1572"/>
              <p:cNvSpPr>
                <a:spLocks/>
              </p:cNvSpPr>
              <p:nvPr/>
            </p:nvSpPr>
            <p:spPr bwMode="auto">
              <a:xfrm>
                <a:off x="4244" y="3081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4 h 48"/>
                  <a:gd name="T4" fmla="*/ 104 w 118"/>
                  <a:gd name="T5" fmla="*/ 9 h 48"/>
                  <a:gd name="T6" fmla="*/ 112 w 118"/>
                  <a:gd name="T7" fmla="*/ 15 h 48"/>
                  <a:gd name="T8" fmla="*/ 118 w 118"/>
                  <a:gd name="T9" fmla="*/ 19 h 48"/>
                  <a:gd name="T10" fmla="*/ 118 w 118"/>
                  <a:gd name="T11" fmla="*/ 20 h 48"/>
                  <a:gd name="T12" fmla="*/ 117 w 118"/>
                  <a:gd name="T13" fmla="*/ 21 h 48"/>
                  <a:gd name="T14" fmla="*/ 115 w 118"/>
                  <a:gd name="T15" fmla="*/ 22 h 48"/>
                  <a:gd name="T16" fmla="*/ 114 w 118"/>
                  <a:gd name="T17" fmla="*/ 25 h 48"/>
                  <a:gd name="T18" fmla="*/ 115 w 118"/>
                  <a:gd name="T19" fmla="*/ 26 h 48"/>
                  <a:gd name="T20" fmla="*/ 117 w 118"/>
                  <a:gd name="T21" fmla="*/ 27 h 48"/>
                  <a:gd name="T22" fmla="*/ 118 w 118"/>
                  <a:gd name="T23" fmla="*/ 28 h 48"/>
                  <a:gd name="T24" fmla="*/ 117 w 118"/>
                  <a:gd name="T25" fmla="*/ 29 h 48"/>
                  <a:gd name="T26" fmla="*/ 112 w 118"/>
                  <a:gd name="T27" fmla="*/ 33 h 48"/>
                  <a:gd name="T28" fmla="*/ 104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8 h 48"/>
                  <a:gd name="T36" fmla="*/ 52 w 118"/>
                  <a:gd name="T37" fmla="*/ 44 h 48"/>
                  <a:gd name="T38" fmla="*/ 40 w 118"/>
                  <a:gd name="T39" fmla="*/ 39 h 48"/>
                  <a:gd name="T40" fmla="*/ 30 w 118"/>
                  <a:gd name="T41" fmla="*/ 34 h 48"/>
                  <a:gd name="T42" fmla="*/ 24 w 118"/>
                  <a:gd name="T43" fmla="*/ 29 h 48"/>
                  <a:gd name="T44" fmla="*/ 21 w 118"/>
                  <a:gd name="T45" fmla="*/ 28 h 48"/>
                  <a:gd name="T46" fmla="*/ 20 w 118"/>
                  <a:gd name="T47" fmla="*/ 29 h 48"/>
                  <a:gd name="T48" fmla="*/ 16 w 118"/>
                  <a:gd name="T49" fmla="*/ 32 h 48"/>
                  <a:gd name="T50" fmla="*/ 9 w 118"/>
                  <a:gd name="T51" fmla="*/ 38 h 48"/>
                  <a:gd name="T52" fmla="*/ 1 w 118"/>
                  <a:gd name="T53" fmla="*/ 45 h 48"/>
                  <a:gd name="T54" fmla="*/ 0 w 118"/>
                  <a:gd name="T55" fmla="*/ 35 h 48"/>
                  <a:gd name="T56" fmla="*/ 0 w 118"/>
                  <a:gd name="T57" fmla="*/ 24 h 48"/>
                  <a:gd name="T58" fmla="*/ 0 w 118"/>
                  <a:gd name="T59" fmla="*/ 12 h 48"/>
                  <a:gd name="T60" fmla="*/ 3 w 118"/>
                  <a:gd name="T61" fmla="*/ 4 h 48"/>
                  <a:gd name="T62" fmla="*/ 10 w 118"/>
                  <a:gd name="T63" fmla="*/ 11 h 48"/>
                  <a:gd name="T64" fmla="*/ 16 w 118"/>
                  <a:gd name="T65" fmla="*/ 17 h 48"/>
                  <a:gd name="T66" fmla="*/ 20 w 118"/>
                  <a:gd name="T67" fmla="*/ 19 h 48"/>
                  <a:gd name="T68" fmla="*/ 23 w 118"/>
                  <a:gd name="T69" fmla="*/ 20 h 48"/>
                  <a:gd name="T70" fmla="*/ 25 w 118"/>
                  <a:gd name="T71" fmla="*/ 19 h 48"/>
                  <a:gd name="T72" fmla="*/ 31 w 118"/>
                  <a:gd name="T73" fmla="*/ 14 h 48"/>
                  <a:gd name="T74" fmla="*/ 40 w 118"/>
                  <a:gd name="T75" fmla="*/ 9 h 48"/>
                  <a:gd name="T76" fmla="*/ 52 w 118"/>
                  <a:gd name="T77" fmla="*/ 5 h 48"/>
                  <a:gd name="T78" fmla="*/ 66 w 118"/>
                  <a:gd name="T79" fmla="*/ 0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4" y="9"/>
                    </a:lnTo>
                    <a:lnTo>
                      <a:pt x="112" y="15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5" y="22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8" y="28"/>
                    </a:lnTo>
                    <a:lnTo>
                      <a:pt x="117" y="29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0" y="34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6" y="32"/>
                    </a:lnTo>
                    <a:lnTo>
                      <a:pt x="9" y="38"/>
                    </a:lnTo>
                    <a:lnTo>
                      <a:pt x="1" y="45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10" y="11"/>
                    </a:lnTo>
                    <a:lnTo>
                      <a:pt x="16" y="17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9" name="Freeform 1573"/>
              <p:cNvSpPr>
                <a:spLocks/>
              </p:cNvSpPr>
              <p:nvPr/>
            </p:nvSpPr>
            <p:spPr bwMode="auto">
              <a:xfrm>
                <a:off x="4338" y="3094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1 h 13"/>
                  <a:gd name="T4" fmla="*/ 8 w 10"/>
                  <a:gd name="T5" fmla="*/ 4 h 13"/>
                  <a:gd name="T6" fmla="*/ 10 w 10"/>
                  <a:gd name="T7" fmla="*/ 7 h 13"/>
                  <a:gd name="T8" fmla="*/ 8 w 10"/>
                  <a:gd name="T9" fmla="*/ 9 h 13"/>
                  <a:gd name="T10" fmla="*/ 7 w 10"/>
                  <a:gd name="T11" fmla="*/ 12 h 13"/>
                  <a:gd name="T12" fmla="*/ 5 w 10"/>
                  <a:gd name="T13" fmla="*/ 13 h 13"/>
                  <a:gd name="T14" fmla="*/ 3 w 10"/>
                  <a:gd name="T15" fmla="*/ 12 h 13"/>
                  <a:gd name="T16" fmla="*/ 1 w 10"/>
                  <a:gd name="T17" fmla="*/ 9 h 13"/>
                  <a:gd name="T18" fmla="*/ 0 w 10"/>
                  <a:gd name="T19" fmla="*/ 7 h 13"/>
                  <a:gd name="T20" fmla="*/ 1 w 10"/>
                  <a:gd name="T21" fmla="*/ 4 h 13"/>
                  <a:gd name="T22" fmla="*/ 3 w 10"/>
                  <a:gd name="T23" fmla="*/ 1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1"/>
                    </a:lnTo>
                    <a:lnTo>
                      <a:pt x="8" y="4"/>
                    </a:lnTo>
                    <a:lnTo>
                      <a:pt x="10" y="7"/>
                    </a:lnTo>
                    <a:lnTo>
                      <a:pt x="8" y="9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0" name="Freeform 1574"/>
              <p:cNvSpPr>
                <a:spLocks/>
              </p:cNvSpPr>
              <p:nvPr/>
            </p:nvSpPr>
            <p:spPr bwMode="auto">
              <a:xfrm>
                <a:off x="4342" y="3100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3 h 3"/>
                  <a:gd name="T8" fmla="*/ 1 w 3"/>
                  <a:gd name="T9" fmla="*/ 3 h 3"/>
                  <a:gd name="T10" fmla="*/ 0 w 3"/>
                  <a:gd name="T11" fmla="*/ 3 h 3"/>
                  <a:gd name="T12" fmla="*/ 0 w 3"/>
                  <a:gd name="T13" fmla="*/ 1 h 3"/>
                  <a:gd name="T14" fmla="*/ 0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1" name="Freeform 1575"/>
              <p:cNvSpPr>
                <a:spLocks/>
              </p:cNvSpPr>
              <p:nvPr/>
            </p:nvSpPr>
            <p:spPr bwMode="auto">
              <a:xfrm>
                <a:off x="4324" y="3088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0 h 34"/>
                  <a:gd name="T4" fmla="*/ 12 w 15"/>
                  <a:gd name="T5" fmla="*/ 1 h 34"/>
                  <a:gd name="T6" fmla="*/ 8 w 15"/>
                  <a:gd name="T7" fmla="*/ 4 h 34"/>
                  <a:gd name="T8" fmla="*/ 6 w 15"/>
                  <a:gd name="T9" fmla="*/ 8 h 34"/>
                  <a:gd name="T10" fmla="*/ 5 w 15"/>
                  <a:gd name="T11" fmla="*/ 12 h 34"/>
                  <a:gd name="T12" fmla="*/ 4 w 15"/>
                  <a:gd name="T13" fmla="*/ 18 h 34"/>
                  <a:gd name="T14" fmla="*/ 5 w 15"/>
                  <a:gd name="T15" fmla="*/ 22 h 34"/>
                  <a:gd name="T16" fmla="*/ 6 w 15"/>
                  <a:gd name="T17" fmla="*/ 27 h 34"/>
                  <a:gd name="T18" fmla="*/ 10 w 15"/>
                  <a:gd name="T19" fmla="*/ 32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7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2 h 34"/>
                  <a:gd name="T40" fmla="*/ 8 w 15"/>
                  <a:gd name="T41" fmla="*/ 0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5" y="12"/>
                    </a:lnTo>
                    <a:lnTo>
                      <a:pt x="4" y="18"/>
                    </a:lnTo>
                    <a:lnTo>
                      <a:pt x="5" y="22"/>
                    </a:lnTo>
                    <a:lnTo>
                      <a:pt x="6" y="27"/>
                    </a:lnTo>
                    <a:lnTo>
                      <a:pt x="10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2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2" name="Freeform 1576"/>
              <p:cNvSpPr>
                <a:spLocks/>
              </p:cNvSpPr>
              <p:nvPr/>
            </p:nvSpPr>
            <p:spPr bwMode="auto">
              <a:xfrm>
                <a:off x="4304" y="3016"/>
                <a:ext cx="118" cy="49"/>
              </a:xfrm>
              <a:custGeom>
                <a:avLst/>
                <a:gdLst>
                  <a:gd name="T0" fmla="*/ 79 w 118"/>
                  <a:gd name="T1" fmla="*/ 0 h 49"/>
                  <a:gd name="T2" fmla="*/ 92 w 118"/>
                  <a:gd name="T3" fmla="*/ 4 h 49"/>
                  <a:gd name="T4" fmla="*/ 103 w 118"/>
                  <a:gd name="T5" fmla="*/ 10 h 49"/>
                  <a:gd name="T6" fmla="*/ 112 w 118"/>
                  <a:gd name="T7" fmla="*/ 16 h 49"/>
                  <a:gd name="T8" fmla="*/ 118 w 118"/>
                  <a:gd name="T9" fmla="*/ 19 h 49"/>
                  <a:gd name="T10" fmla="*/ 118 w 118"/>
                  <a:gd name="T11" fmla="*/ 20 h 49"/>
                  <a:gd name="T12" fmla="*/ 116 w 118"/>
                  <a:gd name="T13" fmla="*/ 22 h 49"/>
                  <a:gd name="T14" fmla="*/ 115 w 118"/>
                  <a:gd name="T15" fmla="*/ 24 h 49"/>
                  <a:gd name="T16" fmla="*/ 114 w 118"/>
                  <a:gd name="T17" fmla="*/ 25 h 49"/>
                  <a:gd name="T18" fmla="*/ 115 w 118"/>
                  <a:gd name="T19" fmla="*/ 26 h 49"/>
                  <a:gd name="T20" fmla="*/ 116 w 118"/>
                  <a:gd name="T21" fmla="*/ 27 h 49"/>
                  <a:gd name="T22" fmla="*/ 118 w 118"/>
                  <a:gd name="T23" fmla="*/ 29 h 49"/>
                  <a:gd name="T24" fmla="*/ 116 w 118"/>
                  <a:gd name="T25" fmla="*/ 30 h 49"/>
                  <a:gd name="T26" fmla="*/ 112 w 118"/>
                  <a:gd name="T27" fmla="*/ 33 h 49"/>
                  <a:gd name="T28" fmla="*/ 102 w 118"/>
                  <a:gd name="T29" fmla="*/ 39 h 49"/>
                  <a:gd name="T30" fmla="*/ 92 w 118"/>
                  <a:gd name="T31" fmla="*/ 45 h 49"/>
                  <a:gd name="T32" fmla="*/ 79 w 118"/>
                  <a:gd name="T33" fmla="*/ 49 h 49"/>
                  <a:gd name="T34" fmla="*/ 65 w 118"/>
                  <a:gd name="T35" fmla="*/ 49 h 49"/>
                  <a:gd name="T36" fmla="*/ 52 w 118"/>
                  <a:gd name="T37" fmla="*/ 44 h 49"/>
                  <a:gd name="T38" fmla="*/ 39 w 118"/>
                  <a:gd name="T39" fmla="*/ 39 h 49"/>
                  <a:gd name="T40" fmla="*/ 30 w 118"/>
                  <a:gd name="T41" fmla="*/ 35 h 49"/>
                  <a:gd name="T42" fmla="*/ 24 w 118"/>
                  <a:gd name="T43" fmla="*/ 30 h 49"/>
                  <a:gd name="T44" fmla="*/ 21 w 118"/>
                  <a:gd name="T45" fmla="*/ 29 h 49"/>
                  <a:gd name="T46" fmla="*/ 20 w 118"/>
                  <a:gd name="T47" fmla="*/ 30 h 49"/>
                  <a:gd name="T48" fmla="*/ 14 w 118"/>
                  <a:gd name="T49" fmla="*/ 32 h 49"/>
                  <a:gd name="T50" fmla="*/ 8 w 118"/>
                  <a:gd name="T51" fmla="*/ 38 h 49"/>
                  <a:gd name="T52" fmla="*/ 1 w 118"/>
                  <a:gd name="T53" fmla="*/ 45 h 49"/>
                  <a:gd name="T54" fmla="*/ 0 w 118"/>
                  <a:gd name="T55" fmla="*/ 36 h 49"/>
                  <a:gd name="T56" fmla="*/ 0 w 118"/>
                  <a:gd name="T57" fmla="*/ 24 h 49"/>
                  <a:gd name="T58" fmla="*/ 0 w 118"/>
                  <a:gd name="T59" fmla="*/ 12 h 49"/>
                  <a:gd name="T60" fmla="*/ 3 w 118"/>
                  <a:gd name="T61" fmla="*/ 4 h 49"/>
                  <a:gd name="T62" fmla="*/ 10 w 118"/>
                  <a:gd name="T63" fmla="*/ 11 h 49"/>
                  <a:gd name="T64" fmla="*/ 15 w 118"/>
                  <a:gd name="T65" fmla="*/ 17 h 49"/>
                  <a:gd name="T66" fmla="*/ 20 w 118"/>
                  <a:gd name="T67" fmla="*/ 19 h 49"/>
                  <a:gd name="T68" fmla="*/ 22 w 118"/>
                  <a:gd name="T69" fmla="*/ 20 h 49"/>
                  <a:gd name="T70" fmla="*/ 25 w 118"/>
                  <a:gd name="T71" fmla="*/ 19 h 49"/>
                  <a:gd name="T72" fmla="*/ 31 w 118"/>
                  <a:gd name="T73" fmla="*/ 15 h 49"/>
                  <a:gd name="T74" fmla="*/ 40 w 118"/>
                  <a:gd name="T75" fmla="*/ 10 h 49"/>
                  <a:gd name="T76" fmla="*/ 52 w 118"/>
                  <a:gd name="T77" fmla="*/ 5 h 49"/>
                  <a:gd name="T78" fmla="*/ 66 w 118"/>
                  <a:gd name="T79" fmla="*/ 0 h 49"/>
                  <a:gd name="T80" fmla="*/ 79 w 118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9">
                    <a:moveTo>
                      <a:pt x="79" y="0"/>
                    </a:moveTo>
                    <a:lnTo>
                      <a:pt x="92" y="4"/>
                    </a:lnTo>
                    <a:lnTo>
                      <a:pt x="103" y="10"/>
                    </a:lnTo>
                    <a:lnTo>
                      <a:pt x="112" y="16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6" y="22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8" y="29"/>
                    </a:lnTo>
                    <a:lnTo>
                      <a:pt x="116" y="30"/>
                    </a:lnTo>
                    <a:lnTo>
                      <a:pt x="112" y="33"/>
                    </a:lnTo>
                    <a:lnTo>
                      <a:pt x="102" y="39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5" y="49"/>
                    </a:lnTo>
                    <a:lnTo>
                      <a:pt x="52" y="44"/>
                    </a:lnTo>
                    <a:lnTo>
                      <a:pt x="39" y="39"/>
                    </a:lnTo>
                    <a:lnTo>
                      <a:pt x="30" y="35"/>
                    </a:lnTo>
                    <a:lnTo>
                      <a:pt x="24" y="30"/>
                    </a:lnTo>
                    <a:lnTo>
                      <a:pt x="21" y="29"/>
                    </a:lnTo>
                    <a:lnTo>
                      <a:pt x="20" y="30"/>
                    </a:lnTo>
                    <a:lnTo>
                      <a:pt x="14" y="32"/>
                    </a:lnTo>
                    <a:lnTo>
                      <a:pt x="8" y="38"/>
                    </a:lnTo>
                    <a:lnTo>
                      <a:pt x="1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10" y="11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1" y="15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3" name="Freeform 1577"/>
              <p:cNvSpPr>
                <a:spLocks/>
              </p:cNvSpPr>
              <p:nvPr/>
            </p:nvSpPr>
            <p:spPr bwMode="auto">
              <a:xfrm>
                <a:off x="4398" y="3029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2 h 13"/>
                  <a:gd name="T4" fmla="*/ 8 w 9"/>
                  <a:gd name="T5" fmla="*/ 4 h 13"/>
                  <a:gd name="T6" fmla="*/ 9 w 9"/>
                  <a:gd name="T7" fmla="*/ 7 h 13"/>
                  <a:gd name="T8" fmla="*/ 8 w 9"/>
                  <a:gd name="T9" fmla="*/ 10 h 13"/>
                  <a:gd name="T10" fmla="*/ 7 w 9"/>
                  <a:gd name="T11" fmla="*/ 12 h 13"/>
                  <a:gd name="T12" fmla="*/ 5 w 9"/>
                  <a:gd name="T13" fmla="*/ 13 h 13"/>
                  <a:gd name="T14" fmla="*/ 2 w 9"/>
                  <a:gd name="T15" fmla="*/ 12 h 13"/>
                  <a:gd name="T16" fmla="*/ 1 w 9"/>
                  <a:gd name="T17" fmla="*/ 10 h 13"/>
                  <a:gd name="T18" fmla="*/ 0 w 9"/>
                  <a:gd name="T19" fmla="*/ 7 h 13"/>
                  <a:gd name="T20" fmla="*/ 1 w 9"/>
                  <a:gd name="T21" fmla="*/ 4 h 13"/>
                  <a:gd name="T22" fmla="*/ 2 w 9"/>
                  <a:gd name="T23" fmla="*/ 2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2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8" y="10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4" name="Freeform 1578"/>
              <p:cNvSpPr>
                <a:spLocks/>
              </p:cNvSpPr>
              <p:nvPr/>
            </p:nvSpPr>
            <p:spPr bwMode="auto">
              <a:xfrm>
                <a:off x="4402" y="3035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2 w 3"/>
                  <a:gd name="T3" fmla="*/ 0 h 4"/>
                  <a:gd name="T4" fmla="*/ 3 w 3"/>
                  <a:gd name="T5" fmla="*/ 1 h 4"/>
                  <a:gd name="T6" fmla="*/ 2 w 3"/>
                  <a:gd name="T7" fmla="*/ 4 h 4"/>
                  <a:gd name="T8" fmla="*/ 1 w 3"/>
                  <a:gd name="T9" fmla="*/ 4 h 4"/>
                  <a:gd name="T10" fmla="*/ 0 w 3"/>
                  <a:gd name="T11" fmla="*/ 4 h 4"/>
                  <a:gd name="T12" fmla="*/ 0 w 3"/>
                  <a:gd name="T13" fmla="*/ 1 h 4"/>
                  <a:gd name="T14" fmla="*/ 0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5" name="Freeform 1579"/>
              <p:cNvSpPr>
                <a:spLocks/>
              </p:cNvSpPr>
              <p:nvPr/>
            </p:nvSpPr>
            <p:spPr bwMode="auto">
              <a:xfrm>
                <a:off x="4384" y="3024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0 h 34"/>
                  <a:gd name="T4" fmla="*/ 12 w 15"/>
                  <a:gd name="T5" fmla="*/ 1 h 34"/>
                  <a:gd name="T6" fmla="*/ 8 w 15"/>
                  <a:gd name="T7" fmla="*/ 3 h 34"/>
                  <a:gd name="T8" fmla="*/ 6 w 15"/>
                  <a:gd name="T9" fmla="*/ 8 h 34"/>
                  <a:gd name="T10" fmla="*/ 5 w 15"/>
                  <a:gd name="T11" fmla="*/ 11 h 34"/>
                  <a:gd name="T12" fmla="*/ 4 w 15"/>
                  <a:gd name="T13" fmla="*/ 17 h 34"/>
                  <a:gd name="T14" fmla="*/ 5 w 15"/>
                  <a:gd name="T15" fmla="*/ 23 h 34"/>
                  <a:gd name="T16" fmla="*/ 6 w 15"/>
                  <a:gd name="T17" fmla="*/ 27 h 34"/>
                  <a:gd name="T18" fmla="*/ 9 w 15"/>
                  <a:gd name="T19" fmla="*/ 31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2 h 34"/>
                  <a:gd name="T26" fmla="*/ 5 w 15"/>
                  <a:gd name="T27" fmla="*/ 30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6 h 34"/>
                  <a:gd name="T34" fmla="*/ 0 w 15"/>
                  <a:gd name="T35" fmla="*/ 11 h 34"/>
                  <a:gd name="T36" fmla="*/ 2 w 15"/>
                  <a:gd name="T37" fmla="*/ 7 h 34"/>
                  <a:gd name="T38" fmla="*/ 5 w 15"/>
                  <a:gd name="T39" fmla="*/ 2 h 34"/>
                  <a:gd name="T40" fmla="*/ 8 w 15"/>
                  <a:gd name="T41" fmla="*/ 0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8" y="3"/>
                    </a:lnTo>
                    <a:lnTo>
                      <a:pt x="6" y="8"/>
                    </a:lnTo>
                    <a:lnTo>
                      <a:pt x="5" y="11"/>
                    </a:lnTo>
                    <a:lnTo>
                      <a:pt x="4" y="17"/>
                    </a:lnTo>
                    <a:lnTo>
                      <a:pt x="5" y="23"/>
                    </a:lnTo>
                    <a:lnTo>
                      <a:pt x="6" y="27"/>
                    </a:lnTo>
                    <a:lnTo>
                      <a:pt x="9" y="31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5" y="30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2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6" name="Freeform 1580"/>
              <p:cNvSpPr>
                <a:spLocks/>
              </p:cNvSpPr>
              <p:nvPr/>
            </p:nvSpPr>
            <p:spPr bwMode="auto">
              <a:xfrm>
                <a:off x="4371" y="3083"/>
                <a:ext cx="117" cy="49"/>
              </a:xfrm>
              <a:custGeom>
                <a:avLst/>
                <a:gdLst>
                  <a:gd name="T0" fmla="*/ 80 w 117"/>
                  <a:gd name="T1" fmla="*/ 0 h 49"/>
                  <a:gd name="T2" fmla="*/ 93 w 117"/>
                  <a:gd name="T3" fmla="*/ 4 h 49"/>
                  <a:gd name="T4" fmla="*/ 103 w 117"/>
                  <a:gd name="T5" fmla="*/ 10 h 49"/>
                  <a:gd name="T6" fmla="*/ 113 w 117"/>
                  <a:gd name="T7" fmla="*/ 16 h 49"/>
                  <a:gd name="T8" fmla="*/ 117 w 117"/>
                  <a:gd name="T9" fmla="*/ 20 h 49"/>
                  <a:gd name="T10" fmla="*/ 117 w 117"/>
                  <a:gd name="T11" fmla="*/ 20 h 49"/>
                  <a:gd name="T12" fmla="*/ 117 w 117"/>
                  <a:gd name="T13" fmla="*/ 23 h 49"/>
                  <a:gd name="T14" fmla="*/ 115 w 117"/>
                  <a:gd name="T15" fmla="*/ 24 h 49"/>
                  <a:gd name="T16" fmla="*/ 114 w 117"/>
                  <a:gd name="T17" fmla="*/ 25 h 49"/>
                  <a:gd name="T18" fmla="*/ 115 w 117"/>
                  <a:gd name="T19" fmla="*/ 26 h 49"/>
                  <a:gd name="T20" fmla="*/ 116 w 117"/>
                  <a:gd name="T21" fmla="*/ 27 h 49"/>
                  <a:gd name="T22" fmla="*/ 117 w 117"/>
                  <a:gd name="T23" fmla="*/ 29 h 49"/>
                  <a:gd name="T24" fmla="*/ 117 w 117"/>
                  <a:gd name="T25" fmla="*/ 30 h 49"/>
                  <a:gd name="T26" fmla="*/ 112 w 117"/>
                  <a:gd name="T27" fmla="*/ 34 h 49"/>
                  <a:gd name="T28" fmla="*/ 103 w 117"/>
                  <a:gd name="T29" fmla="*/ 40 h 49"/>
                  <a:gd name="T30" fmla="*/ 92 w 117"/>
                  <a:gd name="T31" fmla="*/ 45 h 49"/>
                  <a:gd name="T32" fmla="*/ 79 w 117"/>
                  <a:gd name="T33" fmla="*/ 49 h 49"/>
                  <a:gd name="T34" fmla="*/ 66 w 117"/>
                  <a:gd name="T35" fmla="*/ 49 h 49"/>
                  <a:gd name="T36" fmla="*/ 52 w 117"/>
                  <a:gd name="T37" fmla="*/ 45 h 49"/>
                  <a:gd name="T38" fmla="*/ 40 w 117"/>
                  <a:gd name="T39" fmla="*/ 39 h 49"/>
                  <a:gd name="T40" fmla="*/ 31 w 117"/>
                  <a:gd name="T41" fmla="*/ 34 h 49"/>
                  <a:gd name="T42" fmla="*/ 24 w 117"/>
                  <a:gd name="T43" fmla="*/ 31 h 49"/>
                  <a:gd name="T44" fmla="*/ 21 w 117"/>
                  <a:gd name="T45" fmla="*/ 30 h 49"/>
                  <a:gd name="T46" fmla="*/ 20 w 117"/>
                  <a:gd name="T47" fmla="*/ 30 h 49"/>
                  <a:gd name="T48" fmla="*/ 15 w 117"/>
                  <a:gd name="T49" fmla="*/ 33 h 49"/>
                  <a:gd name="T50" fmla="*/ 8 w 117"/>
                  <a:gd name="T51" fmla="*/ 38 h 49"/>
                  <a:gd name="T52" fmla="*/ 2 w 117"/>
                  <a:gd name="T53" fmla="*/ 46 h 49"/>
                  <a:gd name="T54" fmla="*/ 0 w 117"/>
                  <a:gd name="T55" fmla="*/ 37 h 49"/>
                  <a:gd name="T56" fmla="*/ 0 w 117"/>
                  <a:gd name="T57" fmla="*/ 25 h 49"/>
                  <a:gd name="T58" fmla="*/ 1 w 117"/>
                  <a:gd name="T59" fmla="*/ 13 h 49"/>
                  <a:gd name="T60" fmla="*/ 2 w 117"/>
                  <a:gd name="T61" fmla="*/ 4 h 49"/>
                  <a:gd name="T62" fmla="*/ 9 w 117"/>
                  <a:gd name="T63" fmla="*/ 12 h 49"/>
                  <a:gd name="T64" fmla="*/ 15 w 117"/>
                  <a:gd name="T65" fmla="*/ 17 h 49"/>
                  <a:gd name="T66" fmla="*/ 20 w 117"/>
                  <a:gd name="T67" fmla="*/ 19 h 49"/>
                  <a:gd name="T68" fmla="*/ 22 w 117"/>
                  <a:gd name="T69" fmla="*/ 20 h 49"/>
                  <a:gd name="T70" fmla="*/ 25 w 117"/>
                  <a:gd name="T71" fmla="*/ 19 h 49"/>
                  <a:gd name="T72" fmla="*/ 31 w 117"/>
                  <a:gd name="T73" fmla="*/ 16 h 49"/>
                  <a:gd name="T74" fmla="*/ 40 w 117"/>
                  <a:gd name="T75" fmla="*/ 11 h 49"/>
                  <a:gd name="T76" fmla="*/ 52 w 117"/>
                  <a:gd name="T77" fmla="*/ 5 h 49"/>
                  <a:gd name="T78" fmla="*/ 66 w 117"/>
                  <a:gd name="T79" fmla="*/ 2 h 49"/>
                  <a:gd name="T80" fmla="*/ 80 w 117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9">
                    <a:moveTo>
                      <a:pt x="80" y="0"/>
                    </a:moveTo>
                    <a:lnTo>
                      <a:pt x="93" y="4"/>
                    </a:lnTo>
                    <a:lnTo>
                      <a:pt x="103" y="10"/>
                    </a:lnTo>
                    <a:lnTo>
                      <a:pt x="113" y="16"/>
                    </a:lnTo>
                    <a:lnTo>
                      <a:pt x="117" y="20"/>
                    </a:lnTo>
                    <a:lnTo>
                      <a:pt x="117" y="20"/>
                    </a:lnTo>
                    <a:lnTo>
                      <a:pt x="117" y="23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9"/>
                    </a:lnTo>
                    <a:lnTo>
                      <a:pt x="117" y="30"/>
                    </a:lnTo>
                    <a:lnTo>
                      <a:pt x="112" y="34"/>
                    </a:lnTo>
                    <a:lnTo>
                      <a:pt x="103" y="40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6" y="49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31"/>
                    </a:lnTo>
                    <a:lnTo>
                      <a:pt x="21" y="30"/>
                    </a:lnTo>
                    <a:lnTo>
                      <a:pt x="20" y="30"/>
                    </a:lnTo>
                    <a:lnTo>
                      <a:pt x="15" y="33"/>
                    </a:lnTo>
                    <a:lnTo>
                      <a:pt x="8" y="38"/>
                    </a:lnTo>
                    <a:lnTo>
                      <a:pt x="2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4"/>
                    </a:lnTo>
                    <a:lnTo>
                      <a:pt x="9" y="12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1" y="16"/>
                    </a:lnTo>
                    <a:lnTo>
                      <a:pt x="40" y="11"/>
                    </a:lnTo>
                    <a:lnTo>
                      <a:pt x="52" y="5"/>
                    </a:lnTo>
                    <a:lnTo>
                      <a:pt x="66" y="2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7" name="Freeform 1581"/>
              <p:cNvSpPr>
                <a:spLocks/>
              </p:cNvSpPr>
              <p:nvPr/>
            </p:nvSpPr>
            <p:spPr bwMode="auto">
              <a:xfrm>
                <a:off x="4466" y="3096"/>
                <a:ext cx="8" cy="14"/>
              </a:xfrm>
              <a:custGeom>
                <a:avLst/>
                <a:gdLst>
                  <a:gd name="T0" fmla="*/ 4 w 8"/>
                  <a:gd name="T1" fmla="*/ 0 h 14"/>
                  <a:gd name="T2" fmla="*/ 6 w 8"/>
                  <a:gd name="T3" fmla="*/ 2 h 14"/>
                  <a:gd name="T4" fmla="*/ 7 w 8"/>
                  <a:gd name="T5" fmla="*/ 4 h 14"/>
                  <a:gd name="T6" fmla="*/ 8 w 8"/>
                  <a:gd name="T7" fmla="*/ 7 h 14"/>
                  <a:gd name="T8" fmla="*/ 7 w 8"/>
                  <a:gd name="T9" fmla="*/ 11 h 14"/>
                  <a:gd name="T10" fmla="*/ 6 w 8"/>
                  <a:gd name="T11" fmla="*/ 13 h 14"/>
                  <a:gd name="T12" fmla="*/ 4 w 8"/>
                  <a:gd name="T13" fmla="*/ 14 h 14"/>
                  <a:gd name="T14" fmla="*/ 1 w 8"/>
                  <a:gd name="T15" fmla="*/ 13 h 14"/>
                  <a:gd name="T16" fmla="*/ 0 w 8"/>
                  <a:gd name="T17" fmla="*/ 11 h 14"/>
                  <a:gd name="T18" fmla="*/ 0 w 8"/>
                  <a:gd name="T19" fmla="*/ 7 h 14"/>
                  <a:gd name="T20" fmla="*/ 0 w 8"/>
                  <a:gd name="T21" fmla="*/ 4 h 14"/>
                  <a:gd name="T22" fmla="*/ 1 w 8"/>
                  <a:gd name="T23" fmla="*/ 2 h 14"/>
                  <a:gd name="T24" fmla="*/ 4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4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8" y="7"/>
                    </a:lnTo>
                    <a:lnTo>
                      <a:pt x="7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8" name="Freeform 1582"/>
              <p:cNvSpPr>
                <a:spLocks/>
              </p:cNvSpPr>
              <p:nvPr/>
            </p:nvSpPr>
            <p:spPr bwMode="auto">
              <a:xfrm>
                <a:off x="4469" y="3102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1 h 4"/>
                  <a:gd name="T4" fmla="*/ 3 w 3"/>
                  <a:gd name="T5" fmla="*/ 3 h 4"/>
                  <a:gd name="T6" fmla="*/ 3 w 3"/>
                  <a:gd name="T7" fmla="*/ 4 h 4"/>
                  <a:gd name="T8" fmla="*/ 2 w 3"/>
                  <a:gd name="T9" fmla="*/ 4 h 4"/>
                  <a:gd name="T10" fmla="*/ 0 w 3"/>
                  <a:gd name="T11" fmla="*/ 4 h 4"/>
                  <a:gd name="T12" fmla="*/ 0 w 3"/>
                  <a:gd name="T13" fmla="*/ 3 h 4"/>
                  <a:gd name="T14" fmla="*/ 0 w 3"/>
                  <a:gd name="T15" fmla="*/ 1 h 4"/>
                  <a:gd name="T16" fmla="*/ 2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9" name="Freeform 1583"/>
              <p:cNvSpPr>
                <a:spLocks/>
              </p:cNvSpPr>
              <p:nvPr/>
            </p:nvSpPr>
            <p:spPr bwMode="auto">
              <a:xfrm>
                <a:off x="4451" y="3090"/>
                <a:ext cx="15" cy="35"/>
              </a:xfrm>
              <a:custGeom>
                <a:avLst/>
                <a:gdLst>
                  <a:gd name="T0" fmla="*/ 12 w 15"/>
                  <a:gd name="T1" fmla="*/ 0 h 35"/>
                  <a:gd name="T2" fmla="*/ 15 w 15"/>
                  <a:gd name="T3" fmla="*/ 2 h 35"/>
                  <a:gd name="T4" fmla="*/ 12 w 15"/>
                  <a:gd name="T5" fmla="*/ 3 h 35"/>
                  <a:gd name="T6" fmla="*/ 9 w 15"/>
                  <a:gd name="T7" fmla="*/ 5 h 35"/>
                  <a:gd name="T8" fmla="*/ 7 w 15"/>
                  <a:gd name="T9" fmla="*/ 9 h 35"/>
                  <a:gd name="T10" fmla="*/ 5 w 15"/>
                  <a:gd name="T11" fmla="*/ 13 h 35"/>
                  <a:gd name="T12" fmla="*/ 5 w 15"/>
                  <a:gd name="T13" fmla="*/ 18 h 35"/>
                  <a:gd name="T14" fmla="*/ 5 w 15"/>
                  <a:gd name="T15" fmla="*/ 24 h 35"/>
                  <a:gd name="T16" fmla="*/ 7 w 15"/>
                  <a:gd name="T17" fmla="*/ 29 h 35"/>
                  <a:gd name="T18" fmla="*/ 9 w 15"/>
                  <a:gd name="T19" fmla="*/ 32 h 35"/>
                  <a:gd name="T20" fmla="*/ 13 w 15"/>
                  <a:gd name="T21" fmla="*/ 35 h 35"/>
                  <a:gd name="T22" fmla="*/ 12 w 15"/>
                  <a:gd name="T23" fmla="*/ 35 h 35"/>
                  <a:gd name="T24" fmla="*/ 8 w 15"/>
                  <a:gd name="T25" fmla="*/ 33 h 35"/>
                  <a:gd name="T26" fmla="*/ 5 w 15"/>
                  <a:gd name="T27" fmla="*/ 31 h 35"/>
                  <a:gd name="T28" fmla="*/ 2 w 15"/>
                  <a:gd name="T29" fmla="*/ 27 h 35"/>
                  <a:gd name="T30" fmla="*/ 0 w 15"/>
                  <a:gd name="T31" fmla="*/ 23 h 35"/>
                  <a:gd name="T32" fmla="*/ 0 w 15"/>
                  <a:gd name="T33" fmla="*/ 18 h 35"/>
                  <a:gd name="T34" fmla="*/ 0 w 15"/>
                  <a:gd name="T35" fmla="*/ 12 h 35"/>
                  <a:gd name="T36" fmla="*/ 2 w 15"/>
                  <a:gd name="T37" fmla="*/ 8 h 35"/>
                  <a:gd name="T38" fmla="*/ 5 w 15"/>
                  <a:gd name="T39" fmla="*/ 4 h 35"/>
                  <a:gd name="T40" fmla="*/ 8 w 15"/>
                  <a:gd name="T41" fmla="*/ 2 h 35"/>
                  <a:gd name="T42" fmla="*/ 12 w 15"/>
                  <a:gd name="T4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5">
                    <a:moveTo>
                      <a:pt x="12" y="0"/>
                    </a:moveTo>
                    <a:lnTo>
                      <a:pt x="15" y="2"/>
                    </a:lnTo>
                    <a:lnTo>
                      <a:pt x="12" y="3"/>
                    </a:lnTo>
                    <a:lnTo>
                      <a:pt x="9" y="5"/>
                    </a:lnTo>
                    <a:lnTo>
                      <a:pt x="7" y="9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9"/>
                    </a:lnTo>
                    <a:lnTo>
                      <a:pt x="9" y="32"/>
                    </a:lnTo>
                    <a:lnTo>
                      <a:pt x="13" y="35"/>
                    </a:lnTo>
                    <a:lnTo>
                      <a:pt x="12" y="35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0" name="Freeform 1584"/>
              <p:cNvSpPr>
                <a:spLocks/>
              </p:cNvSpPr>
              <p:nvPr/>
            </p:nvSpPr>
            <p:spPr bwMode="auto">
              <a:xfrm>
                <a:off x="4442" y="3134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1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7 w 117"/>
                  <a:gd name="T13" fmla="*/ 21 h 48"/>
                  <a:gd name="T14" fmla="*/ 115 w 117"/>
                  <a:gd name="T15" fmla="*/ 23 h 48"/>
                  <a:gd name="T16" fmla="*/ 113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3 h 48"/>
                  <a:gd name="T28" fmla="*/ 103 w 117"/>
                  <a:gd name="T29" fmla="*/ 39 h 48"/>
                  <a:gd name="T30" fmla="*/ 91 w 117"/>
                  <a:gd name="T31" fmla="*/ 45 h 48"/>
                  <a:gd name="T32" fmla="*/ 78 w 117"/>
                  <a:gd name="T33" fmla="*/ 48 h 48"/>
                  <a:gd name="T34" fmla="*/ 64 w 117"/>
                  <a:gd name="T35" fmla="*/ 48 h 48"/>
                  <a:gd name="T36" fmla="*/ 51 w 117"/>
                  <a:gd name="T37" fmla="*/ 43 h 48"/>
                  <a:gd name="T38" fmla="*/ 39 w 117"/>
                  <a:gd name="T39" fmla="*/ 39 h 48"/>
                  <a:gd name="T40" fmla="*/ 30 w 117"/>
                  <a:gd name="T41" fmla="*/ 34 h 48"/>
                  <a:gd name="T42" fmla="*/ 23 w 117"/>
                  <a:gd name="T43" fmla="*/ 30 h 48"/>
                  <a:gd name="T44" fmla="*/ 21 w 117"/>
                  <a:gd name="T45" fmla="*/ 28 h 48"/>
                  <a:gd name="T46" fmla="*/ 19 w 117"/>
                  <a:gd name="T47" fmla="*/ 29 h 48"/>
                  <a:gd name="T48" fmla="*/ 15 w 117"/>
                  <a:gd name="T49" fmla="*/ 33 h 48"/>
                  <a:gd name="T50" fmla="*/ 8 w 117"/>
                  <a:gd name="T51" fmla="*/ 37 h 48"/>
                  <a:gd name="T52" fmla="*/ 2 w 117"/>
                  <a:gd name="T53" fmla="*/ 45 h 48"/>
                  <a:gd name="T54" fmla="*/ 0 w 117"/>
                  <a:gd name="T55" fmla="*/ 36 h 48"/>
                  <a:gd name="T56" fmla="*/ 0 w 117"/>
                  <a:gd name="T57" fmla="*/ 25 h 48"/>
                  <a:gd name="T58" fmla="*/ 1 w 117"/>
                  <a:gd name="T59" fmla="*/ 13 h 48"/>
                  <a:gd name="T60" fmla="*/ 2 w 117"/>
                  <a:gd name="T61" fmla="*/ 3 h 48"/>
                  <a:gd name="T62" fmla="*/ 9 w 117"/>
                  <a:gd name="T63" fmla="*/ 10 h 48"/>
                  <a:gd name="T64" fmla="*/ 15 w 117"/>
                  <a:gd name="T65" fmla="*/ 16 h 48"/>
                  <a:gd name="T66" fmla="*/ 19 w 117"/>
                  <a:gd name="T67" fmla="*/ 19 h 48"/>
                  <a:gd name="T68" fmla="*/ 22 w 117"/>
                  <a:gd name="T69" fmla="*/ 20 h 48"/>
                  <a:gd name="T70" fmla="*/ 24 w 117"/>
                  <a:gd name="T71" fmla="*/ 19 h 48"/>
                  <a:gd name="T72" fmla="*/ 30 w 117"/>
                  <a:gd name="T73" fmla="*/ 15 h 48"/>
                  <a:gd name="T74" fmla="*/ 39 w 117"/>
                  <a:gd name="T75" fmla="*/ 9 h 48"/>
                  <a:gd name="T76" fmla="*/ 51 w 117"/>
                  <a:gd name="T77" fmla="*/ 5 h 48"/>
                  <a:gd name="T78" fmla="*/ 65 w 117"/>
                  <a:gd name="T79" fmla="*/ 1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1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5" y="23"/>
                    </a:lnTo>
                    <a:lnTo>
                      <a:pt x="113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1" y="45"/>
                    </a:lnTo>
                    <a:lnTo>
                      <a:pt x="78" y="48"/>
                    </a:lnTo>
                    <a:lnTo>
                      <a:pt x="64" y="48"/>
                    </a:lnTo>
                    <a:lnTo>
                      <a:pt x="51" y="43"/>
                    </a:lnTo>
                    <a:lnTo>
                      <a:pt x="39" y="39"/>
                    </a:lnTo>
                    <a:lnTo>
                      <a:pt x="30" y="34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9"/>
                    </a:lnTo>
                    <a:lnTo>
                      <a:pt x="15" y="33"/>
                    </a:lnTo>
                    <a:lnTo>
                      <a:pt x="8" y="37"/>
                    </a:lnTo>
                    <a:lnTo>
                      <a:pt x="2" y="45"/>
                    </a:lnTo>
                    <a:lnTo>
                      <a:pt x="0" y="36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3"/>
                    </a:lnTo>
                    <a:lnTo>
                      <a:pt x="9" y="10"/>
                    </a:lnTo>
                    <a:lnTo>
                      <a:pt x="15" y="16"/>
                    </a:lnTo>
                    <a:lnTo>
                      <a:pt x="19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0" y="15"/>
                    </a:lnTo>
                    <a:lnTo>
                      <a:pt x="39" y="9"/>
                    </a:lnTo>
                    <a:lnTo>
                      <a:pt x="51" y="5"/>
                    </a:lnTo>
                    <a:lnTo>
                      <a:pt x="65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1" name="Freeform 1585"/>
              <p:cNvSpPr>
                <a:spLocks/>
              </p:cNvSpPr>
              <p:nvPr/>
            </p:nvSpPr>
            <p:spPr bwMode="auto">
              <a:xfrm>
                <a:off x="4535" y="3147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1 h 13"/>
                  <a:gd name="T4" fmla="*/ 9 w 10"/>
                  <a:gd name="T5" fmla="*/ 3 h 13"/>
                  <a:gd name="T6" fmla="*/ 10 w 10"/>
                  <a:gd name="T7" fmla="*/ 7 h 13"/>
                  <a:gd name="T8" fmla="*/ 9 w 10"/>
                  <a:gd name="T9" fmla="*/ 10 h 13"/>
                  <a:gd name="T10" fmla="*/ 7 w 10"/>
                  <a:gd name="T11" fmla="*/ 13 h 13"/>
                  <a:gd name="T12" fmla="*/ 5 w 10"/>
                  <a:gd name="T13" fmla="*/ 13 h 13"/>
                  <a:gd name="T14" fmla="*/ 3 w 10"/>
                  <a:gd name="T15" fmla="*/ 13 h 13"/>
                  <a:gd name="T16" fmla="*/ 2 w 10"/>
                  <a:gd name="T17" fmla="*/ 10 h 13"/>
                  <a:gd name="T18" fmla="*/ 0 w 10"/>
                  <a:gd name="T19" fmla="*/ 7 h 13"/>
                  <a:gd name="T20" fmla="*/ 2 w 10"/>
                  <a:gd name="T21" fmla="*/ 3 h 13"/>
                  <a:gd name="T22" fmla="*/ 3 w 10"/>
                  <a:gd name="T23" fmla="*/ 1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1"/>
                    </a:lnTo>
                    <a:lnTo>
                      <a:pt x="9" y="3"/>
                    </a:lnTo>
                    <a:lnTo>
                      <a:pt x="10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3" y="13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2" name="Freeform 1586"/>
              <p:cNvSpPr>
                <a:spLocks/>
              </p:cNvSpPr>
              <p:nvPr/>
            </p:nvSpPr>
            <p:spPr bwMode="auto">
              <a:xfrm>
                <a:off x="4539" y="3153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0 h 3"/>
                  <a:gd name="T4" fmla="*/ 3 w 3"/>
                  <a:gd name="T5" fmla="*/ 2 h 3"/>
                  <a:gd name="T6" fmla="*/ 3 w 3"/>
                  <a:gd name="T7" fmla="*/ 3 h 3"/>
                  <a:gd name="T8" fmla="*/ 1 w 3"/>
                  <a:gd name="T9" fmla="*/ 3 h 3"/>
                  <a:gd name="T10" fmla="*/ 0 w 3"/>
                  <a:gd name="T11" fmla="*/ 3 h 3"/>
                  <a:gd name="T12" fmla="*/ 0 w 3"/>
                  <a:gd name="T13" fmla="*/ 2 h 3"/>
                  <a:gd name="T14" fmla="*/ 0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3" name="Freeform 1587"/>
              <p:cNvSpPr>
                <a:spLocks/>
              </p:cNvSpPr>
              <p:nvPr/>
            </p:nvSpPr>
            <p:spPr bwMode="auto">
              <a:xfrm>
                <a:off x="4521" y="3141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2 w 16"/>
                  <a:gd name="T5" fmla="*/ 2 h 34"/>
                  <a:gd name="T6" fmla="*/ 9 w 16"/>
                  <a:gd name="T7" fmla="*/ 5 h 34"/>
                  <a:gd name="T8" fmla="*/ 6 w 16"/>
                  <a:gd name="T9" fmla="*/ 8 h 34"/>
                  <a:gd name="T10" fmla="*/ 5 w 16"/>
                  <a:gd name="T11" fmla="*/ 13 h 34"/>
                  <a:gd name="T12" fmla="*/ 5 w 16"/>
                  <a:gd name="T13" fmla="*/ 18 h 34"/>
                  <a:gd name="T14" fmla="*/ 5 w 16"/>
                  <a:gd name="T15" fmla="*/ 23 h 34"/>
                  <a:gd name="T16" fmla="*/ 6 w 16"/>
                  <a:gd name="T17" fmla="*/ 28 h 34"/>
                  <a:gd name="T18" fmla="*/ 10 w 16"/>
                  <a:gd name="T19" fmla="*/ 32 h 34"/>
                  <a:gd name="T20" fmla="*/ 13 w 16"/>
                  <a:gd name="T21" fmla="*/ 34 h 34"/>
                  <a:gd name="T22" fmla="*/ 12 w 16"/>
                  <a:gd name="T23" fmla="*/ 34 h 34"/>
                  <a:gd name="T24" fmla="*/ 9 w 16"/>
                  <a:gd name="T25" fmla="*/ 33 h 34"/>
                  <a:gd name="T26" fmla="*/ 5 w 16"/>
                  <a:gd name="T27" fmla="*/ 30 h 34"/>
                  <a:gd name="T28" fmla="*/ 3 w 16"/>
                  <a:gd name="T29" fmla="*/ 27 h 34"/>
                  <a:gd name="T30" fmla="*/ 0 w 16"/>
                  <a:gd name="T31" fmla="*/ 22 h 34"/>
                  <a:gd name="T32" fmla="*/ 0 w 16"/>
                  <a:gd name="T33" fmla="*/ 16 h 34"/>
                  <a:gd name="T34" fmla="*/ 0 w 16"/>
                  <a:gd name="T35" fmla="*/ 12 h 34"/>
                  <a:gd name="T36" fmla="*/ 3 w 16"/>
                  <a:gd name="T37" fmla="*/ 7 h 34"/>
                  <a:gd name="T38" fmla="*/ 5 w 16"/>
                  <a:gd name="T39" fmla="*/ 3 h 34"/>
                  <a:gd name="T40" fmla="*/ 9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2" y="2"/>
                    </a:lnTo>
                    <a:lnTo>
                      <a:pt x="9" y="5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3"/>
                    </a:lnTo>
                    <a:lnTo>
                      <a:pt x="6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4" name="Freeform 1588"/>
              <p:cNvSpPr>
                <a:spLocks/>
              </p:cNvSpPr>
              <p:nvPr/>
            </p:nvSpPr>
            <p:spPr bwMode="auto">
              <a:xfrm>
                <a:off x="4512" y="3184"/>
                <a:ext cx="117" cy="49"/>
              </a:xfrm>
              <a:custGeom>
                <a:avLst/>
                <a:gdLst>
                  <a:gd name="T0" fmla="*/ 79 w 117"/>
                  <a:gd name="T1" fmla="*/ 0 h 49"/>
                  <a:gd name="T2" fmla="*/ 92 w 117"/>
                  <a:gd name="T3" fmla="*/ 4 h 49"/>
                  <a:gd name="T4" fmla="*/ 103 w 117"/>
                  <a:gd name="T5" fmla="*/ 10 h 49"/>
                  <a:gd name="T6" fmla="*/ 111 w 117"/>
                  <a:gd name="T7" fmla="*/ 16 h 49"/>
                  <a:gd name="T8" fmla="*/ 117 w 117"/>
                  <a:gd name="T9" fmla="*/ 19 h 49"/>
                  <a:gd name="T10" fmla="*/ 117 w 117"/>
                  <a:gd name="T11" fmla="*/ 20 h 49"/>
                  <a:gd name="T12" fmla="*/ 116 w 117"/>
                  <a:gd name="T13" fmla="*/ 22 h 49"/>
                  <a:gd name="T14" fmla="*/ 115 w 117"/>
                  <a:gd name="T15" fmla="*/ 24 h 49"/>
                  <a:gd name="T16" fmla="*/ 114 w 117"/>
                  <a:gd name="T17" fmla="*/ 25 h 49"/>
                  <a:gd name="T18" fmla="*/ 115 w 117"/>
                  <a:gd name="T19" fmla="*/ 26 h 49"/>
                  <a:gd name="T20" fmla="*/ 116 w 117"/>
                  <a:gd name="T21" fmla="*/ 27 h 49"/>
                  <a:gd name="T22" fmla="*/ 117 w 117"/>
                  <a:gd name="T23" fmla="*/ 29 h 49"/>
                  <a:gd name="T24" fmla="*/ 116 w 117"/>
                  <a:gd name="T25" fmla="*/ 30 h 49"/>
                  <a:gd name="T26" fmla="*/ 111 w 117"/>
                  <a:gd name="T27" fmla="*/ 33 h 49"/>
                  <a:gd name="T28" fmla="*/ 102 w 117"/>
                  <a:gd name="T29" fmla="*/ 39 h 49"/>
                  <a:gd name="T30" fmla="*/ 92 w 117"/>
                  <a:gd name="T31" fmla="*/ 45 h 49"/>
                  <a:gd name="T32" fmla="*/ 79 w 117"/>
                  <a:gd name="T33" fmla="*/ 49 h 49"/>
                  <a:gd name="T34" fmla="*/ 65 w 117"/>
                  <a:gd name="T35" fmla="*/ 49 h 49"/>
                  <a:gd name="T36" fmla="*/ 52 w 117"/>
                  <a:gd name="T37" fmla="*/ 44 h 49"/>
                  <a:gd name="T38" fmla="*/ 39 w 117"/>
                  <a:gd name="T39" fmla="*/ 39 h 49"/>
                  <a:gd name="T40" fmla="*/ 29 w 117"/>
                  <a:gd name="T41" fmla="*/ 34 h 49"/>
                  <a:gd name="T42" fmla="*/ 23 w 117"/>
                  <a:gd name="T43" fmla="*/ 30 h 49"/>
                  <a:gd name="T44" fmla="*/ 21 w 117"/>
                  <a:gd name="T45" fmla="*/ 29 h 49"/>
                  <a:gd name="T46" fmla="*/ 19 w 117"/>
                  <a:gd name="T47" fmla="*/ 30 h 49"/>
                  <a:gd name="T48" fmla="*/ 14 w 117"/>
                  <a:gd name="T49" fmla="*/ 32 h 49"/>
                  <a:gd name="T50" fmla="*/ 8 w 117"/>
                  <a:gd name="T51" fmla="*/ 38 h 49"/>
                  <a:gd name="T52" fmla="*/ 1 w 117"/>
                  <a:gd name="T53" fmla="*/ 45 h 49"/>
                  <a:gd name="T54" fmla="*/ 0 w 117"/>
                  <a:gd name="T55" fmla="*/ 36 h 49"/>
                  <a:gd name="T56" fmla="*/ 0 w 117"/>
                  <a:gd name="T57" fmla="*/ 24 h 49"/>
                  <a:gd name="T58" fmla="*/ 0 w 117"/>
                  <a:gd name="T59" fmla="*/ 13 h 49"/>
                  <a:gd name="T60" fmla="*/ 2 w 117"/>
                  <a:gd name="T61" fmla="*/ 4 h 49"/>
                  <a:gd name="T62" fmla="*/ 9 w 117"/>
                  <a:gd name="T63" fmla="*/ 11 h 49"/>
                  <a:gd name="T64" fmla="*/ 15 w 117"/>
                  <a:gd name="T65" fmla="*/ 17 h 49"/>
                  <a:gd name="T66" fmla="*/ 20 w 117"/>
                  <a:gd name="T67" fmla="*/ 19 h 49"/>
                  <a:gd name="T68" fmla="*/ 22 w 117"/>
                  <a:gd name="T69" fmla="*/ 20 h 49"/>
                  <a:gd name="T70" fmla="*/ 25 w 117"/>
                  <a:gd name="T71" fmla="*/ 19 h 49"/>
                  <a:gd name="T72" fmla="*/ 30 w 117"/>
                  <a:gd name="T73" fmla="*/ 14 h 49"/>
                  <a:gd name="T74" fmla="*/ 40 w 117"/>
                  <a:gd name="T75" fmla="*/ 10 h 49"/>
                  <a:gd name="T76" fmla="*/ 52 w 117"/>
                  <a:gd name="T77" fmla="*/ 5 h 49"/>
                  <a:gd name="T78" fmla="*/ 66 w 117"/>
                  <a:gd name="T79" fmla="*/ 0 h 49"/>
                  <a:gd name="T80" fmla="*/ 79 w 117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9">
                    <a:moveTo>
                      <a:pt x="79" y="0"/>
                    </a:moveTo>
                    <a:lnTo>
                      <a:pt x="92" y="4"/>
                    </a:lnTo>
                    <a:lnTo>
                      <a:pt x="103" y="10"/>
                    </a:lnTo>
                    <a:lnTo>
                      <a:pt x="111" y="16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2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9"/>
                    </a:lnTo>
                    <a:lnTo>
                      <a:pt x="116" y="30"/>
                    </a:lnTo>
                    <a:lnTo>
                      <a:pt x="111" y="33"/>
                    </a:lnTo>
                    <a:lnTo>
                      <a:pt x="102" y="39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5" y="49"/>
                    </a:lnTo>
                    <a:lnTo>
                      <a:pt x="52" y="44"/>
                    </a:lnTo>
                    <a:lnTo>
                      <a:pt x="39" y="39"/>
                    </a:lnTo>
                    <a:lnTo>
                      <a:pt x="29" y="34"/>
                    </a:lnTo>
                    <a:lnTo>
                      <a:pt x="23" y="30"/>
                    </a:lnTo>
                    <a:lnTo>
                      <a:pt x="21" y="29"/>
                    </a:lnTo>
                    <a:lnTo>
                      <a:pt x="19" y="30"/>
                    </a:lnTo>
                    <a:lnTo>
                      <a:pt x="14" y="32"/>
                    </a:lnTo>
                    <a:lnTo>
                      <a:pt x="8" y="38"/>
                    </a:lnTo>
                    <a:lnTo>
                      <a:pt x="1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2" y="4"/>
                    </a:lnTo>
                    <a:lnTo>
                      <a:pt x="9" y="11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0" y="14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5" name="Freeform 1589"/>
              <p:cNvSpPr>
                <a:spLocks/>
              </p:cNvSpPr>
              <p:nvPr/>
            </p:nvSpPr>
            <p:spPr bwMode="auto">
              <a:xfrm>
                <a:off x="4606" y="3197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1 h 13"/>
                  <a:gd name="T4" fmla="*/ 8 w 9"/>
                  <a:gd name="T5" fmla="*/ 4 h 13"/>
                  <a:gd name="T6" fmla="*/ 9 w 9"/>
                  <a:gd name="T7" fmla="*/ 7 h 13"/>
                  <a:gd name="T8" fmla="*/ 8 w 9"/>
                  <a:gd name="T9" fmla="*/ 10 h 13"/>
                  <a:gd name="T10" fmla="*/ 7 w 9"/>
                  <a:gd name="T11" fmla="*/ 13 h 13"/>
                  <a:gd name="T12" fmla="*/ 5 w 9"/>
                  <a:gd name="T13" fmla="*/ 13 h 13"/>
                  <a:gd name="T14" fmla="*/ 2 w 9"/>
                  <a:gd name="T15" fmla="*/ 13 h 13"/>
                  <a:gd name="T16" fmla="*/ 1 w 9"/>
                  <a:gd name="T17" fmla="*/ 10 h 13"/>
                  <a:gd name="T18" fmla="*/ 0 w 9"/>
                  <a:gd name="T19" fmla="*/ 7 h 13"/>
                  <a:gd name="T20" fmla="*/ 1 w 9"/>
                  <a:gd name="T21" fmla="*/ 4 h 13"/>
                  <a:gd name="T22" fmla="*/ 2 w 9"/>
                  <a:gd name="T23" fmla="*/ 1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1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8" y="10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3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6" name="Freeform 1590"/>
              <p:cNvSpPr>
                <a:spLocks/>
              </p:cNvSpPr>
              <p:nvPr/>
            </p:nvSpPr>
            <p:spPr bwMode="auto">
              <a:xfrm>
                <a:off x="4609" y="320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3 w 4"/>
                  <a:gd name="T3" fmla="*/ 0 h 4"/>
                  <a:gd name="T4" fmla="*/ 4 w 4"/>
                  <a:gd name="T5" fmla="*/ 1 h 4"/>
                  <a:gd name="T6" fmla="*/ 3 w 4"/>
                  <a:gd name="T7" fmla="*/ 4 h 4"/>
                  <a:gd name="T8" fmla="*/ 2 w 4"/>
                  <a:gd name="T9" fmla="*/ 4 h 4"/>
                  <a:gd name="T10" fmla="*/ 0 w 4"/>
                  <a:gd name="T11" fmla="*/ 4 h 4"/>
                  <a:gd name="T12" fmla="*/ 0 w 4"/>
                  <a:gd name="T13" fmla="*/ 1 h 4"/>
                  <a:gd name="T14" fmla="*/ 0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7" name="Freeform 1591"/>
              <p:cNvSpPr>
                <a:spLocks/>
              </p:cNvSpPr>
              <p:nvPr/>
            </p:nvSpPr>
            <p:spPr bwMode="auto">
              <a:xfrm>
                <a:off x="4592" y="3191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0 h 34"/>
                  <a:gd name="T4" fmla="*/ 12 w 15"/>
                  <a:gd name="T5" fmla="*/ 2 h 34"/>
                  <a:gd name="T6" fmla="*/ 8 w 15"/>
                  <a:gd name="T7" fmla="*/ 5 h 34"/>
                  <a:gd name="T8" fmla="*/ 6 w 15"/>
                  <a:gd name="T9" fmla="*/ 9 h 34"/>
                  <a:gd name="T10" fmla="*/ 4 w 15"/>
                  <a:gd name="T11" fmla="*/ 13 h 34"/>
                  <a:gd name="T12" fmla="*/ 3 w 15"/>
                  <a:gd name="T13" fmla="*/ 18 h 34"/>
                  <a:gd name="T14" fmla="*/ 4 w 15"/>
                  <a:gd name="T15" fmla="*/ 24 h 34"/>
                  <a:gd name="T16" fmla="*/ 6 w 15"/>
                  <a:gd name="T17" fmla="*/ 29 h 34"/>
                  <a:gd name="T18" fmla="*/ 8 w 15"/>
                  <a:gd name="T19" fmla="*/ 32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4 w 15"/>
                  <a:gd name="T27" fmla="*/ 31 h 34"/>
                  <a:gd name="T28" fmla="*/ 2 w 15"/>
                  <a:gd name="T29" fmla="*/ 27 h 34"/>
                  <a:gd name="T30" fmla="*/ 0 w 15"/>
                  <a:gd name="T31" fmla="*/ 23 h 34"/>
                  <a:gd name="T32" fmla="*/ 0 w 15"/>
                  <a:gd name="T33" fmla="*/ 17 h 34"/>
                  <a:gd name="T34" fmla="*/ 0 w 15"/>
                  <a:gd name="T35" fmla="*/ 12 h 34"/>
                  <a:gd name="T36" fmla="*/ 2 w 15"/>
                  <a:gd name="T37" fmla="*/ 7 h 34"/>
                  <a:gd name="T38" fmla="*/ 4 w 15"/>
                  <a:gd name="T39" fmla="*/ 4 h 34"/>
                  <a:gd name="T40" fmla="*/ 8 w 15"/>
                  <a:gd name="T41" fmla="*/ 0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0"/>
                    </a:lnTo>
                    <a:lnTo>
                      <a:pt x="12" y="2"/>
                    </a:lnTo>
                    <a:lnTo>
                      <a:pt x="8" y="5"/>
                    </a:lnTo>
                    <a:lnTo>
                      <a:pt x="6" y="9"/>
                    </a:lnTo>
                    <a:lnTo>
                      <a:pt x="4" y="13"/>
                    </a:lnTo>
                    <a:lnTo>
                      <a:pt x="3" y="18"/>
                    </a:lnTo>
                    <a:lnTo>
                      <a:pt x="4" y="24"/>
                    </a:lnTo>
                    <a:lnTo>
                      <a:pt x="6" y="29"/>
                    </a:lnTo>
                    <a:lnTo>
                      <a:pt x="8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8" name="Freeform 1592"/>
              <p:cNvSpPr>
                <a:spLocks/>
              </p:cNvSpPr>
              <p:nvPr/>
            </p:nvSpPr>
            <p:spPr bwMode="auto">
              <a:xfrm>
                <a:off x="4609" y="3225"/>
                <a:ext cx="118" cy="49"/>
              </a:xfrm>
              <a:custGeom>
                <a:avLst/>
                <a:gdLst>
                  <a:gd name="T0" fmla="*/ 80 w 118"/>
                  <a:gd name="T1" fmla="*/ 0 h 49"/>
                  <a:gd name="T2" fmla="*/ 93 w 118"/>
                  <a:gd name="T3" fmla="*/ 4 h 49"/>
                  <a:gd name="T4" fmla="*/ 104 w 118"/>
                  <a:gd name="T5" fmla="*/ 10 h 49"/>
                  <a:gd name="T6" fmla="*/ 112 w 118"/>
                  <a:gd name="T7" fmla="*/ 16 h 49"/>
                  <a:gd name="T8" fmla="*/ 118 w 118"/>
                  <a:gd name="T9" fmla="*/ 19 h 49"/>
                  <a:gd name="T10" fmla="*/ 118 w 118"/>
                  <a:gd name="T11" fmla="*/ 20 h 49"/>
                  <a:gd name="T12" fmla="*/ 118 w 118"/>
                  <a:gd name="T13" fmla="*/ 22 h 49"/>
                  <a:gd name="T14" fmla="*/ 115 w 118"/>
                  <a:gd name="T15" fmla="*/ 23 h 49"/>
                  <a:gd name="T16" fmla="*/ 114 w 118"/>
                  <a:gd name="T17" fmla="*/ 25 h 49"/>
                  <a:gd name="T18" fmla="*/ 115 w 118"/>
                  <a:gd name="T19" fmla="*/ 26 h 49"/>
                  <a:gd name="T20" fmla="*/ 117 w 118"/>
                  <a:gd name="T21" fmla="*/ 27 h 49"/>
                  <a:gd name="T22" fmla="*/ 118 w 118"/>
                  <a:gd name="T23" fmla="*/ 29 h 49"/>
                  <a:gd name="T24" fmla="*/ 118 w 118"/>
                  <a:gd name="T25" fmla="*/ 30 h 49"/>
                  <a:gd name="T26" fmla="*/ 112 w 118"/>
                  <a:gd name="T27" fmla="*/ 33 h 49"/>
                  <a:gd name="T28" fmla="*/ 104 w 118"/>
                  <a:gd name="T29" fmla="*/ 39 h 49"/>
                  <a:gd name="T30" fmla="*/ 92 w 118"/>
                  <a:gd name="T31" fmla="*/ 45 h 49"/>
                  <a:gd name="T32" fmla="*/ 79 w 118"/>
                  <a:gd name="T33" fmla="*/ 49 h 49"/>
                  <a:gd name="T34" fmla="*/ 65 w 118"/>
                  <a:gd name="T35" fmla="*/ 47 h 49"/>
                  <a:gd name="T36" fmla="*/ 52 w 118"/>
                  <a:gd name="T37" fmla="*/ 44 h 49"/>
                  <a:gd name="T38" fmla="*/ 40 w 118"/>
                  <a:gd name="T39" fmla="*/ 39 h 49"/>
                  <a:gd name="T40" fmla="*/ 31 w 118"/>
                  <a:gd name="T41" fmla="*/ 33 h 49"/>
                  <a:gd name="T42" fmla="*/ 24 w 118"/>
                  <a:gd name="T43" fmla="*/ 30 h 49"/>
                  <a:gd name="T44" fmla="*/ 22 w 118"/>
                  <a:gd name="T45" fmla="*/ 29 h 49"/>
                  <a:gd name="T46" fmla="*/ 20 w 118"/>
                  <a:gd name="T47" fmla="*/ 30 h 49"/>
                  <a:gd name="T48" fmla="*/ 16 w 118"/>
                  <a:gd name="T49" fmla="*/ 32 h 49"/>
                  <a:gd name="T50" fmla="*/ 9 w 118"/>
                  <a:gd name="T51" fmla="*/ 38 h 49"/>
                  <a:gd name="T52" fmla="*/ 3 w 118"/>
                  <a:gd name="T53" fmla="*/ 45 h 49"/>
                  <a:gd name="T54" fmla="*/ 0 w 118"/>
                  <a:gd name="T55" fmla="*/ 36 h 49"/>
                  <a:gd name="T56" fmla="*/ 0 w 118"/>
                  <a:gd name="T57" fmla="*/ 24 h 49"/>
                  <a:gd name="T58" fmla="*/ 2 w 118"/>
                  <a:gd name="T59" fmla="*/ 12 h 49"/>
                  <a:gd name="T60" fmla="*/ 3 w 118"/>
                  <a:gd name="T61" fmla="*/ 4 h 49"/>
                  <a:gd name="T62" fmla="*/ 10 w 118"/>
                  <a:gd name="T63" fmla="*/ 11 h 49"/>
                  <a:gd name="T64" fmla="*/ 16 w 118"/>
                  <a:gd name="T65" fmla="*/ 16 h 49"/>
                  <a:gd name="T66" fmla="*/ 20 w 118"/>
                  <a:gd name="T67" fmla="*/ 19 h 49"/>
                  <a:gd name="T68" fmla="*/ 23 w 118"/>
                  <a:gd name="T69" fmla="*/ 20 h 49"/>
                  <a:gd name="T70" fmla="*/ 25 w 118"/>
                  <a:gd name="T71" fmla="*/ 18 h 49"/>
                  <a:gd name="T72" fmla="*/ 31 w 118"/>
                  <a:gd name="T73" fmla="*/ 15 h 49"/>
                  <a:gd name="T74" fmla="*/ 40 w 118"/>
                  <a:gd name="T75" fmla="*/ 10 h 49"/>
                  <a:gd name="T76" fmla="*/ 52 w 118"/>
                  <a:gd name="T77" fmla="*/ 5 h 49"/>
                  <a:gd name="T78" fmla="*/ 66 w 118"/>
                  <a:gd name="T79" fmla="*/ 0 h 49"/>
                  <a:gd name="T80" fmla="*/ 80 w 118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9">
                    <a:moveTo>
                      <a:pt x="80" y="0"/>
                    </a:moveTo>
                    <a:lnTo>
                      <a:pt x="93" y="4"/>
                    </a:lnTo>
                    <a:lnTo>
                      <a:pt x="104" y="10"/>
                    </a:lnTo>
                    <a:lnTo>
                      <a:pt x="112" y="16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15" y="23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5" y="47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1" y="33"/>
                    </a:lnTo>
                    <a:lnTo>
                      <a:pt x="24" y="30"/>
                    </a:lnTo>
                    <a:lnTo>
                      <a:pt x="22" y="29"/>
                    </a:lnTo>
                    <a:lnTo>
                      <a:pt x="20" y="30"/>
                    </a:lnTo>
                    <a:lnTo>
                      <a:pt x="16" y="32"/>
                    </a:lnTo>
                    <a:lnTo>
                      <a:pt x="9" y="38"/>
                    </a:lnTo>
                    <a:lnTo>
                      <a:pt x="3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2" y="12"/>
                    </a:lnTo>
                    <a:lnTo>
                      <a:pt x="3" y="4"/>
                    </a:lnTo>
                    <a:lnTo>
                      <a:pt x="10" y="11"/>
                    </a:lnTo>
                    <a:lnTo>
                      <a:pt x="16" y="16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8"/>
                    </a:lnTo>
                    <a:lnTo>
                      <a:pt x="31" y="15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9" name="Freeform 1593"/>
              <p:cNvSpPr>
                <a:spLocks/>
              </p:cNvSpPr>
              <p:nvPr/>
            </p:nvSpPr>
            <p:spPr bwMode="auto">
              <a:xfrm>
                <a:off x="4703" y="3238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0 h 13"/>
                  <a:gd name="T4" fmla="*/ 9 w 10"/>
                  <a:gd name="T5" fmla="*/ 3 h 13"/>
                  <a:gd name="T6" fmla="*/ 10 w 10"/>
                  <a:gd name="T7" fmla="*/ 6 h 13"/>
                  <a:gd name="T8" fmla="*/ 9 w 10"/>
                  <a:gd name="T9" fmla="*/ 10 h 13"/>
                  <a:gd name="T10" fmla="*/ 7 w 10"/>
                  <a:gd name="T11" fmla="*/ 12 h 13"/>
                  <a:gd name="T12" fmla="*/ 5 w 10"/>
                  <a:gd name="T13" fmla="*/ 13 h 13"/>
                  <a:gd name="T14" fmla="*/ 3 w 10"/>
                  <a:gd name="T15" fmla="*/ 12 h 13"/>
                  <a:gd name="T16" fmla="*/ 1 w 10"/>
                  <a:gd name="T17" fmla="*/ 10 h 13"/>
                  <a:gd name="T18" fmla="*/ 0 w 10"/>
                  <a:gd name="T19" fmla="*/ 6 h 13"/>
                  <a:gd name="T20" fmla="*/ 1 w 10"/>
                  <a:gd name="T21" fmla="*/ 3 h 13"/>
                  <a:gd name="T22" fmla="*/ 3 w 10"/>
                  <a:gd name="T23" fmla="*/ 0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0"/>
                    </a:lnTo>
                    <a:lnTo>
                      <a:pt x="9" y="3"/>
                    </a:lnTo>
                    <a:lnTo>
                      <a:pt x="10" y="6"/>
                    </a:lnTo>
                    <a:lnTo>
                      <a:pt x="9" y="10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0" name="Freeform 1594"/>
              <p:cNvSpPr>
                <a:spLocks/>
              </p:cNvSpPr>
              <p:nvPr/>
            </p:nvSpPr>
            <p:spPr bwMode="auto">
              <a:xfrm>
                <a:off x="4707" y="3244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0 h 4"/>
                  <a:gd name="T4" fmla="*/ 3 w 3"/>
                  <a:gd name="T5" fmla="*/ 1 h 4"/>
                  <a:gd name="T6" fmla="*/ 3 w 3"/>
                  <a:gd name="T7" fmla="*/ 3 h 4"/>
                  <a:gd name="T8" fmla="*/ 1 w 3"/>
                  <a:gd name="T9" fmla="*/ 4 h 4"/>
                  <a:gd name="T10" fmla="*/ 0 w 3"/>
                  <a:gd name="T11" fmla="*/ 3 h 4"/>
                  <a:gd name="T12" fmla="*/ 0 w 3"/>
                  <a:gd name="T13" fmla="*/ 1 h 4"/>
                  <a:gd name="T14" fmla="*/ 0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1" name="Freeform 1595"/>
              <p:cNvSpPr>
                <a:spLocks/>
              </p:cNvSpPr>
              <p:nvPr/>
            </p:nvSpPr>
            <p:spPr bwMode="auto">
              <a:xfrm>
                <a:off x="4689" y="3231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2 h 34"/>
                  <a:gd name="T4" fmla="*/ 12 w 15"/>
                  <a:gd name="T5" fmla="*/ 3 h 34"/>
                  <a:gd name="T6" fmla="*/ 8 w 15"/>
                  <a:gd name="T7" fmla="*/ 5 h 34"/>
                  <a:gd name="T8" fmla="*/ 6 w 15"/>
                  <a:gd name="T9" fmla="*/ 9 h 34"/>
                  <a:gd name="T10" fmla="*/ 5 w 15"/>
                  <a:gd name="T11" fmla="*/ 13 h 34"/>
                  <a:gd name="T12" fmla="*/ 5 w 15"/>
                  <a:gd name="T13" fmla="*/ 19 h 34"/>
                  <a:gd name="T14" fmla="*/ 5 w 15"/>
                  <a:gd name="T15" fmla="*/ 24 h 34"/>
                  <a:gd name="T16" fmla="*/ 7 w 15"/>
                  <a:gd name="T17" fmla="*/ 29 h 34"/>
                  <a:gd name="T18" fmla="*/ 10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4 h 34"/>
                  <a:gd name="T26" fmla="*/ 5 w 15"/>
                  <a:gd name="T27" fmla="*/ 32 h 34"/>
                  <a:gd name="T28" fmla="*/ 3 w 15"/>
                  <a:gd name="T29" fmla="*/ 29 h 34"/>
                  <a:gd name="T30" fmla="*/ 0 w 15"/>
                  <a:gd name="T31" fmla="*/ 24 h 34"/>
                  <a:gd name="T32" fmla="*/ 0 w 15"/>
                  <a:gd name="T33" fmla="*/ 18 h 34"/>
                  <a:gd name="T34" fmla="*/ 0 w 15"/>
                  <a:gd name="T35" fmla="*/ 12 h 34"/>
                  <a:gd name="T36" fmla="*/ 3 w 15"/>
                  <a:gd name="T37" fmla="*/ 7 h 34"/>
                  <a:gd name="T38" fmla="*/ 5 w 15"/>
                  <a:gd name="T39" fmla="*/ 4 h 34"/>
                  <a:gd name="T40" fmla="*/ 8 w 15"/>
                  <a:gd name="T41" fmla="*/ 2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2"/>
                    </a:lnTo>
                    <a:lnTo>
                      <a:pt x="12" y="3"/>
                    </a:lnTo>
                    <a:lnTo>
                      <a:pt x="8" y="5"/>
                    </a:lnTo>
                    <a:lnTo>
                      <a:pt x="6" y="9"/>
                    </a:lnTo>
                    <a:lnTo>
                      <a:pt x="5" y="13"/>
                    </a:lnTo>
                    <a:lnTo>
                      <a:pt x="5" y="19"/>
                    </a:lnTo>
                    <a:lnTo>
                      <a:pt x="5" y="24"/>
                    </a:lnTo>
                    <a:lnTo>
                      <a:pt x="7" y="29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2" name="Freeform 1596"/>
              <p:cNvSpPr>
                <a:spLocks/>
              </p:cNvSpPr>
              <p:nvPr/>
            </p:nvSpPr>
            <p:spPr bwMode="auto">
              <a:xfrm>
                <a:off x="4704" y="3271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4 h 48"/>
                  <a:gd name="T4" fmla="*/ 104 w 118"/>
                  <a:gd name="T5" fmla="*/ 10 h 48"/>
                  <a:gd name="T6" fmla="*/ 112 w 118"/>
                  <a:gd name="T7" fmla="*/ 16 h 48"/>
                  <a:gd name="T8" fmla="*/ 118 w 118"/>
                  <a:gd name="T9" fmla="*/ 20 h 48"/>
                  <a:gd name="T10" fmla="*/ 118 w 118"/>
                  <a:gd name="T11" fmla="*/ 20 h 48"/>
                  <a:gd name="T12" fmla="*/ 117 w 118"/>
                  <a:gd name="T13" fmla="*/ 23 h 48"/>
                  <a:gd name="T14" fmla="*/ 116 w 118"/>
                  <a:gd name="T15" fmla="*/ 24 h 48"/>
                  <a:gd name="T16" fmla="*/ 114 w 118"/>
                  <a:gd name="T17" fmla="*/ 25 h 48"/>
                  <a:gd name="T18" fmla="*/ 116 w 118"/>
                  <a:gd name="T19" fmla="*/ 26 h 48"/>
                  <a:gd name="T20" fmla="*/ 117 w 118"/>
                  <a:gd name="T21" fmla="*/ 27 h 48"/>
                  <a:gd name="T22" fmla="*/ 118 w 118"/>
                  <a:gd name="T23" fmla="*/ 28 h 48"/>
                  <a:gd name="T24" fmla="*/ 117 w 118"/>
                  <a:gd name="T25" fmla="*/ 30 h 48"/>
                  <a:gd name="T26" fmla="*/ 112 w 118"/>
                  <a:gd name="T27" fmla="*/ 34 h 48"/>
                  <a:gd name="T28" fmla="*/ 103 w 118"/>
                  <a:gd name="T29" fmla="*/ 40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8 h 48"/>
                  <a:gd name="T36" fmla="*/ 52 w 118"/>
                  <a:gd name="T37" fmla="*/ 45 h 48"/>
                  <a:gd name="T38" fmla="*/ 39 w 118"/>
                  <a:gd name="T39" fmla="*/ 39 h 48"/>
                  <a:gd name="T40" fmla="*/ 30 w 118"/>
                  <a:gd name="T41" fmla="*/ 34 h 48"/>
                  <a:gd name="T42" fmla="*/ 24 w 118"/>
                  <a:gd name="T43" fmla="*/ 31 h 48"/>
                  <a:gd name="T44" fmla="*/ 22 w 118"/>
                  <a:gd name="T45" fmla="*/ 30 h 48"/>
                  <a:gd name="T46" fmla="*/ 20 w 118"/>
                  <a:gd name="T47" fmla="*/ 30 h 48"/>
                  <a:gd name="T48" fmla="*/ 15 w 118"/>
                  <a:gd name="T49" fmla="*/ 33 h 48"/>
                  <a:gd name="T50" fmla="*/ 9 w 118"/>
                  <a:gd name="T51" fmla="*/ 38 h 48"/>
                  <a:gd name="T52" fmla="*/ 2 w 118"/>
                  <a:gd name="T53" fmla="*/ 46 h 48"/>
                  <a:gd name="T54" fmla="*/ 0 w 118"/>
                  <a:gd name="T55" fmla="*/ 37 h 48"/>
                  <a:gd name="T56" fmla="*/ 0 w 118"/>
                  <a:gd name="T57" fmla="*/ 25 h 48"/>
                  <a:gd name="T58" fmla="*/ 0 w 118"/>
                  <a:gd name="T59" fmla="*/ 13 h 48"/>
                  <a:gd name="T60" fmla="*/ 3 w 118"/>
                  <a:gd name="T61" fmla="*/ 4 h 48"/>
                  <a:gd name="T62" fmla="*/ 10 w 118"/>
                  <a:gd name="T63" fmla="*/ 12 h 48"/>
                  <a:gd name="T64" fmla="*/ 16 w 118"/>
                  <a:gd name="T65" fmla="*/ 17 h 48"/>
                  <a:gd name="T66" fmla="*/ 20 w 118"/>
                  <a:gd name="T67" fmla="*/ 19 h 48"/>
                  <a:gd name="T68" fmla="*/ 23 w 118"/>
                  <a:gd name="T69" fmla="*/ 20 h 48"/>
                  <a:gd name="T70" fmla="*/ 25 w 118"/>
                  <a:gd name="T71" fmla="*/ 19 h 48"/>
                  <a:gd name="T72" fmla="*/ 31 w 118"/>
                  <a:gd name="T73" fmla="*/ 16 h 48"/>
                  <a:gd name="T74" fmla="*/ 40 w 118"/>
                  <a:gd name="T75" fmla="*/ 11 h 48"/>
                  <a:gd name="T76" fmla="*/ 52 w 118"/>
                  <a:gd name="T77" fmla="*/ 5 h 48"/>
                  <a:gd name="T78" fmla="*/ 66 w 118"/>
                  <a:gd name="T79" fmla="*/ 1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4"/>
                    </a:lnTo>
                    <a:lnTo>
                      <a:pt x="104" y="10"/>
                    </a:lnTo>
                    <a:lnTo>
                      <a:pt x="112" y="16"/>
                    </a:lnTo>
                    <a:lnTo>
                      <a:pt x="118" y="20"/>
                    </a:lnTo>
                    <a:lnTo>
                      <a:pt x="118" y="20"/>
                    </a:lnTo>
                    <a:lnTo>
                      <a:pt x="117" y="23"/>
                    </a:lnTo>
                    <a:lnTo>
                      <a:pt x="116" y="24"/>
                    </a:lnTo>
                    <a:lnTo>
                      <a:pt x="114" y="25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8" y="28"/>
                    </a:lnTo>
                    <a:lnTo>
                      <a:pt x="117" y="30"/>
                    </a:lnTo>
                    <a:lnTo>
                      <a:pt x="112" y="34"/>
                    </a:lnTo>
                    <a:lnTo>
                      <a:pt x="103" y="40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5"/>
                    </a:lnTo>
                    <a:lnTo>
                      <a:pt x="39" y="39"/>
                    </a:lnTo>
                    <a:lnTo>
                      <a:pt x="30" y="34"/>
                    </a:lnTo>
                    <a:lnTo>
                      <a:pt x="24" y="31"/>
                    </a:lnTo>
                    <a:lnTo>
                      <a:pt x="22" y="30"/>
                    </a:lnTo>
                    <a:lnTo>
                      <a:pt x="20" y="30"/>
                    </a:lnTo>
                    <a:lnTo>
                      <a:pt x="15" y="33"/>
                    </a:lnTo>
                    <a:lnTo>
                      <a:pt x="9" y="38"/>
                    </a:lnTo>
                    <a:lnTo>
                      <a:pt x="2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3" y="4"/>
                    </a:lnTo>
                    <a:lnTo>
                      <a:pt x="10" y="12"/>
                    </a:lnTo>
                    <a:lnTo>
                      <a:pt x="16" y="17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6"/>
                    </a:lnTo>
                    <a:lnTo>
                      <a:pt x="40" y="11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3" name="Freeform 1597"/>
              <p:cNvSpPr>
                <a:spLocks/>
              </p:cNvSpPr>
              <p:nvPr/>
            </p:nvSpPr>
            <p:spPr bwMode="auto">
              <a:xfrm>
                <a:off x="4798" y="3284"/>
                <a:ext cx="10" cy="14"/>
              </a:xfrm>
              <a:custGeom>
                <a:avLst/>
                <a:gdLst>
                  <a:gd name="T0" fmla="*/ 5 w 10"/>
                  <a:gd name="T1" fmla="*/ 0 h 14"/>
                  <a:gd name="T2" fmla="*/ 7 w 10"/>
                  <a:gd name="T3" fmla="*/ 1 h 14"/>
                  <a:gd name="T4" fmla="*/ 9 w 10"/>
                  <a:gd name="T5" fmla="*/ 4 h 14"/>
                  <a:gd name="T6" fmla="*/ 10 w 10"/>
                  <a:gd name="T7" fmla="*/ 7 h 14"/>
                  <a:gd name="T8" fmla="*/ 9 w 10"/>
                  <a:gd name="T9" fmla="*/ 11 h 14"/>
                  <a:gd name="T10" fmla="*/ 7 w 10"/>
                  <a:gd name="T11" fmla="*/ 13 h 14"/>
                  <a:gd name="T12" fmla="*/ 5 w 10"/>
                  <a:gd name="T13" fmla="*/ 14 h 14"/>
                  <a:gd name="T14" fmla="*/ 3 w 10"/>
                  <a:gd name="T15" fmla="*/ 13 h 14"/>
                  <a:gd name="T16" fmla="*/ 2 w 10"/>
                  <a:gd name="T17" fmla="*/ 11 h 14"/>
                  <a:gd name="T18" fmla="*/ 0 w 10"/>
                  <a:gd name="T19" fmla="*/ 7 h 14"/>
                  <a:gd name="T20" fmla="*/ 2 w 10"/>
                  <a:gd name="T21" fmla="*/ 4 h 14"/>
                  <a:gd name="T22" fmla="*/ 3 w 10"/>
                  <a:gd name="T23" fmla="*/ 1 h 14"/>
                  <a:gd name="T24" fmla="*/ 5 w 1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4">
                    <a:moveTo>
                      <a:pt x="5" y="0"/>
                    </a:moveTo>
                    <a:lnTo>
                      <a:pt x="7" y="1"/>
                    </a:lnTo>
                    <a:lnTo>
                      <a:pt x="9" y="4"/>
                    </a:lnTo>
                    <a:lnTo>
                      <a:pt x="10" y="7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5" y="14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0" y="7"/>
                    </a:lnTo>
                    <a:lnTo>
                      <a:pt x="2" y="4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4" name="Freeform 1598"/>
              <p:cNvSpPr>
                <a:spLocks/>
              </p:cNvSpPr>
              <p:nvPr/>
            </p:nvSpPr>
            <p:spPr bwMode="auto">
              <a:xfrm>
                <a:off x="4802" y="3290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2 w 3"/>
                  <a:gd name="T3" fmla="*/ 1 h 4"/>
                  <a:gd name="T4" fmla="*/ 3 w 3"/>
                  <a:gd name="T5" fmla="*/ 2 h 4"/>
                  <a:gd name="T6" fmla="*/ 2 w 3"/>
                  <a:gd name="T7" fmla="*/ 4 h 4"/>
                  <a:gd name="T8" fmla="*/ 1 w 3"/>
                  <a:gd name="T9" fmla="*/ 4 h 4"/>
                  <a:gd name="T10" fmla="*/ 0 w 3"/>
                  <a:gd name="T11" fmla="*/ 4 h 4"/>
                  <a:gd name="T12" fmla="*/ 0 w 3"/>
                  <a:gd name="T13" fmla="*/ 2 h 4"/>
                  <a:gd name="T14" fmla="*/ 0 w 3"/>
                  <a:gd name="T15" fmla="*/ 1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2" y="1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5" name="Freeform 1599"/>
              <p:cNvSpPr>
                <a:spLocks/>
              </p:cNvSpPr>
              <p:nvPr/>
            </p:nvSpPr>
            <p:spPr bwMode="auto">
              <a:xfrm>
                <a:off x="4784" y="3278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2 h 34"/>
                  <a:gd name="T4" fmla="*/ 12 w 16"/>
                  <a:gd name="T5" fmla="*/ 3 h 34"/>
                  <a:gd name="T6" fmla="*/ 9 w 16"/>
                  <a:gd name="T7" fmla="*/ 5 h 34"/>
                  <a:gd name="T8" fmla="*/ 6 w 16"/>
                  <a:gd name="T9" fmla="*/ 9 h 34"/>
                  <a:gd name="T10" fmla="*/ 5 w 16"/>
                  <a:gd name="T11" fmla="*/ 13 h 34"/>
                  <a:gd name="T12" fmla="*/ 4 w 16"/>
                  <a:gd name="T13" fmla="*/ 18 h 34"/>
                  <a:gd name="T14" fmla="*/ 5 w 16"/>
                  <a:gd name="T15" fmla="*/ 24 h 34"/>
                  <a:gd name="T16" fmla="*/ 6 w 16"/>
                  <a:gd name="T17" fmla="*/ 29 h 34"/>
                  <a:gd name="T18" fmla="*/ 10 w 16"/>
                  <a:gd name="T19" fmla="*/ 32 h 34"/>
                  <a:gd name="T20" fmla="*/ 12 w 16"/>
                  <a:gd name="T21" fmla="*/ 34 h 34"/>
                  <a:gd name="T22" fmla="*/ 12 w 16"/>
                  <a:gd name="T23" fmla="*/ 34 h 34"/>
                  <a:gd name="T24" fmla="*/ 9 w 16"/>
                  <a:gd name="T25" fmla="*/ 33 h 34"/>
                  <a:gd name="T26" fmla="*/ 5 w 16"/>
                  <a:gd name="T27" fmla="*/ 31 h 34"/>
                  <a:gd name="T28" fmla="*/ 3 w 16"/>
                  <a:gd name="T29" fmla="*/ 27 h 34"/>
                  <a:gd name="T30" fmla="*/ 0 w 16"/>
                  <a:gd name="T31" fmla="*/ 23 h 34"/>
                  <a:gd name="T32" fmla="*/ 0 w 16"/>
                  <a:gd name="T33" fmla="*/ 18 h 34"/>
                  <a:gd name="T34" fmla="*/ 0 w 16"/>
                  <a:gd name="T35" fmla="*/ 12 h 34"/>
                  <a:gd name="T36" fmla="*/ 3 w 16"/>
                  <a:gd name="T37" fmla="*/ 7 h 34"/>
                  <a:gd name="T38" fmla="*/ 5 w 16"/>
                  <a:gd name="T39" fmla="*/ 4 h 34"/>
                  <a:gd name="T40" fmla="*/ 9 w 16"/>
                  <a:gd name="T41" fmla="*/ 2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2"/>
                    </a:lnTo>
                    <a:lnTo>
                      <a:pt x="12" y="3"/>
                    </a:lnTo>
                    <a:lnTo>
                      <a:pt x="9" y="5"/>
                    </a:lnTo>
                    <a:lnTo>
                      <a:pt x="6" y="9"/>
                    </a:lnTo>
                    <a:lnTo>
                      <a:pt x="5" y="13"/>
                    </a:lnTo>
                    <a:lnTo>
                      <a:pt x="4" y="18"/>
                    </a:lnTo>
                    <a:lnTo>
                      <a:pt x="5" y="24"/>
                    </a:lnTo>
                    <a:lnTo>
                      <a:pt x="6" y="29"/>
                    </a:lnTo>
                    <a:lnTo>
                      <a:pt x="10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9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6" name="Freeform 1600"/>
              <p:cNvSpPr>
                <a:spLocks/>
              </p:cNvSpPr>
              <p:nvPr/>
            </p:nvSpPr>
            <p:spPr bwMode="auto">
              <a:xfrm>
                <a:off x="4800" y="3316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3 h 48"/>
                  <a:gd name="T4" fmla="*/ 104 w 118"/>
                  <a:gd name="T5" fmla="*/ 9 h 48"/>
                  <a:gd name="T6" fmla="*/ 112 w 118"/>
                  <a:gd name="T7" fmla="*/ 15 h 48"/>
                  <a:gd name="T8" fmla="*/ 117 w 118"/>
                  <a:gd name="T9" fmla="*/ 20 h 48"/>
                  <a:gd name="T10" fmla="*/ 118 w 118"/>
                  <a:gd name="T11" fmla="*/ 20 h 48"/>
                  <a:gd name="T12" fmla="*/ 117 w 118"/>
                  <a:gd name="T13" fmla="*/ 22 h 48"/>
                  <a:gd name="T14" fmla="*/ 116 w 118"/>
                  <a:gd name="T15" fmla="*/ 23 h 48"/>
                  <a:gd name="T16" fmla="*/ 113 w 118"/>
                  <a:gd name="T17" fmla="*/ 25 h 48"/>
                  <a:gd name="T18" fmla="*/ 116 w 118"/>
                  <a:gd name="T19" fmla="*/ 26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29 h 48"/>
                  <a:gd name="T26" fmla="*/ 111 w 118"/>
                  <a:gd name="T27" fmla="*/ 34 h 48"/>
                  <a:gd name="T28" fmla="*/ 103 w 118"/>
                  <a:gd name="T29" fmla="*/ 40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8 h 48"/>
                  <a:gd name="T36" fmla="*/ 51 w 118"/>
                  <a:gd name="T37" fmla="*/ 45 h 48"/>
                  <a:gd name="T38" fmla="*/ 39 w 118"/>
                  <a:gd name="T39" fmla="*/ 39 h 48"/>
                  <a:gd name="T40" fmla="*/ 30 w 118"/>
                  <a:gd name="T41" fmla="*/ 34 h 48"/>
                  <a:gd name="T42" fmla="*/ 24 w 118"/>
                  <a:gd name="T43" fmla="*/ 30 h 48"/>
                  <a:gd name="T44" fmla="*/ 22 w 118"/>
                  <a:gd name="T45" fmla="*/ 29 h 48"/>
                  <a:gd name="T46" fmla="*/ 20 w 118"/>
                  <a:gd name="T47" fmla="*/ 29 h 48"/>
                  <a:gd name="T48" fmla="*/ 15 w 118"/>
                  <a:gd name="T49" fmla="*/ 33 h 48"/>
                  <a:gd name="T50" fmla="*/ 9 w 118"/>
                  <a:gd name="T51" fmla="*/ 37 h 48"/>
                  <a:gd name="T52" fmla="*/ 2 w 118"/>
                  <a:gd name="T53" fmla="*/ 46 h 48"/>
                  <a:gd name="T54" fmla="*/ 1 w 118"/>
                  <a:gd name="T55" fmla="*/ 36 h 48"/>
                  <a:gd name="T56" fmla="*/ 0 w 118"/>
                  <a:gd name="T57" fmla="*/ 25 h 48"/>
                  <a:gd name="T58" fmla="*/ 1 w 118"/>
                  <a:gd name="T59" fmla="*/ 13 h 48"/>
                  <a:gd name="T60" fmla="*/ 2 w 118"/>
                  <a:gd name="T61" fmla="*/ 3 h 48"/>
                  <a:gd name="T62" fmla="*/ 9 w 118"/>
                  <a:gd name="T63" fmla="*/ 12 h 48"/>
                  <a:gd name="T64" fmla="*/ 16 w 118"/>
                  <a:gd name="T65" fmla="*/ 16 h 48"/>
                  <a:gd name="T66" fmla="*/ 21 w 118"/>
                  <a:gd name="T67" fmla="*/ 19 h 48"/>
                  <a:gd name="T68" fmla="*/ 22 w 118"/>
                  <a:gd name="T69" fmla="*/ 20 h 48"/>
                  <a:gd name="T70" fmla="*/ 24 w 118"/>
                  <a:gd name="T71" fmla="*/ 19 h 48"/>
                  <a:gd name="T72" fmla="*/ 31 w 118"/>
                  <a:gd name="T73" fmla="*/ 15 h 48"/>
                  <a:gd name="T74" fmla="*/ 41 w 118"/>
                  <a:gd name="T75" fmla="*/ 10 h 48"/>
                  <a:gd name="T76" fmla="*/ 52 w 118"/>
                  <a:gd name="T77" fmla="*/ 5 h 48"/>
                  <a:gd name="T78" fmla="*/ 65 w 118"/>
                  <a:gd name="T79" fmla="*/ 1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4" y="9"/>
                    </a:lnTo>
                    <a:lnTo>
                      <a:pt x="112" y="15"/>
                    </a:lnTo>
                    <a:lnTo>
                      <a:pt x="117" y="20"/>
                    </a:lnTo>
                    <a:lnTo>
                      <a:pt x="118" y="20"/>
                    </a:lnTo>
                    <a:lnTo>
                      <a:pt x="117" y="22"/>
                    </a:lnTo>
                    <a:lnTo>
                      <a:pt x="116" y="23"/>
                    </a:lnTo>
                    <a:lnTo>
                      <a:pt x="113" y="25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4"/>
                    </a:lnTo>
                    <a:lnTo>
                      <a:pt x="103" y="40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1" y="45"/>
                    </a:lnTo>
                    <a:lnTo>
                      <a:pt x="39" y="39"/>
                    </a:lnTo>
                    <a:lnTo>
                      <a:pt x="30" y="34"/>
                    </a:lnTo>
                    <a:lnTo>
                      <a:pt x="24" y="30"/>
                    </a:lnTo>
                    <a:lnTo>
                      <a:pt x="22" y="29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9" y="37"/>
                    </a:lnTo>
                    <a:lnTo>
                      <a:pt x="2" y="46"/>
                    </a:lnTo>
                    <a:lnTo>
                      <a:pt x="1" y="36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3"/>
                    </a:lnTo>
                    <a:lnTo>
                      <a:pt x="9" y="12"/>
                    </a:lnTo>
                    <a:lnTo>
                      <a:pt x="16" y="16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1" y="15"/>
                    </a:lnTo>
                    <a:lnTo>
                      <a:pt x="41" y="10"/>
                    </a:lnTo>
                    <a:lnTo>
                      <a:pt x="52" y="5"/>
                    </a:lnTo>
                    <a:lnTo>
                      <a:pt x="65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7" name="Freeform 1601"/>
              <p:cNvSpPr>
                <a:spLocks/>
              </p:cNvSpPr>
              <p:nvPr/>
            </p:nvSpPr>
            <p:spPr bwMode="auto">
              <a:xfrm>
                <a:off x="4895" y="3329"/>
                <a:ext cx="8" cy="14"/>
              </a:xfrm>
              <a:custGeom>
                <a:avLst/>
                <a:gdLst>
                  <a:gd name="T0" fmla="*/ 4 w 8"/>
                  <a:gd name="T1" fmla="*/ 0 h 14"/>
                  <a:gd name="T2" fmla="*/ 6 w 8"/>
                  <a:gd name="T3" fmla="*/ 1 h 14"/>
                  <a:gd name="T4" fmla="*/ 8 w 8"/>
                  <a:gd name="T5" fmla="*/ 3 h 14"/>
                  <a:gd name="T6" fmla="*/ 8 w 8"/>
                  <a:gd name="T7" fmla="*/ 7 h 14"/>
                  <a:gd name="T8" fmla="*/ 8 w 8"/>
                  <a:gd name="T9" fmla="*/ 10 h 14"/>
                  <a:gd name="T10" fmla="*/ 6 w 8"/>
                  <a:gd name="T11" fmla="*/ 13 h 14"/>
                  <a:gd name="T12" fmla="*/ 4 w 8"/>
                  <a:gd name="T13" fmla="*/ 14 h 14"/>
                  <a:gd name="T14" fmla="*/ 2 w 8"/>
                  <a:gd name="T15" fmla="*/ 13 h 14"/>
                  <a:gd name="T16" fmla="*/ 0 w 8"/>
                  <a:gd name="T17" fmla="*/ 10 h 14"/>
                  <a:gd name="T18" fmla="*/ 0 w 8"/>
                  <a:gd name="T19" fmla="*/ 7 h 14"/>
                  <a:gd name="T20" fmla="*/ 0 w 8"/>
                  <a:gd name="T21" fmla="*/ 3 h 14"/>
                  <a:gd name="T22" fmla="*/ 2 w 8"/>
                  <a:gd name="T23" fmla="*/ 1 h 14"/>
                  <a:gd name="T24" fmla="*/ 4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4" y="0"/>
                    </a:moveTo>
                    <a:lnTo>
                      <a:pt x="6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8" name="Freeform 1602"/>
              <p:cNvSpPr>
                <a:spLocks/>
              </p:cNvSpPr>
              <p:nvPr/>
            </p:nvSpPr>
            <p:spPr bwMode="auto">
              <a:xfrm>
                <a:off x="4897" y="3335"/>
                <a:ext cx="5" cy="3"/>
              </a:xfrm>
              <a:custGeom>
                <a:avLst/>
                <a:gdLst>
                  <a:gd name="T0" fmla="*/ 2 w 5"/>
                  <a:gd name="T1" fmla="*/ 0 h 3"/>
                  <a:gd name="T2" fmla="*/ 4 w 5"/>
                  <a:gd name="T3" fmla="*/ 1 h 3"/>
                  <a:gd name="T4" fmla="*/ 5 w 5"/>
                  <a:gd name="T5" fmla="*/ 2 h 3"/>
                  <a:gd name="T6" fmla="*/ 4 w 5"/>
                  <a:gd name="T7" fmla="*/ 3 h 3"/>
                  <a:gd name="T8" fmla="*/ 2 w 5"/>
                  <a:gd name="T9" fmla="*/ 3 h 3"/>
                  <a:gd name="T10" fmla="*/ 1 w 5"/>
                  <a:gd name="T11" fmla="*/ 3 h 3"/>
                  <a:gd name="T12" fmla="*/ 0 w 5"/>
                  <a:gd name="T13" fmla="*/ 2 h 3"/>
                  <a:gd name="T14" fmla="*/ 1 w 5"/>
                  <a:gd name="T15" fmla="*/ 1 h 3"/>
                  <a:gd name="T16" fmla="*/ 2 w 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9" name="Freeform 1603"/>
              <p:cNvSpPr>
                <a:spLocks/>
              </p:cNvSpPr>
              <p:nvPr/>
            </p:nvSpPr>
            <p:spPr bwMode="auto">
              <a:xfrm>
                <a:off x="4879" y="3323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1 h 34"/>
                  <a:gd name="T4" fmla="*/ 13 w 17"/>
                  <a:gd name="T5" fmla="*/ 2 h 34"/>
                  <a:gd name="T6" fmla="*/ 10 w 17"/>
                  <a:gd name="T7" fmla="*/ 5 h 34"/>
                  <a:gd name="T8" fmla="*/ 7 w 17"/>
                  <a:gd name="T9" fmla="*/ 8 h 34"/>
                  <a:gd name="T10" fmla="*/ 5 w 17"/>
                  <a:gd name="T11" fmla="*/ 13 h 34"/>
                  <a:gd name="T12" fmla="*/ 5 w 17"/>
                  <a:gd name="T13" fmla="*/ 18 h 34"/>
                  <a:gd name="T14" fmla="*/ 5 w 17"/>
                  <a:gd name="T15" fmla="*/ 23 h 34"/>
                  <a:gd name="T16" fmla="*/ 7 w 17"/>
                  <a:gd name="T17" fmla="*/ 28 h 34"/>
                  <a:gd name="T18" fmla="*/ 10 w 17"/>
                  <a:gd name="T19" fmla="*/ 32 h 34"/>
                  <a:gd name="T20" fmla="*/ 13 w 17"/>
                  <a:gd name="T21" fmla="*/ 34 h 34"/>
                  <a:gd name="T22" fmla="*/ 12 w 17"/>
                  <a:gd name="T23" fmla="*/ 34 h 34"/>
                  <a:gd name="T24" fmla="*/ 9 w 17"/>
                  <a:gd name="T25" fmla="*/ 33 h 34"/>
                  <a:gd name="T26" fmla="*/ 5 w 17"/>
                  <a:gd name="T27" fmla="*/ 30 h 34"/>
                  <a:gd name="T28" fmla="*/ 3 w 17"/>
                  <a:gd name="T29" fmla="*/ 27 h 34"/>
                  <a:gd name="T30" fmla="*/ 2 w 17"/>
                  <a:gd name="T31" fmla="*/ 22 h 34"/>
                  <a:gd name="T32" fmla="*/ 0 w 17"/>
                  <a:gd name="T33" fmla="*/ 18 h 34"/>
                  <a:gd name="T34" fmla="*/ 2 w 17"/>
                  <a:gd name="T35" fmla="*/ 12 h 34"/>
                  <a:gd name="T36" fmla="*/ 3 w 17"/>
                  <a:gd name="T37" fmla="*/ 7 h 34"/>
                  <a:gd name="T38" fmla="*/ 5 w 17"/>
                  <a:gd name="T39" fmla="*/ 3 h 34"/>
                  <a:gd name="T40" fmla="*/ 9 w 17"/>
                  <a:gd name="T41" fmla="*/ 1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0" name="Freeform 1604"/>
              <p:cNvSpPr>
                <a:spLocks/>
              </p:cNvSpPr>
              <p:nvPr/>
            </p:nvSpPr>
            <p:spPr bwMode="auto">
              <a:xfrm>
                <a:off x="4901" y="3368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2 w 117"/>
                  <a:gd name="T7" fmla="*/ 15 h 48"/>
                  <a:gd name="T8" fmla="*/ 117 w 117"/>
                  <a:gd name="T9" fmla="*/ 18 h 48"/>
                  <a:gd name="T10" fmla="*/ 117 w 117"/>
                  <a:gd name="T11" fmla="*/ 20 h 48"/>
                  <a:gd name="T12" fmla="*/ 117 w 117"/>
                  <a:gd name="T13" fmla="*/ 21 h 48"/>
                  <a:gd name="T14" fmla="*/ 115 w 117"/>
                  <a:gd name="T15" fmla="*/ 23 h 48"/>
                  <a:gd name="T16" fmla="*/ 113 w 117"/>
                  <a:gd name="T17" fmla="*/ 24 h 48"/>
                  <a:gd name="T18" fmla="*/ 115 w 117"/>
                  <a:gd name="T19" fmla="*/ 25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2 h 48"/>
                  <a:gd name="T28" fmla="*/ 103 w 117"/>
                  <a:gd name="T29" fmla="*/ 38 h 48"/>
                  <a:gd name="T30" fmla="*/ 91 w 117"/>
                  <a:gd name="T31" fmla="*/ 44 h 48"/>
                  <a:gd name="T32" fmla="*/ 78 w 117"/>
                  <a:gd name="T33" fmla="*/ 48 h 48"/>
                  <a:gd name="T34" fmla="*/ 64 w 117"/>
                  <a:gd name="T35" fmla="*/ 48 h 48"/>
                  <a:gd name="T36" fmla="*/ 51 w 117"/>
                  <a:gd name="T37" fmla="*/ 43 h 48"/>
                  <a:gd name="T38" fmla="*/ 39 w 117"/>
                  <a:gd name="T39" fmla="*/ 38 h 48"/>
                  <a:gd name="T40" fmla="*/ 30 w 117"/>
                  <a:gd name="T41" fmla="*/ 34 h 48"/>
                  <a:gd name="T42" fmla="*/ 23 w 117"/>
                  <a:gd name="T43" fmla="*/ 29 h 48"/>
                  <a:gd name="T44" fmla="*/ 21 w 117"/>
                  <a:gd name="T45" fmla="*/ 28 h 48"/>
                  <a:gd name="T46" fmla="*/ 19 w 117"/>
                  <a:gd name="T47" fmla="*/ 29 h 48"/>
                  <a:gd name="T48" fmla="*/ 15 w 117"/>
                  <a:gd name="T49" fmla="*/ 31 h 48"/>
                  <a:gd name="T50" fmla="*/ 8 w 117"/>
                  <a:gd name="T51" fmla="*/ 37 h 48"/>
                  <a:gd name="T52" fmla="*/ 2 w 117"/>
                  <a:gd name="T53" fmla="*/ 44 h 48"/>
                  <a:gd name="T54" fmla="*/ 0 w 117"/>
                  <a:gd name="T55" fmla="*/ 35 h 48"/>
                  <a:gd name="T56" fmla="*/ 0 w 117"/>
                  <a:gd name="T57" fmla="*/ 23 h 48"/>
                  <a:gd name="T58" fmla="*/ 1 w 117"/>
                  <a:gd name="T59" fmla="*/ 11 h 48"/>
                  <a:gd name="T60" fmla="*/ 2 w 117"/>
                  <a:gd name="T61" fmla="*/ 3 h 48"/>
                  <a:gd name="T62" fmla="*/ 9 w 117"/>
                  <a:gd name="T63" fmla="*/ 10 h 48"/>
                  <a:gd name="T64" fmla="*/ 15 w 117"/>
                  <a:gd name="T65" fmla="*/ 16 h 48"/>
                  <a:gd name="T66" fmla="*/ 19 w 117"/>
                  <a:gd name="T67" fmla="*/ 18 h 48"/>
                  <a:gd name="T68" fmla="*/ 22 w 117"/>
                  <a:gd name="T69" fmla="*/ 20 h 48"/>
                  <a:gd name="T70" fmla="*/ 24 w 117"/>
                  <a:gd name="T71" fmla="*/ 18 h 48"/>
                  <a:gd name="T72" fmla="*/ 30 w 117"/>
                  <a:gd name="T73" fmla="*/ 14 h 48"/>
                  <a:gd name="T74" fmla="*/ 39 w 117"/>
                  <a:gd name="T75" fmla="*/ 9 h 48"/>
                  <a:gd name="T76" fmla="*/ 51 w 117"/>
                  <a:gd name="T77" fmla="*/ 4 h 48"/>
                  <a:gd name="T78" fmla="*/ 65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8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5" y="23"/>
                    </a:lnTo>
                    <a:lnTo>
                      <a:pt x="113" y="24"/>
                    </a:lnTo>
                    <a:lnTo>
                      <a:pt x="115" y="25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2"/>
                    </a:lnTo>
                    <a:lnTo>
                      <a:pt x="103" y="38"/>
                    </a:lnTo>
                    <a:lnTo>
                      <a:pt x="91" y="44"/>
                    </a:lnTo>
                    <a:lnTo>
                      <a:pt x="78" y="48"/>
                    </a:lnTo>
                    <a:lnTo>
                      <a:pt x="64" y="48"/>
                    </a:lnTo>
                    <a:lnTo>
                      <a:pt x="51" y="43"/>
                    </a:lnTo>
                    <a:lnTo>
                      <a:pt x="39" y="38"/>
                    </a:lnTo>
                    <a:lnTo>
                      <a:pt x="30" y="34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19" y="29"/>
                    </a:lnTo>
                    <a:lnTo>
                      <a:pt x="15" y="31"/>
                    </a:lnTo>
                    <a:lnTo>
                      <a:pt x="8" y="37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1" y="11"/>
                    </a:lnTo>
                    <a:lnTo>
                      <a:pt x="2" y="3"/>
                    </a:lnTo>
                    <a:lnTo>
                      <a:pt x="9" y="10"/>
                    </a:lnTo>
                    <a:lnTo>
                      <a:pt x="15" y="16"/>
                    </a:lnTo>
                    <a:lnTo>
                      <a:pt x="19" y="18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9" y="9"/>
                    </a:lnTo>
                    <a:lnTo>
                      <a:pt x="51" y="4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1" name="Freeform 1605"/>
              <p:cNvSpPr>
                <a:spLocks/>
              </p:cNvSpPr>
              <p:nvPr/>
            </p:nvSpPr>
            <p:spPr bwMode="auto">
              <a:xfrm>
                <a:off x="4994" y="3380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2 h 13"/>
                  <a:gd name="T4" fmla="*/ 9 w 10"/>
                  <a:gd name="T5" fmla="*/ 4 h 13"/>
                  <a:gd name="T6" fmla="*/ 10 w 10"/>
                  <a:gd name="T7" fmla="*/ 8 h 13"/>
                  <a:gd name="T8" fmla="*/ 9 w 10"/>
                  <a:gd name="T9" fmla="*/ 10 h 13"/>
                  <a:gd name="T10" fmla="*/ 7 w 10"/>
                  <a:gd name="T11" fmla="*/ 12 h 13"/>
                  <a:gd name="T12" fmla="*/ 5 w 10"/>
                  <a:gd name="T13" fmla="*/ 13 h 13"/>
                  <a:gd name="T14" fmla="*/ 3 w 10"/>
                  <a:gd name="T15" fmla="*/ 12 h 13"/>
                  <a:gd name="T16" fmla="*/ 2 w 10"/>
                  <a:gd name="T17" fmla="*/ 10 h 13"/>
                  <a:gd name="T18" fmla="*/ 0 w 10"/>
                  <a:gd name="T19" fmla="*/ 8 h 13"/>
                  <a:gd name="T20" fmla="*/ 2 w 10"/>
                  <a:gd name="T21" fmla="*/ 4 h 13"/>
                  <a:gd name="T22" fmla="*/ 3 w 10"/>
                  <a:gd name="T23" fmla="*/ 2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2"/>
                    </a:lnTo>
                    <a:lnTo>
                      <a:pt x="9" y="4"/>
                    </a:lnTo>
                    <a:lnTo>
                      <a:pt x="10" y="8"/>
                    </a:lnTo>
                    <a:lnTo>
                      <a:pt x="9" y="10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2" name="Freeform 1606"/>
              <p:cNvSpPr>
                <a:spLocks/>
              </p:cNvSpPr>
              <p:nvPr/>
            </p:nvSpPr>
            <p:spPr bwMode="auto">
              <a:xfrm>
                <a:off x="4998" y="3386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0 h 4"/>
                  <a:gd name="T4" fmla="*/ 3 w 3"/>
                  <a:gd name="T5" fmla="*/ 2 h 4"/>
                  <a:gd name="T6" fmla="*/ 3 w 3"/>
                  <a:gd name="T7" fmla="*/ 4 h 4"/>
                  <a:gd name="T8" fmla="*/ 1 w 3"/>
                  <a:gd name="T9" fmla="*/ 4 h 4"/>
                  <a:gd name="T10" fmla="*/ 0 w 3"/>
                  <a:gd name="T11" fmla="*/ 4 h 4"/>
                  <a:gd name="T12" fmla="*/ 0 w 3"/>
                  <a:gd name="T13" fmla="*/ 2 h 4"/>
                  <a:gd name="T14" fmla="*/ 0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3" name="Freeform 1607"/>
              <p:cNvSpPr>
                <a:spLocks/>
              </p:cNvSpPr>
              <p:nvPr/>
            </p:nvSpPr>
            <p:spPr bwMode="auto">
              <a:xfrm>
                <a:off x="4980" y="3375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0 h 34"/>
                  <a:gd name="T4" fmla="*/ 12 w 16"/>
                  <a:gd name="T5" fmla="*/ 1 h 34"/>
                  <a:gd name="T6" fmla="*/ 10 w 16"/>
                  <a:gd name="T7" fmla="*/ 3 h 34"/>
                  <a:gd name="T8" fmla="*/ 6 w 16"/>
                  <a:gd name="T9" fmla="*/ 8 h 34"/>
                  <a:gd name="T10" fmla="*/ 5 w 16"/>
                  <a:gd name="T11" fmla="*/ 11 h 34"/>
                  <a:gd name="T12" fmla="*/ 5 w 16"/>
                  <a:gd name="T13" fmla="*/ 17 h 34"/>
                  <a:gd name="T14" fmla="*/ 5 w 16"/>
                  <a:gd name="T15" fmla="*/ 22 h 34"/>
                  <a:gd name="T16" fmla="*/ 7 w 16"/>
                  <a:gd name="T17" fmla="*/ 27 h 34"/>
                  <a:gd name="T18" fmla="*/ 10 w 16"/>
                  <a:gd name="T19" fmla="*/ 31 h 34"/>
                  <a:gd name="T20" fmla="*/ 13 w 16"/>
                  <a:gd name="T21" fmla="*/ 34 h 34"/>
                  <a:gd name="T22" fmla="*/ 12 w 16"/>
                  <a:gd name="T23" fmla="*/ 34 h 34"/>
                  <a:gd name="T24" fmla="*/ 9 w 16"/>
                  <a:gd name="T25" fmla="*/ 32 h 34"/>
                  <a:gd name="T26" fmla="*/ 5 w 16"/>
                  <a:gd name="T27" fmla="*/ 30 h 34"/>
                  <a:gd name="T28" fmla="*/ 3 w 16"/>
                  <a:gd name="T29" fmla="*/ 27 h 34"/>
                  <a:gd name="T30" fmla="*/ 0 w 16"/>
                  <a:gd name="T31" fmla="*/ 22 h 34"/>
                  <a:gd name="T32" fmla="*/ 0 w 16"/>
                  <a:gd name="T33" fmla="*/ 16 h 34"/>
                  <a:gd name="T34" fmla="*/ 0 w 16"/>
                  <a:gd name="T35" fmla="*/ 11 h 34"/>
                  <a:gd name="T36" fmla="*/ 3 w 16"/>
                  <a:gd name="T37" fmla="*/ 7 h 34"/>
                  <a:gd name="T38" fmla="*/ 5 w 16"/>
                  <a:gd name="T39" fmla="*/ 2 h 34"/>
                  <a:gd name="T40" fmla="*/ 9 w 16"/>
                  <a:gd name="T41" fmla="*/ 0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0"/>
                    </a:lnTo>
                    <a:lnTo>
                      <a:pt x="12" y="1"/>
                    </a:lnTo>
                    <a:lnTo>
                      <a:pt x="10" y="3"/>
                    </a:lnTo>
                    <a:lnTo>
                      <a:pt x="6" y="8"/>
                    </a:lnTo>
                    <a:lnTo>
                      <a:pt x="5" y="11"/>
                    </a:lnTo>
                    <a:lnTo>
                      <a:pt x="5" y="17"/>
                    </a:lnTo>
                    <a:lnTo>
                      <a:pt x="5" y="22"/>
                    </a:lnTo>
                    <a:lnTo>
                      <a:pt x="7" y="27"/>
                    </a:lnTo>
                    <a:lnTo>
                      <a:pt x="10" y="31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2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3" y="7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4" name="Freeform 1608"/>
              <p:cNvSpPr>
                <a:spLocks/>
              </p:cNvSpPr>
              <p:nvPr/>
            </p:nvSpPr>
            <p:spPr bwMode="auto">
              <a:xfrm>
                <a:off x="5003" y="3418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4 h 48"/>
                  <a:gd name="T4" fmla="*/ 103 w 118"/>
                  <a:gd name="T5" fmla="*/ 9 h 48"/>
                  <a:gd name="T6" fmla="*/ 112 w 118"/>
                  <a:gd name="T7" fmla="*/ 15 h 48"/>
                  <a:gd name="T8" fmla="*/ 117 w 118"/>
                  <a:gd name="T9" fmla="*/ 19 h 48"/>
                  <a:gd name="T10" fmla="*/ 118 w 118"/>
                  <a:gd name="T11" fmla="*/ 20 h 48"/>
                  <a:gd name="T12" fmla="*/ 117 w 118"/>
                  <a:gd name="T13" fmla="*/ 21 h 48"/>
                  <a:gd name="T14" fmla="*/ 116 w 118"/>
                  <a:gd name="T15" fmla="*/ 22 h 48"/>
                  <a:gd name="T16" fmla="*/ 113 w 118"/>
                  <a:gd name="T17" fmla="*/ 25 h 48"/>
                  <a:gd name="T18" fmla="*/ 116 w 118"/>
                  <a:gd name="T19" fmla="*/ 26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29 h 48"/>
                  <a:gd name="T26" fmla="*/ 111 w 118"/>
                  <a:gd name="T27" fmla="*/ 33 h 48"/>
                  <a:gd name="T28" fmla="*/ 103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7 h 48"/>
                  <a:gd name="T36" fmla="*/ 51 w 118"/>
                  <a:gd name="T37" fmla="*/ 44 h 48"/>
                  <a:gd name="T38" fmla="*/ 40 w 118"/>
                  <a:gd name="T39" fmla="*/ 39 h 48"/>
                  <a:gd name="T40" fmla="*/ 30 w 118"/>
                  <a:gd name="T41" fmla="*/ 33 h 48"/>
                  <a:gd name="T42" fmla="*/ 24 w 118"/>
                  <a:gd name="T43" fmla="*/ 29 h 48"/>
                  <a:gd name="T44" fmla="*/ 22 w 118"/>
                  <a:gd name="T45" fmla="*/ 28 h 48"/>
                  <a:gd name="T46" fmla="*/ 20 w 118"/>
                  <a:gd name="T47" fmla="*/ 29 h 48"/>
                  <a:gd name="T48" fmla="*/ 15 w 118"/>
                  <a:gd name="T49" fmla="*/ 32 h 48"/>
                  <a:gd name="T50" fmla="*/ 9 w 118"/>
                  <a:gd name="T51" fmla="*/ 38 h 48"/>
                  <a:gd name="T52" fmla="*/ 2 w 118"/>
                  <a:gd name="T53" fmla="*/ 45 h 48"/>
                  <a:gd name="T54" fmla="*/ 1 w 118"/>
                  <a:gd name="T55" fmla="*/ 35 h 48"/>
                  <a:gd name="T56" fmla="*/ 0 w 118"/>
                  <a:gd name="T57" fmla="*/ 24 h 48"/>
                  <a:gd name="T58" fmla="*/ 1 w 118"/>
                  <a:gd name="T59" fmla="*/ 12 h 48"/>
                  <a:gd name="T60" fmla="*/ 2 w 118"/>
                  <a:gd name="T61" fmla="*/ 4 h 48"/>
                  <a:gd name="T62" fmla="*/ 9 w 118"/>
                  <a:gd name="T63" fmla="*/ 11 h 48"/>
                  <a:gd name="T64" fmla="*/ 16 w 118"/>
                  <a:gd name="T65" fmla="*/ 15 h 48"/>
                  <a:gd name="T66" fmla="*/ 21 w 118"/>
                  <a:gd name="T67" fmla="*/ 19 h 48"/>
                  <a:gd name="T68" fmla="*/ 22 w 118"/>
                  <a:gd name="T69" fmla="*/ 20 h 48"/>
                  <a:gd name="T70" fmla="*/ 24 w 118"/>
                  <a:gd name="T71" fmla="*/ 18 h 48"/>
                  <a:gd name="T72" fmla="*/ 30 w 118"/>
                  <a:gd name="T73" fmla="*/ 14 h 48"/>
                  <a:gd name="T74" fmla="*/ 41 w 118"/>
                  <a:gd name="T75" fmla="*/ 9 h 48"/>
                  <a:gd name="T76" fmla="*/ 52 w 118"/>
                  <a:gd name="T77" fmla="*/ 5 h 48"/>
                  <a:gd name="T78" fmla="*/ 65 w 118"/>
                  <a:gd name="T79" fmla="*/ 0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4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6" y="22"/>
                    </a:lnTo>
                    <a:lnTo>
                      <a:pt x="113" y="25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1" y="44"/>
                    </a:lnTo>
                    <a:lnTo>
                      <a:pt x="40" y="39"/>
                    </a:lnTo>
                    <a:lnTo>
                      <a:pt x="30" y="33"/>
                    </a:lnTo>
                    <a:lnTo>
                      <a:pt x="24" y="29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5" y="32"/>
                    </a:lnTo>
                    <a:lnTo>
                      <a:pt x="9" y="38"/>
                    </a:lnTo>
                    <a:lnTo>
                      <a:pt x="2" y="45"/>
                    </a:lnTo>
                    <a:lnTo>
                      <a:pt x="1" y="35"/>
                    </a:lnTo>
                    <a:lnTo>
                      <a:pt x="0" y="24"/>
                    </a:lnTo>
                    <a:lnTo>
                      <a:pt x="1" y="12"/>
                    </a:lnTo>
                    <a:lnTo>
                      <a:pt x="2" y="4"/>
                    </a:lnTo>
                    <a:lnTo>
                      <a:pt x="9" y="11"/>
                    </a:lnTo>
                    <a:lnTo>
                      <a:pt x="16" y="15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41" y="9"/>
                    </a:lnTo>
                    <a:lnTo>
                      <a:pt x="52" y="5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5" name="Freeform 1609"/>
              <p:cNvSpPr>
                <a:spLocks/>
              </p:cNvSpPr>
              <p:nvPr/>
            </p:nvSpPr>
            <p:spPr bwMode="auto">
              <a:xfrm>
                <a:off x="5098" y="3431"/>
                <a:ext cx="8" cy="13"/>
              </a:xfrm>
              <a:custGeom>
                <a:avLst/>
                <a:gdLst>
                  <a:gd name="T0" fmla="*/ 3 w 8"/>
                  <a:gd name="T1" fmla="*/ 0 h 13"/>
                  <a:gd name="T2" fmla="*/ 6 w 8"/>
                  <a:gd name="T3" fmla="*/ 0 h 13"/>
                  <a:gd name="T4" fmla="*/ 8 w 8"/>
                  <a:gd name="T5" fmla="*/ 4 h 13"/>
                  <a:gd name="T6" fmla="*/ 8 w 8"/>
                  <a:gd name="T7" fmla="*/ 6 h 13"/>
                  <a:gd name="T8" fmla="*/ 8 w 8"/>
                  <a:gd name="T9" fmla="*/ 9 h 13"/>
                  <a:gd name="T10" fmla="*/ 6 w 8"/>
                  <a:gd name="T11" fmla="*/ 12 h 13"/>
                  <a:gd name="T12" fmla="*/ 3 w 8"/>
                  <a:gd name="T13" fmla="*/ 13 h 13"/>
                  <a:gd name="T14" fmla="*/ 2 w 8"/>
                  <a:gd name="T15" fmla="*/ 12 h 13"/>
                  <a:gd name="T16" fmla="*/ 0 w 8"/>
                  <a:gd name="T17" fmla="*/ 9 h 13"/>
                  <a:gd name="T18" fmla="*/ 0 w 8"/>
                  <a:gd name="T19" fmla="*/ 6 h 13"/>
                  <a:gd name="T20" fmla="*/ 0 w 8"/>
                  <a:gd name="T21" fmla="*/ 4 h 13"/>
                  <a:gd name="T22" fmla="*/ 2 w 8"/>
                  <a:gd name="T23" fmla="*/ 0 h 13"/>
                  <a:gd name="T24" fmla="*/ 3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lnTo>
                      <a:pt x="6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6" name="Freeform 1610"/>
              <p:cNvSpPr>
                <a:spLocks/>
              </p:cNvSpPr>
              <p:nvPr/>
            </p:nvSpPr>
            <p:spPr bwMode="auto">
              <a:xfrm>
                <a:off x="5100" y="343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0 h 3"/>
                  <a:gd name="T4" fmla="*/ 4 w 4"/>
                  <a:gd name="T5" fmla="*/ 1 h 3"/>
                  <a:gd name="T6" fmla="*/ 4 w 4"/>
                  <a:gd name="T7" fmla="*/ 2 h 3"/>
                  <a:gd name="T8" fmla="*/ 2 w 4"/>
                  <a:gd name="T9" fmla="*/ 3 h 3"/>
                  <a:gd name="T10" fmla="*/ 1 w 4"/>
                  <a:gd name="T11" fmla="*/ 2 h 3"/>
                  <a:gd name="T12" fmla="*/ 0 w 4"/>
                  <a:gd name="T13" fmla="*/ 1 h 3"/>
                  <a:gd name="T14" fmla="*/ 1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7" name="Freeform 1611"/>
              <p:cNvSpPr>
                <a:spLocks/>
              </p:cNvSpPr>
              <p:nvPr/>
            </p:nvSpPr>
            <p:spPr bwMode="auto">
              <a:xfrm>
                <a:off x="5082" y="3425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0 h 34"/>
                  <a:gd name="T4" fmla="*/ 13 w 17"/>
                  <a:gd name="T5" fmla="*/ 1 h 34"/>
                  <a:gd name="T6" fmla="*/ 10 w 17"/>
                  <a:gd name="T7" fmla="*/ 4 h 34"/>
                  <a:gd name="T8" fmla="*/ 7 w 17"/>
                  <a:gd name="T9" fmla="*/ 7 h 34"/>
                  <a:gd name="T10" fmla="*/ 5 w 17"/>
                  <a:gd name="T11" fmla="*/ 12 h 34"/>
                  <a:gd name="T12" fmla="*/ 5 w 17"/>
                  <a:gd name="T13" fmla="*/ 18 h 34"/>
                  <a:gd name="T14" fmla="*/ 5 w 17"/>
                  <a:gd name="T15" fmla="*/ 22 h 34"/>
                  <a:gd name="T16" fmla="*/ 7 w 17"/>
                  <a:gd name="T17" fmla="*/ 27 h 34"/>
                  <a:gd name="T18" fmla="*/ 10 w 17"/>
                  <a:gd name="T19" fmla="*/ 31 h 34"/>
                  <a:gd name="T20" fmla="*/ 13 w 17"/>
                  <a:gd name="T21" fmla="*/ 33 h 34"/>
                  <a:gd name="T22" fmla="*/ 12 w 17"/>
                  <a:gd name="T23" fmla="*/ 34 h 34"/>
                  <a:gd name="T24" fmla="*/ 9 w 17"/>
                  <a:gd name="T25" fmla="*/ 33 h 34"/>
                  <a:gd name="T26" fmla="*/ 5 w 17"/>
                  <a:gd name="T27" fmla="*/ 31 h 34"/>
                  <a:gd name="T28" fmla="*/ 3 w 17"/>
                  <a:gd name="T29" fmla="*/ 27 h 34"/>
                  <a:gd name="T30" fmla="*/ 2 w 17"/>
                  <a:gd name="T31" fmla="*/ 22 h 34"/>
                  <a:gd name="T32" fmla="*/ 0 w 17"/>
                  <a:gd name="T33" fmla="*/ 17 h 34"/>
                  <a:gd name="T34" fmla="*/ 2 w 17"/>
                  <a:gd name="T35" fmla="*/ 11 h 34"/>
                  <a:gd name="T36" fmla="*/ 3 w 17"/>
                  <a:gd name="T37" fmla="*/ 6 h 34"/>
                  <a:gd name="T38" fmla="*/ 5 w 17"/>
                  <a:gd name="T39" fmla="*/ 2 h 34"/>
                  <a:gd name="T40" fmla="*/ 9 w 17"/>
                  <a:gd name="T41" fmla="*/ 0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0"/>
                    </a:lnTo>
                    <a:lnTo>
                      <a:pt x="13" y="1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5" y="12"/>
                    </a:lnTo>
                    <a:lnTo>
                      <a:pt x="5" y="18"/>
                    </a:lnTo>
                    <a:lnTo>
                      <a:pt x="5" y="22"/>
                    </a:lnTo>
                    <a:lnTo>
                      <a:pt x="7" y="27"/>
                    </a:lnTo>
                    <a:lnTo>
                      <a:pt x="10" y="31"/>
                    </a:lnTo>
                    <a:lnTo>
                      <a:pt x="13" y="33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0" y="17"/>
                    </a:lnTo>
                    <a:lnTo>
                      <a:pt x="2" y="11"/>
                    </a:lnTo>
                    <a:lnTo>
                      <a:pt x="3" y="6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8" name="Freeform 1612"/>
              <p:cNvSpPr>
                <a:spLocks/>
              </p:cNvSpPr>
              <p:nvPr/>
            </p:nvSpPr>
            <p:spPr bwMode="auto">
              <a:xfrm>
                <a:off x="5101" y="3459"/>
                <a:ext cx="119" cy="48"/>
              </a:xfrm>
              <a:custGeom>
                <a:avLst/>
                <a:gdLst>
                  <a:gd name="T0" fmla="*/ 80 w 119"/>
                  <a:gd name="T1" fmla="*/ 0 h 48"/>
                  <a:gd name="T2" fmla="*/ 93 w 119"/>
                  <a:gd name="T3" fmla="*/ 4 h 48"/>
                  <a:gd name="T4" fmla="*/ 105 w 119"/>
                  <a:gd name="T5" fmla="*/ 10 h 48"/>
                  <a:gd name="T6" fmla="*/ 113 w 119"/>
                  <a:gd name="T7" fmla="*/ 15 h 48"/>
                  <a:gd name="T8" fmla="*/ 118 w 119"/>
                  <a:gd name="T9" fmla="*/ 20 h 48"/>
                  <a:gd name="T10" fmla="*/ 119 w 119"/>
                  <a:gd name="T11" fmla="*/ 20 h 48"/>
                  <a:gd name="T12" fmla="*/ 118 w 119"/>
                  <a:gd name="T13" fmla="*/ 22 h 48"/>
                  <a:gd name="T14" fmla="*/ 116 w 119"/>
                  <a:gd name="T15" fmla="*/ 24 h 48"/>
                  <a:gd name="T16" fmla="*/ 114 w 119"/>
                  <a:gd name="T17" fmla="*/ 25 h 48"/>
                  <a:gd name="T18" fmla="*/ 116 w 119"/>
                  <a:gd name="T19" fmla="*/ 26 h 48"/>
                  <a:gd name="T20" fmla="*/ 118 w 119"/>
                  <a:gd name="T21" fmla="*/ 27 h 48"/>
                  <a:gd name="T22" fmla="*/ 118 w 119"/>
                  <a:gd name="T23" fmla="*/ 28 h 48"/>
                  <a:gd name="T24" fmla="*/ 118 w 119"/>
                  <a:gd name="T25" fmla="*/ 30 h 48"/>
                  <a:gd name="T26" fmla="*/ 112 w 119"/>
                  <a:gd name="T27" fmla="*/ 34 h 48"/>
                  <a:gd name="T28" fmla="*/ 104 w 119"/>
                  <a:gd name="T29" fmla="*/ 40 h 48"/>
                  <a:gd name="T30" fmla="*/ 93 w 119"/>
                  <a:gd name="T31" fmla="*/ 45 h 48"/>
                  <a:gd name="T32" fmla="*/ 80 w 119"/>
                  <a:gd name="T33" fmla="*/ 48 h 48"/>
                  <a:gd name="T34" fmla="*/ 66 w 119"/>
                  <a:gd name="T35" fmla="*/ 48 h 48"/>
                  <a:gd name="T36" fmla="*/ 52 w 119"/>
                  <a:gd name="T37" fmla="*/ 45 h 48"/>
                  <a:gd name="T38" fmla="*/ 40 w 119"/>
                  <a:gd name="T39" fmla="*/ 39 h 48"/>
                  <a:gd name="T40" fmla="*/ 31 w 119"/>
                  <a:gd name="T41" fmla="*/ 34 h 48"/>
                  <a:gd name="T42" fmla="*/ 25 w 119"/>
                  <a:gd name="T43" fmla="*/ 31 h 48"/>
                  <a:gd name="T44" fmla="*/ 23 w 119"/>
                  <a:gd name="T45" fmla="*/ 30 h 48"/>
                  <a:gd name="T46" fmla="*/ 20 w 119"/>
                  <a:gd name="T47" fmla="*/ 30 h 48"/>
                  <a:gd name="T48" fmla="*/ 15 w 119"/>
                  <a:gd name="T49" fmla="*/ 33 h 48"/>
                  <a:gd name="T50" fmla="*/ 10 w 119"/>
                  <a:gd name="T51" fmla="*/ 38 h 48"/>
                  <a:gd name="T52" fmla="*/ 3 w 119"/>
                  <a:gd name="T53" fmla="*/ 46 h 48"/>
                  <a:gd name="T54" fmla="*/ 1 w 119"/>
                  <a:gd name="T55" fmla="*/ 37 h 48"/>
                  <a:gd name="T56" fmla="*/ 0 w 119"/>
                  <a:gd name="T57" fmla="*/ 25 h 48"/>
                  <a:gd name="T58" fmla="*/ 1 w 119"/>
                  <a:gd name="T59" fmla="*/ 13 h 48"/>
                  <a:gd name="T60" fmla="*/ 3 w 119"/>
                  <a:gd name="T61" fmla="*/ 4 h 48"/>
                  <a:gd name="T62" fmla="*/ 10 w 119"/>
                  <a:gd name="T63" fmla="*/ 12 h 48"/>
                  <a:gd name="T64" fmla="*/ 17 w 119"/>
                  <a:gd name="T65" fmla="*/ 17 h 48"/>
                  <a:gd name="T66" fmla="*/ 21 w 119"/>
                  <a:gd name="T67" fmla="*/ 19 h 48"/>
                  <a:gd name="T68" fmla="*/ 23 w 119"/>
                  <a:gd name="T69" fmla="*/ 20 h 48"/>
                  <a:gd name="T70" fmla="*/ 25 w 119"/>
                  <a:gd name="T71" fmla="*/ 19 h 48"/>
                  <a:gd name="T72" fmla="*/ 32 w 119"/>
                  <a:gd name="T73" fmla="*/ 15 h 48"/>
                  <a:gd name="T74" fmla="*/ 41 w 119"/>
                  <a:gd name="T75" fmla="*/ 11 h 48"/>
                  <a:gd name="T76" fmla="*/ 53 w 119"/>
                  <a:gd name="T77" fmla="*/ 5 h 48"/>
                  <a:gd name="T78" fmla="*/ 66 w 119"/>
                  <a:gd name="T79" fmla="*/ 1 h 48"/>
                  <a:gd name="T80" fmla="*/ 80 w 119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5" y="10"/>
                    </a:lnTo>
                    <a:lnTo>
                      <a:pt x="113" y="15"/>
                    </a:lnTo>
                    <a:lnTo>
                      <a:pt x="118" y="20"/>
                    </a:lnTo>
                    <a:lnTo>
                      <a:pt x="119" y="20"/>
                    </a:lnTo>
                    <a:lnTo>
                      <a:pt x="118" y="22"/>
                    </a:lnTo>
                    <a:lnTo>
                      <a:pt x="116" y="24"/>
                    </a:lnTo>
                    <a:lnTo>
                      <a:pt x="114" y="25"/>
                    </a:lnTo>
                    <a:lnTo>
                      <a:pt x="116" y="26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30"/>
                    </a:lnTo>
                    <a:lnTo>
                      <a:pt x="112" y="34"/>
                    </a:lnTo>
                    <a:lnTo>
                      <a:pt x="104" y="40"/>
                    </a:lnTo>
                    <a:lnTo>
                      <a:pt x="93" y="45"/>
                    </a:lnTo>
                    <a:lnTo>
                      <a:pt x="80" y="48"/>
                    </a:lnTo>
                    <a:lnTo>
                      <a:pt x="66" y="48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5" y="31"/>
                    </a:lnTo>
                    <a:lnTo>
                      <a:pt x="23" y="30"/>
                    </a:lnTo>
                    <a:lnTo>
                      <a:pt x="20" y="30"/>
                    </a:lnTo>
                    <a:lnTo>
                      <a:pt x="15" y="33"/>
                    </a:lnTo>
                    <a:lnTo>
                      <a:pt x="10" y="38"/>
                    </a:lnTo>
                    <a:lnTo>
                      <a:pt x="3" y="46"/>
                    </a:lnTo>
                    <a:lnTo>
                      <a:pt x="1" y="37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10" y="12"/>
                    </a:lnTo>
                    <a:lnTo>
                      <a:pt x="17" y="17"/>
                    </a:lnTo>
                    <a:lnTo>
                      <a:pt x="21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2" y="15"/>
                    </a:lnTo>
                    <a:lnTo>
                      <a:pt x="41" y="11"/>
                    </a:lnTo>
                    <a:lnTo>
                      <a:pt x="53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9" name="Freeform 1613"/>
              <p:cNvSpPr>
                <a:spLocks/>
              </p:cNvSpPr>
              <p:nvPr/>
            </p:nvSpPr>
            <p:spPr bwMode="auto">
              <a:xfrm>
                <a:off x="5196" y="3472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6 w 9"/>
                  <a:gd name="T3" fmla="*/ 1 h 14"/>
                  <a:gd name="T4" fmla="*/ 9 w 9"/>
                  <a:gd name="T5" fmla="*/ 4 h 14"/>
                  <a:gd name="T6" fmla="*/ 9 w 9"/>
                  <a:gd name="T7" fmla="*/ 7 h 14"/>
                  <a:gd name="T8" fmla="*/ 9 w 9"/>
                  <a:gd name="T9" fmla="*/ 11 h 14"/>
                  <a:gd name="T10" fmla="*/ 6 w 9"/>
                  <a:gd name="T11" fmla="*/ 13 h 14"/>
                  <a:gd name="T12" fmla="*/ 4 w 9"/>
                  <a:gd name="T13" fmla="*/ 14 h 14"/>
                  <a:gd name="T14" fmla="*/ 3 w 9"/>
                  <a:gd name="T15" fmla="*/ 13 h 14"/>
                  <a:gd name="T16" fmla="*/ 0 w 9"/>
                  <a:gd name="T17" fmla="*/ 11 h 14"/>
                  <a:gd name="T18" fmla="*/ 0 w 9"/>
                  <a:gd name="T19" fmla="*/ 7 h 14"/>
                  <a:gd name="T20" fmla="*/ 0 w 9"/>
                  <a:gd name="T21" fmla="*/ 4 h 14"/>
                  <a:gd name="T22" fmla="*/ 3 w 9"/>
                  <a:gd name="T23" fmla="*/ 1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6" y="1"/>
                    </a:lnTo>
                    <a:lnTo>
                      <a:pt x="9" y="4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0" name="Freeform 1614"/>
              <p:cNvSpPr>
                <a:spLocks/>
              </p:cNvSpPr>
              <p:nvPr/>
            </p:nvSpPr>
            <p:spPr bwMode="auto">
              <a:xfrm>
                <a:off x="5199" y="3478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1 h 3"/>
                  <a:gd name="T4" fmla="*/ 3 w 3"/>
                  <a:gd name="T5" fmla="*/ 2 h 3"/>
                  <a:gd name="T6" fmla="*/ 3 w 3"/>
                  <a:gd name="T7" fmla="*/ 3 h 3"/>
                  <a:gd name="T8" fmla="*/ 2 w 3"/>
                  <a:gd name="T9" fmla="*/ 3 h 3"/>
                  <a:gd name="T10" fmla="*/ 1 w 3"/>
                  <a:gd name="T11" fmla="*/ 3 h 3"/>
                  <a:gd name="T12" fmla="*/ 0 w 3"/>
                  <a:gd name="T13" fmla="*/ 2 h 3"/>
                  <a:gd name="T14" fmla="*/ 1 w 3"/>
                  <a:gd name="T15" fmla="*/ 1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1" name="Freeform 1615"/>
              <p:cNvSpPr>
                <a:spLocks/>
              </p:cNvSpPr>
              <p:nvPr/>
            </p:nvSpPr>
            <p:spPr bwMode="auto">
              <a:xfrm>
                <a:off x="5181" y="3466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3 w 16"/>
                  <a:gd name="T5" fmla="*/ 3 h 34"/>
                  <a:gd name="T6" fmla="*/ 9 w 16"/>
                  <a:gd name="T7" fmla="*/ 5 h 34"/>
                  <a:gd name="T8" fmla="*/ 7 w 16"/>
                  <a:gd name="T9" fmla="*/ 8 h 34"/>
                  <a:gd name="T10" fmla="*/ 5 w 16"/>
                  <a:gd name="T11" fmla="*/ 13 h 34"/>
                  <a:gd name="T12" fmla="*/ 5 w 16"/>
                  <a:gd name="T13" fmla="*/ 18 h 34"/>
                  <a:gd name="T14" fmla="*/ 5 w 16"/>
                  <a:gd name="T15" fmla="*/ 24 h 34"/>
                  <a:gd name="T16" fmla="*/ 7 w 16"/>
                  <a:gd name="T17" fmla="*/ 28 h 34"/>
                  <a:gd name="T18" fmla="*/ 9 w 16"/>
                  <a:gd name="T19" fmla="*/ 32 h 34"/>
                  <a:gd name="T20" fmla="*/ 13 w 16"/>
                  <a:gd name="T21" fmla="*/ 34 h 34"/>
                  <a:gd name="T22" fmla="*/ 12 w 16"/>
                  <a:gd name="T23" fmla="*/ 34 h 34"/>
                  <a:gd name="T24" fmla="*/ 8 w 16"/>
                  <a:gd name="T25" fmla="*/ 33 h 34"/>
                  <a:gd name="T26" fmla="*/ 5 w 16"/>
                  <a:gd name="T27" fmla="*/ 31 h 34"/>
                  <a:gd name="T28" fmla="*/ 2 w 16"/>
                  <a:gd name="T29" fmla="*/ 27 h 34"/>
                  <a:gd name="T30" fmla="*/ 1 w 16"/>
                  <a:gd name="T31" fmla="*/ 23 h 34"/>
                  <a:gd name="T32" fmla="*/ 0 w 16"/>
                  <a:gd name="T33" fmla="*/ 18 h 34"/>
                  <a:gd name="T34" fmla="*/ 1 w 16"/>
                  <a:gd name="T35" fmla="*/ 12 h 34"/>
                  <a:gd name="T36" fmla="*/ 2 w 16"/>
                  <a:gd name="T37" fmla="*/ 7 h 34"/>
                  <a:gd name="T38" fmla="*/ 5 w 16"/>
                  <a:gd name="T39" fmla="*/ 4 h 34"/>
                  <a:gd name="T40" fmla="*/ 8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2" name="Freeform 1616"/>
              <p:cNvSpPr>
                <a:spLocks/>
              </p:cNvSpPr>
              <p:nvPr/>
            </p:nvSpPr>
            <p:spPr bwMode="auto">
              <a:xfrm>
                <a:off x="5216" y="3499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4 h 48"/>
                  <a:gd name="T4" fmla="*/ 104 w 118"/>
                  <a:gd name="T5" fmla="*/ 9 h 48"/>
                  <a:gd name="T6" fmla="*/ 113 w 118"/>
                  <a:gd name="T7" fmla="*/ 15 h 48"/>
                  <a:gd name="T8" fmla="*/ 118 w 118"/>
                  <a:gd name="T9" fmla="*/ 20 h 48"/>
                  <a:gd name="T10" fmla="*/ 118 w 118"/>
                  <a:gd name="T11" fmla="*/ 20 h 48"/>
                  <a:gd name="T12" fmla="*/ 118 w 118"/>
                  <a:gd name="T13" fmla="*/ 22 h 48"/>
                  <a:gd name="T14" fmla="*/ 116 w 118"/>
                  <a:gd name="T15" fmla="*/ 24 h 48"/>
                  <a:gd name="T16" fmla="*/ 114 w 118"/>
                  <a:gd name="T17" fmla="*/ 25 h 48"/>
                  <a:gd name="T18" fmla="*/ 115 w 118"/>
                  <a:gd name="T19" fmla="*/ 26 h 48"/>
                  <a:gd name="T20" fmla="*/ 116 w 118"/>
                  <a:gd name="T21" fmla="*/ 27 h 48"/>
                  <a:gd name="T22" fmla="*/ 118 w 118"/>
                  <a:gd name="T23" fmla="*/ 28 h 48"/>
                  <a:gd name="T24" fmla="*/ 118 w 118"/>
                  <a:gd name="T25" fmla="*/ 29 h 48"/>
                  <a:gd name="T26" fmla="*/ 112 w 118"/>
                  <a:gd name="T27" fmla="*/ 34 h 48"/>
                  <a:gd name="T28" fmla="*/ 104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6 w 118"/>
                  <a:gd name="T35" fmla="*/ 48 h 48"/>
                  <a:gd name="T36" fmla="*/ 52 w 118"/>
                  <a:gd name="T37" fmla="*/ 44 h 48"/>
                  <a:gd name="T38" fmla="*/ 40 w 118"/>
                  <a:gd name="T39" fmla="*/ 39 h 48"/>
                  <a:gd name="T40" fmla="*/ 31 w 118"/>
                  <a:gd name="T41" fmla="*/ 34 h 48"/>
                  <a:gd name="T42" fmla="*/ 24 w 118"/>
                  <a:gd name="T43" fmla="*/ 31 h 48"/>
                  <a:gd name="T44" fmla="*/ 21 w 118"/>
                  <a:gd name="T45" fmla="*/ 28 h 48"/>
                  <a:gd name="T46" fmla="*/ 20 w 118"/>
                  <a:gd name="T47" fmla="*/ 29 h 48"/>
                  <a:gd name="T48" fmla="*/ 16 w 118"/>
                  <a:gd name="T49" fmla="*/ 33 h 48"/>
                  <a:gd name="T50" fmla="*/ 8 w 118"/>
                  <a:gd name="T51" fmla="*/ 38 h 48"/>
                  <a:gd name="T52" fmla="*/ 3 w 118"/>
                  <a:gd name="T53" fmla="*/ 46 h 48"/>
                  <a:gd name="T54" fmla="*/ 0 w 118"/>
                  <a:gd name="T55" fmla="*/ 36 h 48"/>
                  <a:gd name="T56" fmla="*/ 0 w 118"/>
                  <a:gd name="T57" fmla="*/ 25 h 48"/>
                  <a:gd name="T58" fmla="*/ 1 w 118"/>
                  <a:gd name="T59" fmla="*/ 13 h 48"/>
                  <a:gd name="T60" fmla="*/ 3 w 118"/>
                  <a:gd name="T61" fmla="*/ 4 h 48"/>
                  <a:gd name="T62" fmla="*/ 10 w 118"/>
                  <a:gd name="T63" fmla="*/ 12 h 48"/>
                  <a:gd name="T64" fmla="*/ 16 w 118"/>
                  <a:gd name="T65" fmla="*/ 17 h 48"/>
                  <a:gd name="T66" fmla="*/ 20 w 118"/>
                  <a:gd name="T67" fmla="*/ 19 h 48"/>
                  <a:gd name="T68" fmla="*/ 23 w 118"/>
                  <a:gd name="T69" fmla="*/ 20 h 48"/>
                  <a:gd name="T70" fmla="*/ 25 w 118"/>
                  <a:gd name="T71" fmla="*/ 19 h 48"/>
                  <a:gd name="T72" fmla="*/ 31 w 118"/>
                  <a:gd name="T73" fmla="*/ 15 h 48"/>
                  <a:gd name="T74" fmla="*/ 40 w 118"/>
                  <a:gd name="T75" fmla="*/ 11 h 48"/>
                  <a:gd name="T76" fmla="*/ 52 w 118"/>
                  <a:gd name="T77" fmla="*/ 5 h 48"/>
                  <a:gd name="T78" fmla="*/ 66 w 118"/>
                  <a:gd name="T79" fmla="*/ 1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4" y="9"/>
                    </a:lnTo>
                    <a:lnTo>
                      <a:pt x="113" y="15"/>
                    </a:lnTo>
                    <a:lnTo>
                      <a:pt x="118" y="20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16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2" y="34"/>
                    </a:lnTo>
                    <a:lnTo>
                      <a:pt x="104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6" y="48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31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6" y="33"/>
                    </a:lnTo>
                    <a:lnTo>
                      <a:pt x="8" y="38"/>
                    </a:lnTo>
                    <a:lnTo>
                      <a:pt x="3" y="46"/>
                    </a:lnTo>
                    <a:lnTo>
                      <a:pt x="0" y="36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10" y="12"/>
                    </a:lnTo>
                    <a:lnTo>
                      <a:pt x="16" y="17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5"/>
                    </a:lnTo>
                    <a:lnTo>
                      <a:pt x="40" y="11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3" name="Freeform 1617"/>
              <p:cNvSpPr>
                <a:spLocks/>
              </p:cNvSpPr>
              <p:nvPr/>
            </p:nvSpPr>
            <p:spPr bwMode="auto">
              <a:xfrm>
                <a:off x="5311" y="3512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6 w 9"/>
                  <a:gd name="T3" fmla="*/ 1 h 14"/>
                  <a:gd name="T4" fmla="*/ 7 w 9"/>
                  <a:gd name="T5" fmla="*/ 4 h 14"/>
                  <a:gd name="T6" fmla="*/ 9 w 9"/>
                  <a:gd name="T7" fmla="*/ 7 h 14"/>
                  <a:gd name="T8" fmla="*/ 7 w 9"/>
                  <a:gd name="T9" fmla="*/ 11 h 14"/>
                  <a:gd name="T10" fmla="*/ 6 w 9"/>
                  <a:gd name="T11" fmla="*/ 13 h 14"/>
                  <a:gd name="T12" fmla="*/ 4 w 9"/>
                  <a:gd name="T13" fmla="*/ 14 h 14"/>
                  <a:gd name="T14" fmla="*/ 2 w 9"/>
                  <a:gd name="T15" fmla="*/ 13 h 14"/>
                  <a:gd name="T16" fmla="*/ 0 w 9"/>
                  <a:gd name="T17" fmla="*/ 11 h 14"/>
                  <a:gd name="T18" fmla="*/ 0 w 9"/>
                  <a:gd name="T19" fmla="*/ 7 h 14"/>
                  <a:gd name="T20" fmla="*/ 0 w 9"/>
                  <a:gd name="T21" fmla="*/ 4 h 14"/>
                  <a:gd name="T22" fmla="*/ 2 w 9"/>
                  <a:gd name="T23" fmla="*/ 1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6" y="1"/>
                    </a:lnTo>
                    <a:lnTo>
                      <a:pt x="7" y="4"/>
                    </a:lnTo>
                    <a:lnTo>
                      <a:pt x="9" y="7"/>
                    </a:lnTo>
                    <a:lnTo>
                      <a:pt x="7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4" name="Freeform 1618"/>
              <p:cNvSpPr>
                <a:spLocks/>
              </p:cNvSpPr>
              <p:nvPr/>
            </p:nvSpPr>
            <p:spPr bwMode="auto">
              <a:xfrm>
                <a:off x="5314" y="3518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1 h 3"/>
                  <a:gd name="T4" fmla="*/ 3 w 3"/>
                  <a:gd name="T5" fmla="*/ 2 h 3"/>
                  <a:gd name="T6" fmla="*/ 3 w 3"/>
                  <a:gd name="T7" fmla="*/ 3 h 3"/>
                  <a:gd name="T8" fmla="*/ 2 w 3"/>
                  <a:gd name="T9" fmla="*/ 3 h 3"/>
                  <a:gd name="T10" fmla="*/ 0 w 3"/>
                  <a:gd name="T11" fmla="*/ 3 h 3"/>
                  <a:gd name="T12" fmla="*/ 0 w 3"/>
                  <a:gd name="T13" fmla="*/ 2 h 3"/>
                  <a:gd name="T14" fmla="*/ 0 w 3"/>
                  <a:gd name="T15" fmla="*/ 1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5" name="Freeform 1619"/>
              <p:cNvSpPr>
                <a:spLocks/>
              </p:cNvSpPr>
              <p:nvPr/>
            </p:nvSpPr>
            <p:spPr bwMode="auto">
              <a:xfrm>
                <a:off x="5296" y="3506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2 h 34"/>
                  <a:gd name="T6" fmla="*/ 9 w 15"/>
                  <a:gd name="T7" fmla="*/ 5 h 34"/>
                  <a:gd name="T8" fmla="*/ 7 w 15"/>
                  <a:gd name="T9" fmla="*/ 8 h 34"/>
                  <a:gd name="T10" fmla="*/ 5 w 15"/>
                  <a:gd name="T11" fmla="*/ 13 h 34"/>
                  <a:gd name="T12" fmla="*/ 5 w 15"/>
                  <a:gd name="T13" fmla="*/ 18 h 34"/>
                  <a:gd name="T14" fmla="*/ 5 w 15"/>
                  <a:gd name="T15" fmla="*/ 24 h 34"/>
                  <a:gd name="T16" fmla="*/ 7 w 15"/>
                  <a:gd name="T17" fmla="*/ 28 h 34"/>
                  <a:gd name="T18" fmla="*/ 9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8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2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6" name="Freeform 1620"/>
              <p:cNvSpPr>
                <a:spLocks/>
              </p:cNvSpPr>
              <p:nvPr/>
            </p:nvSpPr>
            <p:spPr bwMode="auto">
              <a:xfrm>
                <a:off x="5342" y="3504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1 w 117"/>
                  <a:gd name="T3" fmla="*/ 3 h 48"/>
                  <a:gd name="T4" fmla="*/ 103 w 117"/>
                  <a:gd name="T5" fmla="*/ 9 h 48"/>
                  <a:gd name="T6" fmla="*/ 111 w 117"/>
                  <a:gd name="T7" fmla="*/ 15 h 48"/>
                  <a:gd name="T8" fmla="*/ 117 w 117"/>
                  <a:gd name="T9" fmla="*/ 20 h 48"/>
                  <a:gd name="T10" fmla="*/ 117 w 117"/>
                  <a:gd name="T11" fmla="*/ 20 h 48"/>
                  <a:gd name="T12" fmla="*/ 116 w 117"/>
                  <a:gd name="T13" fmla="*/ 22 h 48"/>
                  <a:gd name="T14" fmla="*/ 115 w 117"/>
                  <a:gd name="T15" fmla="*/ 23 h 48"/>
                  <a:gd name="T16" fmla="*/ 114 w 117"/>
                  <a:gd name="T17" fmla="*/ 24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29 h 48"/>
                  <a:gd name="T26" fmla="*/ 111 w 117"/>
                  <a:gd name="T27" fmla="*/ 34 h 48"/>
                  <a:gd name="T28" fmla="*/ 103 w 117"/>
                  <a:gd name="T29" fmla="*/ 40 h 48"/>
                  <a:gd name="T30" fmla="*/ 91 w 117"/>
                  <a:gd name="T31" fmla="*/ 44 h 48"/>
                  <a:gd name="T32" fmla="*/ 79 w 117"/>
                  <a:gd name="T33" fmla="*/ 48 h 48"/>
                  <a:gd name="T34" fmla="*/ 64 w 117"/>
                  <a:gd name="T35" fmla="*/ 48 h 48"/>
                  <a:gd name="T36" fmla="*/ 52 w 117"/>
                  <a:gd name="T37" fmla="*/ 44 h 48"/>
                  <a:gd name="T38" fmla="*/ 40 w 117"/>
                  <a:gd name="T39" fmla="*/ 39 h 48"/>
                  <a:gd name="T40" fmla="*/ 29 w 117"/>
                  <a:gd name="T41" fmla="*/ 34 h 48"/>
                  <a:gd name="T42" fmla="*/ 23 w 117"/>
                  <a:gd name="T43" fmla="*/ 30 h 48"/>
                  <a:gd name="T44" fmla="*/ 21 w 117"/>
                  <a:gd name="T45" fmla="*/ 29 h 48"/>
                  <a:gd name="T46" fmla="*/ 20 w 117"/>
                  <a:gd name="T47" fmla="*/ 29 h 48"/>
                  <a:gd name="T48" fmla="*/ 15 w 117"/>
                  <a:gd name="T49" fmla="*/ 33 h 48"/>
                  <a:gd name="T50" fmla="*/ 8 w 117"/>
                  <a:gd name="T51" fmla="*/ 37 h 48"/>
                  <a:gd name="T52" fmla="*/ 1 w 117"/>
                  <a:gd name="T53" fmla="*/ 46 h 48"/>
                  <a:gd name="T54" fmla="*/ 0 w 117"/>
                  <a:gd name="T55" fmla="*/ 36 h 48"/>
                  <a:gd name="T56" fmla="*/ 0 w 117"/>
                  <a:gd name="T57" fmla="*/ 24 h 48"/>
                  <a:gd name="T58" fmla="*/ 0 w 117"/>
                  <a:gd name="T59" fmla="*/ 13 h 48"/>
                  <a:gd name="T60" fmla="*/ 2 w 117"/>
                  <a:gd name="T61" fmla="*/ 3 h 48"/>
                  <a:gd name="T62" fmla="*/ 9 w 117"/>
                  <a:gd name="T63" fmla="*/ 12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0 w 117"/>
                  <a:gd name="T73" fmla="*/ 15 h 48"/>
                  <a:gd name="T74" fmla="*/ 40 w 117"/>
                  <a:gd name="T75" fmla="*/ 10 h 48"/>
                  <a:gd name="T76" fmla="*/ 52 w 117"/>
                  <a:gd name="T77" fmla="*/ 4 h 48"/>
                  <a:gd name="T78" fmla="*/ 66 w 117"/>
                  <a:gd name="T79" fmla="*/ 1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1" y="3"/>
                    </a:lnTo>
                    <a:lnTo>
                      <a:pt x="103" y="9"/>
                    </a:lnTo>
                    <a:lnTo>
                      <a:pt x="111" y="15"/>
                    </a:lnTo>
                    <a:lnTo>
                      <a:pt x="117" y="20"/>
                    </a:lnTo>
                    <a:lnTo>
                      <a:pt x="117" y="20"/>
                    </a:lnTo>
                    <a:lnTo>
                      <a:pt x="116" y="22"/>
                    </a:lnTo>
                    <a:lnTo>
                      <a:pt x="115" y="23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29"/>
                    </a:lnTo>
                    <a:lnTo>
                      <a:pt x="111" y="34"/>
                    </a:lnTo>
                    <a:lnTo>
                      <a:pt x="103" y="40"/>
                    </a:lnTo>
                    <a:lnTo>
                      <a:pt x="91" y="44"/>
                    </a:lnTo>
                    <a:lnTo>
                      <a:pt x="79" y="48"/>
                    </a:lnTo>
                    <a:lnTo>
                      <a:pt x="64" y="48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29" y="34"/>
                    </a:lnTo>
                    <a:lnTo>
                      <a:pt x="23" y="30"/>
                    </a:lnTo>
                    <a:lnTo>
                      <a:pt x="21" y="29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8" y="37"/>
                    </a:lnTo>
                    <a:lnTo>
                      <a:pt x="1" y="46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2" y="3"/>
                    </a:lnTo>
                    <a:lnTo>
                      <a:pt x="9" y="12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0" y="15"/>
                    </a:lnTo>
                    <a:lnTo>
                      <a:pt x="40" y="10"/>
                    </a:lnTo>
                    <a:lnTo>
                      <a:pt x="52" y="4"/>
                    </a:lnTo>
                    <a:lnTo>
                      <a:pt x="66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7" name="Freeform 1621"/>
              <p:cNvSpPr>
                <a:spLocks/>
              </p:cNvSpPr>
              <p:nvPr/>
            </p:nvSpPr>
            <p:spPr bwMode="auto">
              <a:xfrm>
                <a:off x="5436" y="3517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7 w 9"/>
                  <a:gd name="T3" fmla="*/ 1 h 14"/>
                  <a:gd name="T4" fmla="*/ 8 w 9"/>
                  <a:gd name="T5" fmla="*/ 3 h 14"/>
                  <a:gd name="T6" fmla="*/ 9 w 9"/>
                  <a:gd name="T7" fmla="*/ 7 h 14"/>
                  <a:gd name="T8" fmla="*/ 8 w 9"/>
                  <a:gd name="T9" fmla="*/ 10 h 14"/>
                  <a:gd name="T10" fmla="*/ 7 w 9"/>
                  <a:gd name="T11" fmla="*/ 13 h 14"/>
                  <a:gd name="T12" fmla="*/ 4 w 9"/>
                  <a:gd name="T13" fmla="*/ 14 h 14"/>
                  <a:gd name="T14" fmla="*/ 2 w 9"/>
                  <a:gd name="T15" fmla="*/ 13 h 14"/>
                  <a:gd name="T16" fmla="*/ 1 w 9"/>
                  <a:gd name="T17" fmla="*/ 10 h 14"/>
                  <a:gd name="T18" fmla="*/ 0 w 9"/>
                  <a:gd name="T19" fmla="*/ 7 h 14"/>
                  <a:gd name="T20" fmla="*/ 1 w 9"/>
                  <a:gd name="T21" fmla="*/ 3 h 14"/>
                  <a:gd name="T22" fmla="*/ 2 w 9"/>
                  <a:gd name="T23" fmla="*/ 1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8" y="10"/>
                    </a:lnTo>
                    <a:lnTo>
                      <a:pt x="7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8" name="Freeform 1622"/>
              <p:cNvSpPr>
                <a:spLocks/>
              </p:cNvSpPr>
              <p:nvPr/>
            </p:nvSpPr>
            <p:spPr bwMode="auto">
              <a:xfrm>
                <a:off x="5439" y="3523"/>
                <a:ext cx="4" cy="3"/>
              </a:xfrm>
              <a:custGeom>
                <a:avLst/>
                <a:gdLst>
                  <a:gd name="T0" fmla="*/ 1 w 4"/>
                  <a:gd name="T1" fmla="*/ 0 h 3"/>
                  <a:gd name="T2" fmla="*/ 3 w 4"/>
                  <a:gd name="T3" fmla="*/ 1 h 3"/>
                  <a:gd name="T4" fmla="*/ 4 w 4"/>
                  <a:gd name="T5" fmla="*/ 2 h 3"/>
                  <a:gd name="T6" fmla="*/ 3 w 4"/>
                  <a:gd name="T7" fmla="*/ 3 h 3"/>
                  <a:gd name="T8" fmla="*/ 1 w 4"/>
                  <a:gd name="T9" fmla="*/ 3 h 3"/>
                  <a:gd name="T10" fmla="*/ 0 w 4"/>
                  <a:gd name="T11" fmla="*/ 3 h 3"/>
                  <a:gd name="T12" fmla="*/ 0 w 4"/>
                  <a:gd name="T13" fmla="*/ 2 h 3"/>
                  <a:gd name="T14" fmla="*/ 0 w 4"/>
                  <a:gd name="T15" fmla="*/ 1 h 3"/>
                  <a:gd name="T16" fmla="*/ 1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9" name="Freeform 1623"/>
              <p:cNvSpPr>
                <a:spLocks/>
              </p:cNvSpPr>
              <p:nvPr/>
            </p:nvSpPr>
            <p:spPr bwMode="auto">
              <a:xfrm>
                <a:off x="5422" y="3511"/>
                <a:ext cx="15" cy="34"/>
              </a:xfrm>
              <a:custGeom>
                <a:avLst/>
                <a:gdLst>
                  <a:gd name="T0" fmla="*/ 11 w 15"/>
                  <a:gd name="T1" fmla="*/ 0 h 34"/>
                  <a:gd name="T2" fmla="*/ 15 w 15"/>
                  <a:gd name="T3" fmla="*/ 1 h 34"/>
                  <a:gd name="T4" fmla="*/ 11 w 15"/>
                  <a:gd name="T5" fmla="*/ 2 h 34"/>
                  <a:gd name="T6" fmla="*/ 8 w 15"/>
                  <a:gd name="T7" fmla="*/ 5 h 34"/>
                  <a:gd name="T8" fmla="*/ 6 w 15"/>
                  <a:gd name="T9" fmla="*/ 8 h 34"/>
                  <a:gd name="T10" fmla="*/ 4 w 15"/>
                  <a:gd name="T11" fmla="*/ 13 h 34"/>
                  <a:gd name="T12" fmla="*/ 3 w 15"/>
                  <a:gd name="T13" fmla="*/ 17 h 34"/>
                  <a:gd name="T14" fmla="*/ 4 w 15"/>
                  <a:gd name="T15" fmla="*/ 23 h 34"/>
                  <a:gd name="T16" fmla="*/ 6 w 15"/>
                  <a:gd name="T17" fmla="*/ 28 h 34"/>
                  <a:gd name="T18" fmla="*/ 9 w 15"/>
                  <a:gd name="T19" fmla="*/ 32 h 34"/>
                  <a:gd name="T20" fmla="*/ 11 w 15"/>
                  <a:gd name="T21" fmla="*/ 34 h 34"/>
                  <a:gd name="T22" fmla="*/ 11 w 15"/>
                  <a:gd name="T23" fmla="*/ 34 h 34"/>
                  <a:gd name="T24" fmla="*/ 8 w 15"/>
                  <a:gd name="T25" fmla="*/ 33 h 34"/>
                  <a:gd name="T26" fmla="*/ 4 w 15"/>
                  <a:gd name="T27" fmla="*/ 30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7 h 34"/>
                  <a:gd name="T34" fmla="*/ 0 w 15"/>
                  <a:gd name="T35" fmla="*/ 12 h 34"/>
                  <a:gd name="T36" fmla="*/ 2 w 15"/>
                  <a:gd name="T37" fmla="*/ 7 h 34"/>
                  <a:gd name="T38" fmla="*/ 4 w 15"/>
                  <a:gd name="T39" fmla="*/ 3 h 34"/>
                  <a:gd name="T40" fmla="*/ 8 w 15"/>
                  <a:gd name="T41" fmla="*/ 1 h 34"/>
                  <a:gd name="T42" fmla="*/ 11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1" y="0"/>
                    </a:moveTo>
                    <a:lnTo>
                      <a:pt x="15" y="1"/>
                    </a:lnTo>
                    <a:lnTo>
                      <a:pt x="11" y="2"/>
                    </a:lnTo>
                    <a:lnTo>
                      <a:pt x="8" y="5"/>
                    </a:lnTo>
                    <a:lnTo>
                      <a:pt x="6" y="8"/>
                    </a:lnTo>
                    <a:lnTo>
                      <a:pt x="4" y="13"/>
                    </a:lnTo>
                    <a:lnTo>
                      <a:pt x="3" y="17"/>
                    </a:lnTo>
                    <a:lnTo>
                      <a:pt x="4" y="23"/>
                    </a:lnTo>
                    <a:lnTo>
                      <a:pt x="6" y="28"/>
                    </a:lnTo>
                    <a:lnTo>
                      <a:pt x="9" y="32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8" y="33"/>
                    </a:lnTo>
                    <a:lnTo>
                      <a:pt x="4" y="30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0" name="Freeform 1624"/>
              <p:cNvSpPr>
                <a:spLocks/>
              </p:cNvSpPr>
              <p:nvPr/>
            </p:nvSpPr>
            <p:spPr bwMode="auto">
              <a:xfrm>
                <a:off x="5284" y="3449"/>
                <a:ext cx="119" cy="49"/>
              </a:xfrm>
              <a:custGeom>
                <a:avLst/>
                <a:gdLst>
                  <a:gd name="T0" fmla="*/ 80 w 119"/>
                  <a:gd name="T1" fmla="*/ 0 h 49"/>
                  <a:gd name="T2" fmla="*/ 93 w 119"/>
                  <a:gd name="T3" fmla="*/ 4 h 49"/>
                  <a:gd name="T4" fmla="*/ 104 w 119"/>
                  <a:gd name="T5" fmla="*/ 9 h 49"/>
                  <a:gd name="T6" fmla="*/ 113 w 119"/>
                  <a:gd name="T7" fmla="*/ 15 h 49"/>
                  <a:gd name="T8" fmla="*/ 118 w 119"/>
                  <a:gd name="T9" fmla="*/ 20 h 49"/>
                  <a:gd name="T10" fmla="*/ 119 w 119"/>
                  <a:gd name="T11" fmla="*/ 21 h 49"/>
                  <a:gd name="T12" fmla="*/ 118 w 119"/>
                  <a:gd name="T13" fmla="*/ 22 h 49"/>
                  <a:gd name="T14" fmla="*/ 117 w 119"/>
                  <a:gd name="T15" fmla="*/ 23 h 49"/>
                  <a:gd name="T16" fmla="*/ 114 w 119"/>
                  <a:gd name="T17" fmla="*/ 24 h 49"/>
                  <a:gd name="T18" fmla="*/ 117 w 119"/>
                  <a:gd name="T19" fmla="*/ 25 h 49"/>
                  <a:gd name="T20" fmla="*/ 118 w 119"/>
                  <a:gd name="T21" fmla="*/ 28 h 49"/>
                  <a:gd name="T22" fmla="*/ 118 w 119"/>
                  <a:gd name="T23" fmla="*/ 29 h 49"/>
                  <a:gd name="T24" fmla="*/ 118 w 119"/>
                  <a:gd name="T25" fmla="*/ 29 h 49"/>
                  <a:gd name="T26" fmla="*/ 112 w 119"/>
                  <a:gd name="T27" fmla="*/ 34 h 49"/>
                  <a:gd name="T28" fmla="*/ 104 w 119"/>
                  <a:gd name="T29" fmla="*/ 40 h 49"/>
                  <a:gd name="T30" fmla="*/ 93 w 119"/>
                  <a:gd name="T31" fmla="*/ 45 h 49"/>
                  <a:gd name="T32" fmla="*/ 80 w 119"/>
                  <a:gd name="T33" fmla="*/ 49 h 49"/>
                  <a:gd name="T34" fmla="*/ 66 w 119"/>
                  <a:gd name="T35" fmla="*/ 48 h 49"/>
                  <a:gd name="T36" fmla="*/ 52 w 119"/>
                  <a:gd name="T37" fmla="*/ 44 h 49"/>
                  <a:gd name="T38" fmla="*/ 40 w 119"/>
                  <a:gd name="T39" fmla="*/ 38 h 49"/>
                  <a:gd name="T40" fmla="*/ 31 w 119"/>
                  <a:gd name="T41" fmla="*/ 34 h 49"/>
                  <a:gd name="T42" fmla="*/ 25 w 119"/>
                  <a:gd name="T43" fmla="*/ 30 h 49"/>
                  <a:gd name="T44" fmla="*/ 23 w 119"/>
                  <a:gd name="T45" fmla="*/ 29 h 49"/>
                  <a:gd name="T46" fmla="*/ 20 w 119"/>
                  <a:gd name="T47" fmla="*/ 29 h 49"/>
                  <a:gd name="T48" fmla="*/ 16 w 119"/>
                  <a:gd name="T49" fmla="*/ 32 h 49"/>
                  <a:gd name="T50" fmla="*/ 10 w 119"/>
                  <a:gd name="T51" fmla="*/ 37 h 49"/>
                  <a:gd name="T52" fmla="*/ 3 w 119"/>
                  <a:gd name="T53" fmla="*/ 45 h 49"/>
                  <a:gd name="T54" fmla="*/ 2 w 119"/>
                  <a:gd name="T55" fmla="*/ 36 h 49"/>
                  <a:gd name="T56" fmla="*/ 0 w 119"/>
                  <a:gd name="T57" fmla="*/ 24 h 49"/>
                  <a:gd name="T58" fmla="*/ 2 w 119"/>
                  <a:gd name="T59" fmla="*/ 13 h 49"/>
                  <a:gd name="T60" fmla="*/ 3 w 119"/>
                  <a:gd name="T61" fmla="*/ 3 h 49"/>
                  <a:gd name="T62" fmla="*/ 10 w 119"/>
                  <a:gd name="T63" fmla="*/ 11 h 49"/>
                  <a:gd name="T64" fmla="*/ 17 w 119"/>
                  <a:gd name="T65" fmla="*/ 16 h 49"/>
                  <a:gd name="T66" fmla="*/ 21 w 119"/>
                  <a:gd name="T67" fmla="*/ 20 h 49"/>
                  <a:gd name="T68" fmla="*/ 23 w 119"/>
                  <a:gd name="T69" fmla="*/ 20 h 49"/>
                  <a:gd name="T70" fmla="*/ 25 w 119"/>
                  <a:gd name="T71" fmla="*/ 18 h 49"/>
                  <a:gd name="T72" fmla="*/ 31 w 119"/>
                  <a:gd name="T73" fmla="*/ 15 h 49"/>
                  <a:gd name="T74" fmla="*/ 41 w 119"/>
                  <a:gd name="T75" fmla="*/ 10 h 49"/>
                  <a:gd name="T76" fmla="*/ 53 w 119"/>
                  <a:gd name="T77" fmla="*/ 4 h 49"/>
                  <a:gd name="T78" fmla="*/ 66 w 119"/>
                  <a:gd name="T79" fmla="*/ 1 h 49"/>
                  <a:gd name="T80" fmla="*/ 80 w 119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9">
                    <a:moveTo>
                      <a:pt x="80" y="0"/>
                    </a:moveTo>
                    <a:lnTo>
                      <a:pt x="93" y="4"/>
                    </a:lnTo>
                    <a:lnTo>
                      <a:pt x="104" y="9"/>
                    </a:lnTo>
                    <a:lnTo>
                      <a:pt x="113" y="15"/>
                    </a:lnTo>
                    <a:lnTo>
                      <a:pt x="118" y="20"/>
                    </a:lnTo>
                    <a:lnTo>
                      <a:pt x="119" y="21"/>
                    </a:lnTo>
                    <a:lnTo>
                      <a:pt x="118" y="22"/>
                    </a:lnTo>
                    <a:lnTo>
                      <a:pt x="117" y="23"/>
                    </a:lnTo>
                    <a:lnTo>
                      <a:pt x="114" y="24"/>
                    </a:lnTo>
                    <a:lnTo>
                      <a:pt x="117" y="25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8" y="29"/>
                    </a:lnTo>
                    <a:lnTo>
                      <a:pt x="112" y="34"/>
                    </a:lnTo>
                    <a:lnTo>
                      <a:pt x="104" y="40"/>
                    </a:lnTo>
                    <a:lnTo>
                      <a:pt x="93" y="45"/>
                    </a:lnTo>
                    <a:lnTo>
                      <a:pt x="80" y="49"/>
                    </a:lnTo>
                    <a:lnTo>
                      <a:pt x="66" y="48"/>
                    </a:lnTo>
                    <a:lnTo>
                      <a:pt x="52" y="44"/>
                    </a:lnTo>
                    <a:lnTo>
                      <a:pt x="40" y="38"/>
                    </a:lnTo>
                    <a:lnTo>
                      <a:pt x="31" y="34"/>
                    </a:lnTo>
                    <a:lnTo>
                      <a:pt x="25" y="30"/>
                    </a:lnTo>
                    <a:lnTo>
                      <a:pt x="23" y="29"/>
                    </a:lnTo>
                    <a:lnTo>
                      <a:pt x="20" y="29"/>
                    </a:lnTo>
                    <a:lnTo>
                      <a:pt x="16" y="32"/>
                    </a:lnTo>
                    <a:lnTo>
                      <a:pt x="10" y="37"/>
                    </a:lnTo>
                    <a:lnTo>
                      <a:pt x="3" y="45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2" y="13"/>
                    </a:lnTo>
                    <a:lnTo>
                      <a:pt x="3" y="3"/>
                    </a:lnTo>
                    <a:lnTo>
                      <a:pt x="10" y="11"/>
                    </a:lnTo>
                    <a:lnTo>
                      <a:pt x="17" y="16"/>
                    </a:lnTo>
                    <a:lnTo>
                      <a:pt x="21" y="20"/>
                    </a:lnTo>
                    <a:lnTo>
                      <a:pt x="23" y="20"/>
                    </a:lnTo>
                    <a:lnTo>
                      <a:pt x="25" y="18"/>
                    </a:lnTo>
                    <a:lnTo>
                      <a:pt x="31" y="15"/>
                    </a:lnTo>
                    <a:lnTo>
                      <a:pt x="41" y="10"/>
                    </a:lnTo>
                    <a:lnTo>
                      <a:pt x="53" y="4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DF2"/>
              </a:solidFill>
              <a:ln w="0">
                <a:solidFill>
                  <a:srgbClr val="000D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1" name="Freeform 1625"/>
              <p:cNvSpPr>
                <a:spLocks/>
              </p:cNvSpPr>
              <p:nvPr/>
            </p:nvSpPr>
            <p:spPr bwMode="auto">
              <a:xfrm>
                <a:off x="5379" y="3462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6 w 9"/>
                  <a:gd name="T3" fmla="*/ 1 h 14"/>
                  <a:gd name="T4" fmla="*/ 9 w 9"/>
                  <a:gd name="T5" fmla="*/ 3 h 14"/>
                  <a:gd name="T6" fmla="*/ 9 w 9"/>
                  <a:gd name="T7" fmla="*/ 7 h 14"/>
                  <a:gd name="T8" fmla="*/ 9 w 9"/>
                  <a:gd name="T9" fmla="*/ 10 h 14"/>
                  <a:gd name="T10" fmla="*/ 6 w 9"/>
                  <a:gd name="T11" fmla="*/ 12 h 14"/>
                  <a:gd name="T12" fmla="*/ 4 w 9"/>
                  <a:gd name="T13" fmla="*/ 14 h 14"/>
                  <a:gd name="T14" fmla="*/ 3 w 9"/>
                  <a:gd name="T15" fmla="*/ 12 h 14"/>
                  <a:gd name="T16" fmla="*/ 0 w 9"/>
                  <a:gd name="T17" fmla="*/ 10 h 14"/>
                  <a:gd name="T18" fmla="*/ 0 w 9"/>
                  <a:gd name="T19" fmla="*/ 7 h 14"/>
                  <a:gd name="T20" fmla="*/ 0 w 9"/>
                  <a:gd name="T21" fmla="*/ 3 h 14"/>
                  <a:gd name="T22" fmla="*/ 3 w 9"/>
                  <a:gd name="T23" fmla="*/ 1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6" y="1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2" name="Freeform 1626"/>
              <p:cNvSpPr>
                <a:spLocks/>
              </p:cNvSpPr>
              <p:nvPr/>
            </p:nvSpPr>
            <p:spPr bwMode="auto">
              <a:xfrm>
                <a:off x="5382" y="3467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2 h 5"/>
                  <a:gd name="T4" fmla="*/ 3 w 3"/>
                  <a:gd name="T5" fmla="*/ 3 h 5"/>
                  <a:gd name="T6" fmla="*/ 3 w 3"/>
                  <a:gd name="T7" fmla="*/ 4 h 5"/>
                  <a:gd name="T8" fmla="*/ 2 w 3"/>
                  <a:gd name="T9" fmla="*/ 5 h 5"/>
                  <a:gd name="T10" fmla="*/ 1 w 3"/>
                  <a:gd name="T11" fmla="*/ 4 h 5"/>
                  <a:gd name="T12" fmla="*/ 0 w 3"/>
                  <a:gd name="T13" fmla="*/ 3 h 5"/>
                  <a:gd name="T14" fmla="*/ 1 w 3"/>
                  <a:gd name="T15" fmla="*/ 2 h 5"/>
                  <a:gd name="T16" fmla="*/ 2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3" name="Freeform 1627"/>
              <p:cNvSpPr>
                <a:spLocks/>
              </p:cNvSpPr>
              <p:nvPr/>
            </p:nvSpPr>
            <p:spPr bwMode="auto">
              <a:xfrm>
                <a:off x="5364" y="3456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1 h 34"/>
                  <a:gd name="T4" fmla="*/ 13 w 17"/>
                  <a:gd name="T5" fmla="*/ 2 h 34"/>
                  <a:gd name="T6" fmla="*/ 10 w 17"/>
                  <a:gd name="T7" fmla="*/ 4 h 34"/>
                  <a:gd name="T8" fmla="*/ 7 w 17"/>
                  <a:gd name="T9" fmla="*/ 8 h 34"/>
                  <a:gd name="T10" fmla="*/ 5 w 17"/>
                  <a:gd name="T11" fmla="*/ 13 h 34"/>
                  <a:gd name="T12" fmla="*/ 5 w 17"/>
                  <a:gd name="T13" fmla="*/ 17 h 34"/>
                  <a:gd name="T14" fmla="*/ 5 w 17"/>
                  <a:gd name="T15" fmla="*/ 23 h 34"/>
                  <a:gd name="T16" fmla="*/ 7 w 17"/>
                  <a:gd name="T17" fmla="*/ 28 h 34"/>
                  <a:gd name="T18" fmla="*/ 10 w 17"/>
                  <a:gd name="T19" fmla="*/ 31 h 34"/>
                  <a:gd name="T20" fmla="*/ 13 w 17"/>
                  <a:gd name="T21" fmla="*/ 34 h 34"/>
                  <a:gd name="T22" fmla="*/ 12 w 17"/>
                  <a:gd name="T23" fmla="*/ 34 h 34"/>
                  <a:gd name="T24" fmla="*/ 8 w 17"/>
                  <a:gd name="T25" fmla="*/ 33 h 34"/>
                  <a:gd name="T26" fmla="*/ 5 w 17"/>
                  <a:gd name="T27" fmla="*/ 30 h 34"/>
                  <a:gd name="T28" fmla="*/ 3 w 17"/>
                  <a:gd name="T29" fmla="*/ 27 h 34"/>
                  <a:gd name="T30" fmla="*/ 1 w 17"/>
                  <a:gd name="T31" fmla="*/ 22 h 34"/>
                  <a:gd name="T32" fmla="*/ 0 w 17"/>
                  <a:gd name="T33" fmla="*/ 17 h 34"/>
                  <a:gd name="T34" fmla="*/ 1 w 17"/>
                  <a:gd name="T35" fmla="*/ 11 h 34"/>
                  <a:gd name="T36" fmla="*/ 3 w 17"/>
                  <a:gd name="T37" fmla="*/ 7 h 34"/>
                  <a:gd name="T38" fmla="*/ 5 w 17"/>
                  <a:gd name="T39" fmla="*/ 3 h 34"/>
                  <a:gd name="T40" fmla="*/ 8 w 17"/>
                  <a:gd name="T41" fmla="*/ 1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1"/>
                    </a:lnTo>
                    <a:lnTo>
                      <a:pt x="13" y="2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10" y="31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4" name="Freeform 1628"/>
              <p:cNvSpPr>
                <a:spLocks/>
              </p:cNvSpPr>
              <p:nvPr/>
            </p:nvSpPr>
            <p:spPr bwMode="auto">
              <a:xfrm>
                <a:off x="5227" y="3399"/>
                <a:ext cx="117" cy="50"/>
              </a:xfrm>
              <a:custGeom>
                <a:avLst/>
                <a:gdLst>
                  <a:gd name="T0" fmla="*/ 80 w 117"/>
                  <a:gd name="T1" fmla="*/ 0 h 50"/>
                  <a:gd name="T2" fmla="*/ 93 w 117"/>
                  <a:gd name="T3" fmla="*/ 5 h 50"/>
                  <a:gd name="T4" fmla="*/ 103 w 117"/>
                  <a:gd name="T5" fmla="*/ 10 h 50"/>
                  <a:gd name="T6" fmla="*/ 113 w 117"/>
                  <a:gd name="T7" fmla="*/ 16 h 50"/>
                  <a:gd name="T8" fmla="*/ 117 w 117"/>
                  <a:gd name="T9" fmla="*/ 20 h 50"/>
                  <a:gd name="T10" fmla="*/ 117 w 117"/>
                  <a:gd name="T11" fmla="*/ 21 h 50"/>
                  <a:gd name="T12" fmla="*/ 117 w 117"/>
                  <a:gd name="T13" fmla="*/ 23 h 50"/>
                  <a:gd name="T14" fmla="*/ 115 w 117"/>
                  <a:gd name="T15" fmla="*/ 24 h 50"/>
                  <a:gd name="T16" fmla="*/ 114 w 117"/>
                  <a:gd name="T17" fmla="*/ 25 h 50"/>
                  <a:gd name="T18" fmla="*/ 115 w 117"/>
                  <a:gd name="T19" fmla="*/ 26 h 50"/>
                  <a:gd name="T20" fmla="*/ 116 w 117"/>
                  <a:gd name="T21" fmla="*/ 28 h 50"/>
                  <a:gd name="T22" fmla="*/ 117 w 117"/>
                  <a:gd name="T23" fmla="*/ 30 h 50"/>
                  <a:gd name="T24" fmla="*/ 117 w 117"/>
                  <a:gd name="T25" fmla="*/ 30 h 50"/>
                  <a:gd name="T26" fmla="*/ 111 w 117"/>
                  <a:gd name="T27" fmla="*/ 34 h 50"/>
                  <a:gd name="T28" fmla="*/ 103 w 117"/>
                  <a:gd name="T29" fmla="*/ 40 h 50"/>
                  <a:gd name="T30" fmla="*/ 91 w 117"/>
                  <a:gd name="T31" fmla="*/ 46 h 50"/>
                  <a:gd name="T32" fmla="*/ 78 w 117"/>
                  <a:gd name="T33" fmla="*/ 50 h 50"/>
                  <a:gd name="T34" fmla="*/ 64 w 117"/>
                  <a:gd name="T35" fmla="*/ 48 h 50"/>
                  <a:gd name="T36" fmla="*/ 51 w 117"/>
                  <a:gd name="T37" fmla="*/ 45 h 50"/>
                  <a:gd name="T38" fmla="*/ 40 w 117"/>
                  <a:gd name="T39" fmla="*/ 39 h 50"/>
                  <a:gd name="T40" fmla="*/ 30 w 117"/>
                  <a:gd name="T41" fmla="*/ 34 h 50"/>
                  <a:gd name="T42" fmla="*/ 23 w 117"/>
                  <a:gd name="T43" fmla="*/ 31 h 50"/>
                  <a:gd name="T44" fmla="*/ 21 w 117"/>
                  <a:gd name="T45" fmla="*/ 30 h 50"/>
                  <a:gd name="T46" fmla="*/ 20 w 117"/>
                  <a:gd name="T47" fmla="*/ 30 h 50"/>
                  <a:gd name="T48" fmla="*/ 15 w 117"/>
                  <a:gd name="T49" fmla="*/ 33 h 50"/>
                  <a:gd name="T50" fmla="*/ 8 w 117"/>
                  <a:gd name="T51" fmla="*/ 38 h 50"/>
                  <a:gd name="T52" fmla="*/ 2 w 117"/>
                  <a:gd name="T53" fmla="*/ 46 h 50"/>
                  <a:gd name="T54" fmla="*/ 0 w 117"/>
                  <a:gd name="T55" fmla="*/ 37 h 50"/>
                  <a:gd name="T56" fmla="*/ 0 w 117"/>
                  <a:gd name="T57" fmla="*/ 25 h 50"/>
                  <a:gd name="T58" fmla="*/ 1 w 117"/>
                  <a:gd name="T59" fmla="*/ 13 h 50"/>
                  <a:gd name="T60" fmla="*/ 2 w 117"/>
                  <a:gd name="T61" fmla="*/ 4 h 50"/>
                  <a:gd name="T62" fmla="*/ 9 w 117"/>
                  <a:gd name="T63" fmla="*/ 12 h 50"/>
                  <a:gd name="T64" fmla="*/ 15 w 117"/>
                  <a:gd name="T65" fmla="*/ 17 h 50"/>
                  <a:gd name="T66" fmla="*/ 20 w 117"/>
                  <a:gd name="T67" fmla="*/ 20 h 50"/>
                  <a:gd name="T68" fmla="*/ 22 w 117"/>
                  <a:gd name="T69" fmla="*/ 20 h 50"/>
                  <a:gd name="T70" fmla="*/ 24 w 117"/>
                  <a:gd name="T71" fmla="*/ 19 h 50"/>
                  <a:gd name="T72" fmla="*/ 30 w 117"/>
                  <a:gd name="T73" fmla="*/ 16 h 50"/>
                  <a:gd name="T74" fmla="*/ 40 w 117"/>
                  <a:gd name="T75" fmla="*/ 11 h 50"/>
                  <a:gd name="T76" fmla="*/ 51 w 117"/>
                  <a:gd name="T77" fmla="*/ 5 h 50"/>
                  <a:gd name="T78" fmla="*/ 66 w 117"/>
                  <a:gd name="T79" fmla="*/ 1 h 50"/>
                  <a:gd name="T80" fmla="*/ 80 w 117"/>
                  <a:gd name="T8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50">
                    <a:moveTo>
                      <a:pt x="80" y="0"/>
                    </a:moveTo>
                    <a:lnTo>
                      <a:pt x="93" y="5"/>
                    </a:lnTo>
                    <a:lnTo>
                      <a:pt x="103" y="10"/>
                    </a:lnTo>
                    <a:lnTo>
                      <a:pt x="113" y="16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7" y="23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8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1" y="34"/>
                    </a:lnTo>
                    <a:lnTo>
                      <a:pt x="103" y="40"/>
                    </a:lnTo>
                    <a:lnTo>
                      <a:pt x="91" y="46"/>
                    </a:lnTo>
                    <a:lnTo>
                      <a:pt x="78" y="50"/>
                    </a:lnTo>
                    <a:lnTo>
                      <a:pt x="64" y="48"/>
                    </a:lnTo>
                    <a:lnTo>
                      <a:pt x="51" y="45"/>
                    </a:lnTo>
                    <a:lnTo>
                      <a:pt x="40" y="39"/>
                    </a:lnTo>
                    <a:lnTo>
                      <a:pt x="30" y="34"/>
                    </a:lnTo>
                    <a:lnTo>
                      <a:pt x="23" y="31"/>
                    </a:lnTo>
                    <a:lnTo>
                      <a:pt x="21" y="30"/>
                    </a:lnTo>
                    <a:lnTo>
                      <a:pt x="20" y="30"/>
                    </a:lnTo>
                    <a:lnTo>
                      <a:pt x="15" y="33"/>
                    </a:lnTo>
                    <a:lnTo>
                      <a:pt x="8" y="38"/>
                    </a:lnTo>
                    <a:lnTo>
                      <a:pt x="2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4"/>
                    </a:lnTo>
                    <a:lnTo>
                      <a:pt x="9" y="12"/>
                    </a:lnTo>
                    <a:lnTo>
                      <a:pt x="15" y="17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0" y="16"/>
                    </a:lnTo>
                    <a:lnTo>
                      <a:pt x="40" y="11"/>
                    </a:lnTo>
                    <a:lnTo>
                      <a:pt x="51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5" name="Freeform 1629"/>
              <p:cNvSpPr>
                <a:spLocks/>
              </p:cNvSpPr>
              <p:nvPr/>
            </p:nvSpPr>
            <p:spPr bwMode="auto">
              <a:xfrm>
                <a:off x="5321" y="3412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7 w 9"/>
                  <a:gd name="T3" fmla="*/ 1 h 14"/>
                  <a:gd name="T4" fmla="*/ 8 w 9"/>
                  <a:gd name="T5" fmla="*/ 4 h 14"/>
                  <a:gd name="T6" fmla="*/ 9 w 9"/>
                  <a:gd name="T7" fmla="*/ 7 h 14"/>
                  <a:gd name="T8" fmla="*/ 8 w 9"/>
                  <a:gd name="T9" fmla="*/ 11 h 14"/>
                  <a:gd name="T10" fmla="*/ 7 w 9"/>
                  <a:gd name="T11" fmla="*/ 13 h 14"/>
                  <a:gd name="T12" fmla="*/ 4 w 9"/>
                  <a:gd name="T13" fmla="*/ 14 h 14"/>
                  <a:gd name="T14" fmla="*/ 2 w 9"/>
                  <a:gd name="T15" fmla="*/ 13 h 14"/>
                  <a:gd name="T16" fmla="*/ 1 w 9"/>
                  <a:gd name="T17" fmla="*/ 11 h 14"/>
                  <a:gd name="T18" fmla="*/ 0 w 9"/>
                  <a:gd name="T19" fmla="*/ 7 h 14"/>
                  <a:gd name="T20" fmla="*/ 1 w 9"/>
                  <a:gd name="T21" fmla="*/ 4 h 14"/>
                  <a:gd name="T22" fmla="*/ 2 w 9"/>
                  <a:gd name="T23" fmla="*/ 1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7" y="1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8" y="11"/>
                    </a:lnTo>
                    <a:lnTo>
                      <a:pt x="7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6" name="Freeform 1630"/>
              <p:cNvSpPr>
                <a:spLocks/>
              </p:cNvSpPr>
              <p:nvPr/>
            </p:nvSpPr>
            <p:spPr bwMode="auto">
              <a:xfrm>
                <a:off x="5324" y="3418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1 h 5"/>
                  <a:gd name="T4" fmla="*/ 4 w 4"/>
                  <a:gd name="T5" fmla="*/ 2 h 5"/>
                  <a:gd name="T6" fmla="*/ 4 w 4"/>
                  <a:gd name="T7" fmla="*/ 4 h 5"/>
                  <a:gd name="T8" fmla="*/ 1 w 4"/>
                  <a:gd name="T9" fmla="*/ 5 h 5"/>
                  <a:gd name="T10" fmla="*/ 0 w 4"/>
                  <a:gd name="T11" fmla="*/ 4 h 5"/>
                  <a:gd name="T12" fmla="*/ 0 w 4"/>
                  <a:gd name="T13" fmla="*/ 2 h 5"/>
                  <a:gd name="T14" fmla="*/ 0 w 4"/>
                  <a:gd name="T15" fmla="*/ 1 h 5"/>
                  <a:gd name="T16" fmla="*/ 1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7" name="Freeform 1631"/>
              <p:cNvSpPr>
                <a:spLocks/>
              </p:cNvSpPr>
              <p:nvPr/>
            </p:nvSpPr>
            <p:spPr bwMode="auto">
              <a:xfrm>
                <a:off x="5307" y="3406"/>
                <a:ext cx="15" cy="34"/>
              </a:xfrm>
              <a:custGeom>
                <a:avLst/>
                <a:gdLst>
                  <a:gd name="T0" fmla="*/ 11 w 15"/>
                  <a:gd name="T1" fmla="*/ 0 h 34"/>
                  <a:gd name="T2" fmla="*/ 15 w 15"/>
                  <a:gd name="T3" fmla="*/ 1 h 34"/>
                  <a:gd name="T4" fmla="*/ 11 w 15"/>
                  <a:gd name="T5" fmla="*/ 3 h 34"/>
                  <a:gd name="T6" fmla="*/ 9 w 15"/>
                  <a:gd name="T7" fmla="*/ 5 h 34"/>
                  <a:gd name="T8" fmla="*/ 6 w 15"/>
                  <a:gd name="T9" fmla="*/ 9 h 34"/>
                  <a:gd name="T10" fmla="*/ 4 w 15"/>
                  <a:gd name="T11" fmla="*/ 13 h 34"/>
                  <a:gd name="T12" fmla="*/ 4 w 15"/>
                  <a:gd name="T13" fmla="*/ 18 h 34"/>
                  <a:gd name="T14" fmla="*/ 4 w 15"/>
                  <a:gd name="T15" fmla="*/ 24 h 34"/>
                  <a:gd name="T16" fmla="*/ 7 w 15"/>
                  <a:gd name="T17" fmla="*/ 29 h 34"/>
                  <a:gd name="T18" fmla="*/ 9 w 15"/>
                  <a:gd name="T19" fmla="*/ 32 h 34"/>
                  <a:gd name="T20" fmla="*/ 13 w 15"/>
                  <a:gd name="T21" fmla="*/ 34 h 34"/>
                  <a:gd name="T22" fmla="*/ 11 w 15"/>
                  <a:gd name="T23" fmla="*/ 34 h 34"/>
                  <a:gd name="T24" fmla="*/ 8 w 15"/>
                  <a:gd name="T25" fmla="*/ 33 h 34"/>
                  <a:gd name="T26" fmla="*/ 4 w 15"/>
                  <a:gd name="T27" fmla="*/ 31 h 34"/>
                  <a:gd name="T28" fmla="*/ 2 w 15"/>
                  <a:gd name="T29" fmla="*/ 27 h 34"/>
                  <a:gd name="T30" fmla="*/ 0 w 15"/>
                  <a:gd name="T31" fmla="*/ 23 h 34"/>
                  <a:gd name="T32" fmla="*/ 0 w 15"/>
                  <a:gd name="T33" fmla="*/ 18 h 34"/>
                  <a:gd name="T34" fmla="*/ 0 w 15"/>
                  <a:gd name="T35" fmla="*/ 12 h 34"/>
                  <a:gd name="T36" fmla="*/ 2 w 15"/>
                  <a:gd name="T37" fmla="*/ 7 h 34"/>
                  <a:gd name="T38" fmla="*/ 4 w 15"/>
                  <a:gd name="T39" fmla="*/ 4 h 34"/>
                  <a:gd name="T40" fmla="*/ 8 w 15"/>
                  <a:gd name="T41" fmla="*/ 1 h 34"/>
                  <a:gd name="T42" fmla="*/ 11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1" y="0"/>
                    </a:moveTo>
                    <a:lnTo>
                      <a:pt x="15" y="1"/>
                    </a:lnTo>
                    <a:lnTo>
                      <a:pt x="11" y="3"/>
                    </a:lnTo>
                    <a:lnTo>
                      <a:pt x="9" y="5"/>
                    </a:lnTo>
                    <a:lnTo>
                      <a:pt x="6" y="9"/>
                    </a:lnTo>
                    <a:lnTo>
                      <a:pt x="4" y="13"/>
                    </a:lnTo>
                    <a:lnTo>
                      <a:pt x="4" y="18"/>
                    </a:lnTo>
                    <a:lnTo>
                      <a:pt x="4" y="24"/>
                    </a:lnTo>
                    <a:lnTo>
                      <a:pt x="7" y="29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1" y="34"/>
                    </a:lnTo>
                    <a:lnTo>
                      <a:pt x="8" y="33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8" name="Freeform 1632"/>
              <p:cNvSpPr>
                <a:spLocks/>
              </p:cNvSpPr>
              <p:nvPr/>
            </p:nvSpPr>
            <p:spPr bwMode="auto">
              <a:xfrm>
                <a:off x="5102" y="3380"/>
                <a:ext cx="118" cy="49"/>
              </a:xfrm>
              <a:custGeom>
                <a:avLst/>
                <a:gdLst>
                  <a:gd name="T0" fmla="*/ 80 w 118"/>
                  <a:gd name="T1" fmla="*/ 0 h 49"/>
                  <a:gd name="T2" fmla="*/ 93 w 118"/>
                  <a:gd name="T3" fmla="*/ 4 h 49"/>
                  <a:gd name="T4" fmla="*/ 104 w 118"/>
                  <a:gd name="T5" fmla="*/ 10 h 49"/>
                  <a:gd name="T6" fmla="*/ 113 w 118"/>
                  <a:gd name="T7" fmla="*/ 16 h 49"/>
                  <a:gd name="T8" fmla="*/ 118 w 118"/>
                  <a:gd name="T9" fmla="*/ 20 h 49"/>
                  <a:gd name="T10" fmla="*/ 118 w 118"/>
                  <a:gd name="T11" fmla="*/ 20 h 49"/>
                  <a:gd name="T12" fmla="*/ 118 w 118"/>
                  <a:gd name="T13" fmla="*/ 23 h 49"/>
                  <a:gd name="T14" fmla="*/ 117 w 118"/>
                  <a:gd name="T15" fmla="*/ 24 h 49"/>
                  <a:gd name="T16" fmla="*/ 114 w 118"/>
                  <a:gd name="T17" fmla="*/ 25 h 49"/>
                  <a:gd name="T18" fmla="*/ 115 w 118"/>
                  <a:gd name="T19" fmla="*/ 26 h 49"/>
                  <a:gd name="T20" fmla="*/ 117 w 118"/>
                  <a:gd name="T21" fmla="*/ 27 h 49"/>
                  <a:gd name="T22" fmla="*/ 118 w 118"/>
                  <a:gd name="T23" fmla="*/ 29 h 49"/>
                  <a:gd name="T24" fmla="*/ 118 w 118"/>
                  <a:gd name="T25" fmla="*/ 30 h 49"/>
                  <a:gd name="T26" fmla="*/ 112 w 118"/>
                  <a:gd name="T27" fmla="*/ 35 h 49"/>
                  <a:gd name="T28" fmla="*/ 104 w 118"/>
                  <a:gd name="T29" fmla="*/ 39 h 49"/>
                  <a:gd name="T30" fmla="*/ 92 w 118"/>
                  <a:gd name="T31" fmla="*/ 45 h 49"/>
                  <a:gd name="T32" fmla="*/ 79 w 118"/>
                  <a:gd name="T33" fmla="*/ 49 h 49"/>
                  <a:gd name="T34" fmla="*/ 66 w 118"/>
                  <a:gd name="T35" fmla="*/ 49 h 49"/>
                  <a:gd name="T36" fmla="*/ 52 w 118"/>
                  <a:gd name="T37" fmla="*/ 44 h 49"/>
                  <a:gd name="T38" fmla="*/ 40 w 118"/>
                  <a:gd name="T39" fmla="*/ 39 h 49"/>
                  <a:gd name="T40" fmla="*/ 31 w 118"/>
                  <a:gd name="T41" fmla="*/ 35 h 49"/>
                  <a:gd name="T42" fmla="*/ 24 w 118"/>
                  <a:gd name="T43" fmla="*/ 31 h 49"/>
                  <a:gd name="T44" fmla="*/ 23 w 118"/>
                  <a:gd name="T45" fmla="*/ 29 h 49"/>
                  <a:gd name="T46" fmla="*/ 20 w 118"/>
                  <a:gd name="T47" fmla="*/ 30 h 49"/>
                  <a:gd name="T48" fmla="*/ 16 w 118"/>
                  <a:gd name="T49" fmla="*/ 33 h 49"/>
                  <a:gd name="T50" fmla="*/ 10 w 118"/>
                  <a:gd name="T51" fmla="*/ 38 h 49"/>
                  <a:gd name="T52" fmla="*/ 3 w 118"/>
                  <a:gd name="T53" fmla="*/ 46 h 49"/>
                  <a:gd name="T54" fmla="*/ 0 w 118"/>
                  <a:gd name="T55" fmla="*/ 37 h 49"/>
                  <a:gd name="T56" fmla="*/ 0 w 118"/>
                  <a:gd name="T57" fmla="*/ 25 h 49"/>
                  <a:gd name="T58" fmla="*/ 2 w 118"/>
                  <a:gd name="T59" fmla="*/ 13 h 49"/>
                  <a:gd name="T60" fmla="*/ 3 w 118"/>
                  <a:gd name="T61" fmla="*/ 4 h 49"/>
                  <a:gd name="T62" fmla="*/ 10 w 118"/>
                  <a:gd name="T63" fmla="*/ 12 h 49"/>
                  <a:gd name="T64" fmla="*/ 16 w 118"/>
                  <a:gd name="T65" fmla="*/ 17 h 49"/>
                  <a:gd name="T66" fmla="*/ 20 w 118"/>
                  <a:gd name="T67" fmla="*/ 19 h 49"/>
                  <a:gd name="T68" fmla="*/ 23 w 118"/>
                  <a:gd name="T69" fmla="*/ 20 h 49"/>
                  <a:gd name="T70" fmla="*/ 25 w 118"/>
                  <a:gd name="T71" fmla="*/ 19 h 49"/>
                  <a:gd name="T72" fmla="*/ 31 w 118"/>
                  <a:gd name="T73" fmla="*/ 16 h 49"/>
                  <a:gd name="T74" fmla="*/ 40 w 118"/>
                  <a:gd name="T75" fmla="*/ 11 h 49"/>
                  <a:gd name="T76" fmla="*/ 52 w 118"/>
                  <a:gd name="T77" fmla="*/ 5 h 49"/>
                  <a:gd name="T78" fmla="*/ 66 w 118"/>
                  <a:gd name="T79" fmla="*/ 2 h 49"/>
                  <a:gd name="T80" fmla="*/ 80 w 118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9">
                    <a:moveTo>
                      <a:pt x="80" y="0"/>
                    </a:moveTo>
                    <a:lnTo>
                      <a:pt x="93" y="4"/>
                    </a:lnTo>
                    <a:lnTo>
                      <a:pt x="104" y="10"/>
                    </a:lnTo>
                    <a:lnTo>
                      <a:pt x="113" y="16"/>
                    </a:lnTo>
                    <a:lnTo>
                      <a:pt x="118" y="20"/>
                    </a:lnTo>
                    <a:lnTo>
                      <a:pt x="118" y="20"/>
                    </a:lnTo>
                    <a:lnTo>
                      <a:pt x="118" y="23"/>
                    </a:lnTo>
                    <a:lnTo>
                      <a:pt x="117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2" y="35"/>
                    </a:lnTo>
                    <a:lnTo>
                      <a:pt x="104" y="39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6" y="49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1" y="35"/>
                    </a:lnTo>
                    <a:lnTo>
                      <a:pt x="24" y="31"/>
                    </a:lnTo>
                    <a:lnTo>
                      <a:pt x="23" y="29"/>
                    </a:lnTo>
                    <a:lnTo>
                      <a:pt x="20" y="30"/>
                    </a:lnTo>
                    <a:lnTo>
                      <a:pt x="16" y="33"/>
                    </a:lnTo>
                    <a:lnTo>
                      <a:pt x="10" y="38"/>
                    </a:lnTo>
                    <a:lnTo>
                      <a:pt x="3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3" y="4"/>
                    </a:lnTo>
                    <a:lnTo>
                      <a:pt x="10" y="12"/>
                    </a:lnTo>
                    <a:lnTo>
                      <a:pt x="16" y="17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6"/>
                    </a:lnTo>
                    <a:lnTo>
                      <a:pt x="40" y="11"/>
                    </a:lnTo>
                    <a:lnTo>
                      <a:pt x="52" y="5"/>
                    </a:lnTo>
                    <a:lnTo>
                      <a:pt x="66" y="2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9" name="Freeform 1633"/>
              <p:cNvSpPr>
                <a:spLocks/>
              </p:cNvSpPr>
              <p:nvPr/>
            </p:nvSpPr>
            <p:spPr bwMode="auto">
              <a:xfrm>
                <a:off x="5197" y="3393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6 w 9"/>
                  <a:gd name="T3" fmla="*/ 2 h 14"/>
                  <a:gd name="T4" fmla="*/ 8 w 9"/>
                  <a:gd name="T5" fmla="*/ 4 h 14"/>
                  <a:gd name="T6" fmla="*/ 9 w 9"/>
                  <a:gd name="T7" fmla="*/ 7 h 14"/>
                  <a:gd name="T8" fmla="*/ 8 w 9"/>
                  <a:gd name="T9" fmla="*/ 11 h 14"/>
                  <a:gd name="T10" fmla="*/ 6 w 9"/>
                  <a:gd name="T11" fmla="*/ 13 h 14"/>
                  <a:gd name="T12" fmla="*/ 4 w 9"/>
                  <a:gd name="T13" fmla="*/ 14 h 14"/>
                  <a:gd name="T14" fmla="*/ 2 w 9"/>
                  <a:gd name="T15" fmla="*/ 13 h 14"/>
                  <a:gd name="T16" fmla="*/ 0 w 9"/>
                  <a:gd name="T17" fmla="*/ 11 h 14"/>
                  <a:gd name="T18" fmla="*/ 0 w 9"/>
                  <a:gd name="T19" fmla="*/ 7 h 14"/>
                  <a:gd name="T20" fmla="*/ 0 w 9"/>
                  <a:gd name="T21" fmla="*/ 4 h 14"/>
                  <a:gd name="T22" fmla="*/ 2 w 9"/>
                  <a:gd name="T23" fmla="*/ 2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0" name="Freeform 1634"/>
              <p:cNvSpPr>
                <a:spLocks/>
              </p:cNvSpPr>
              <p:nvPr/>
            </p:nvSpPr>
            <p:spPr bwMode="auto">
              <a:xfrm>
                <a:off x="5200" y="3399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1 h 4"/>
                  <a:gd name="T4" fmla="*/ 3 w 3"/>
                  <a:gd name="T5" fmla="*/ 3 h 4"/>
                  <a:gd name="T6" fmla="*/ 3 w 3"/>
                  <a:gd name="T7" fmla="*/ 4 h 4"/>
                  <a:gd name="T8" fmla="*/ 2 w 3"/>
                  <a:gd name="T9" fmla="*/ 4 h 4"/>
                  <a:gd name="T10" fmla="*/ 0 w 3"/>
                  <a:gd name="T11" fmla="*/ 4 h 4"/>
                  <a:gd name="T12" fmla="*/ 0 w 3"/>
                  <a:gd name="T13" fmla="*/ 3 h 4"/>
                  <a:gd name="T14" fmla="*/ 0 w 3"/>
                  <a:gd name="T15" fmla="*/ 1 h 4"/>
                  <a:gd name="T16" fmla="*/ 2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1" name="Freeform 1635"/>
              <p:cNvSpPr>
                <a:spLocks/>
              </p:cNvSpPr>
              <p:nvPr/>
            </p:nvSpPr>
            <p:spPr bwMode="auto">
              <a:xfrm>
                <a:off x="5182" y="3388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2 h 34"/>
                  <a:gd name="T6" fmla="*/ 10 w 15"/>
                  <a:gd name="T7" fmla="*/ 4 h 34"/>
                  <a:gd name="T8" fmla="*/ 7 w 15"/>
                  <a:gd name="T9" fmla="*/ 8 h 34"/>
                  <a:gd name="T10" fmla="*/ 5 w 15"/>
                  <a:gd name="T11" fmla="*/ 12 h 34"/>
                  <a:gd name="T12" fmla="*/ 5 w 15"/>
                  <a:gd name="T13" fmla="*/ 17 h 34"/>
                  <a:gd name="T14" fmla="*/ 5 w 15"/>
                  <a:gd name="T15" fmla="*/ 23 h 34"/>
                  <a:gd name="T16" fmla="*/ 7 w 15"/>
                  <a:gd name="T17" fmla="*/ 28 h 34"/>
                  <a:gd name="T18" fmla="*/ 10 w 15"/>
                  <a:gd name="T19" fmla="*/ 31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2 h 34"/>
                  <a:gd name="T26" fmla="*/ 5 w 15"/>
                  <a:gd name="T27" fmla="*/ 30 h 34"/>
                  <a:gd name="T28" fmla="*/ 3 w 15"/>
                  <a:gd name="T29" fmla="*/ 27 h 34"/>
                  <a:gd name="T30" fmla="*/ 1 w 15"/>
                  <a:gd name="T31" fmla="*/ 22 h 34"/>
                  <a:gd name="T32" fmla="*/ 0 w 15"/>
                  <a:gd name="T33" fmla="*/ 17 h 34"/>
                  <a:gd name="T34" fmla="*/ 1 w 15"/>
                  <a:gd name="T35" fmla="*/ 11 h 34"/>
                  <a:gd name="T36" fmla="*/ 3 w 15"/>
                  <a:gd name="T37" fmla="*/ 7 h 34"/>
                  <a:gd name="T38" fmla="*/ 5 w 15"/>
                  <a:gd name="T39" fmla="*/ 3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5" y="12"/>
                    </a:lnTo>
                    <a:lnTo>
                      <a:pt x="5" y="17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10" y="31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2" name="Freeform 1636"/>
              <p:cNvSpPr>
                <a:spLocks/>
              </p:cNvSpPr>
              <p:nvPr/>
            </p:nvSpPr>
            <p:spPr bwMode="auto">
              <a:xfrm>
                <a:off x="5017" y="3336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2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7 w 117"/>
                  <a:gd name="T13" fmla="*/ 21 h 48"/>
                  <a:gd name="T14" fmla="*/ 116 w 117"/>
                  <a:gd name="T15" fmla="*/ 22 h 48"/>
                  <a:gd name="T16" fmla="*/ 114 w 117"/>
                  <a:gd name="T17" fmla="*/ 23 h 48"/>
                  <a:gd name="T18" fmla="*/ 115 w 117"/>
                  <a:gd name="T19" fmla="*/ 26 h 48"/>
                  <a:gd name="T20" fmla="*/ 117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3 h 48"/>
                  <a:gd name="T28" fmla="*/ 103 w 117"/>
                  <a:gd name="T29" fmla="*/ 39 h 48"/>
                  <a:gd name="T30" fmla="*/ 91 w 117"/>
                  <a:gd name="T31" fmla="*/ 44 h 48"/>
                  <a:gd name="T32" fmla="*/ 78 w 117"/>
                  <a:gd name="T33" fmla="*/ 48 h 48"/>
                  <a:gd name="T34" fmla="*/ 65 w 117"/>
                  <a:gd name="T35" fmla="*/ 47 h 48"/>
                  <a:gd name="T36" fmla="*/ 51 w 117"/>
                  <a:gd name="T37" fmla="*/ 43 h 48"/>
                  <a:gd name="T38" fmla="*/ 40 w 117"/>
                  <a:gd name="T39" fmla="*/ 39 h 48"/>
                  <a:gd name="T40" fmla="*/ 30 w 117"/>
                  <a:gd name="T41" fmla="*/ 33 h 48"/>
                  <a:gd name="T42" fmla="*/ 23 w 117"/>
                  <a:gd name="T43" fmla="*/ 29 h 48"/>
                  <a:gd name="T44" fmla="*/ 22 w 117"/>
                  <a:gd name="T45" fmla="*/ 28 h 48"/>
                  <a:gd name="T46" fmla="*/ 20 w 117"/>
                  <a:gd name="T47" fmla="*/ 29 h 48"/>
                  <a:gd name="T48" fmla="*/ 15 w 117"/>
                  <a:gd name="T49" fmla="*/ 32 h 48"/>
                  <a:gd name="T50" fmla="*/ 9 w 117"/>
                  <a:gd name="T51" fmla="*/ 36 h 48"/>
                  <a:gd name="T52" fmla="*/ 2 w 117"/>
                  <a:gd name="T53" fmla="*/ 44 h 48"/>
                  <a:gd name="T54" fmla="*/ 0 w 117"/>
                  <a:gd name="T55" fmla="*/ 35 h 48"/>
                  <a:gd name="T56" fmla="*/ 0 w 117"/>
                  <a:gd name="T57" fmla="*/ 23 h 48"/>
                  <a:gd name="T58" fmla="*/ 1 w 117"/>
                  <a:gd name="T59" fmla="*/ 12 h 48"/>
                  <a:gd name="T60" fmla="*/ 2 w 117"/>
                  <a:gd name="T61" fmla="*/ 2 h 48"/>
                  <a:gd name="T62" fmla="*/ 9 w 117"/>
                  <a:gd name="T63" fmla="*/ 10 h 48"/>
                  <a:gd name="T64" fmla="*/ 15 w 117"/>
                  <a:gd name="T65" fmla="*/ 15 h 48"/>
                  <a:gd name="T66" fmla="*/ 20 w 117"/>
                  <a:gd name="T67" fmla="*/ 19 h 48"/>
                  <a:gd name="T68" fmla="*/ 22 w 117"/>
                  <a:gd name="T69" fmla="*/ 20 h 48"/>
                  <a:gd name="T70" fmla="*/ 24 w 117"/>
                  <a:gd name="T71" fmla="*/ 17 h 48"/>
                  <a:gd name="T72" fmla="*/ 30 w 117"/>
                  <a:gd name="T73" fmla="*/ 14 h 48"/>
                  <a:gd name="T74" fmla="*/ 40 w 117"/>
                  <a:gd name="T75" fmla="*/ 9 h 48"/>
                  <a:gd name="T76" fmla="*/ 53 w 117"/>
                  <a:gd name="T77" fmla="*/ 5 h 48"/>
                  <a:gd name="T78" fmla="*/ 65 w 117"/>
                  <a:gd name="T79" fmla="*/ 0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6" y="22"/>
                    </a:lnTo>
                    <a:lnTo>
                      <a:pt x="114" y="23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1" y="44"/>
                    </a:lnTo>
                    <a:lnTo>
                      <a:pt x="78" y="48"/>
                    </a:lnTo>
                    <a:lnTo>
                      <a:pt x="65" y="47"/>
                    </a:lnTo>
                    <a:lnTo>
                      <a:pt x="51" y="43"/>
                    </a:lnTo>
                    <a:lnTo>
                      <a:pt x="40" y="39"/>
                    </a:lnTo>
                    <a:lnTo>
                      <a:pt x="30" y="33"/>
                    </a:lnTo>
                    <a:lnTo>
                      <a:pt x="23" y="29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5" y="32"/>
                    </a:lnTo>
                    <a:lnTo>
                      <a:pt x="9" y="36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1" y="12"/>
                    </a:lnTo>
                    <a:lnTo>
                      <a:pt x="2" y="2"/>
                    </a:lnTo>
                    <a:lnTo>
                      <a:pt x="9" y="10"/>
                    </a:lnTo>
                    <a:lnTo>
                      <a:pt x="15" y="15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4" y="17"/>
                    </a:lnTo>
                    <a:lnTo>
                      <a:pt x="30" y="14"/>
                    </a:lnTo>
                    <a:lnTo>
                      <a:pt x="40" y="9"/>
                    </a:lnTo>
                    <a:lnTo>
                      <a:pt x="53" y="5"/>
                    </a:lnTo>
                    <a:lnTo>
                      <a:pt x="65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3" name="Freeform 1637"/>
              <p:cNvSpPr>
                <a:spLocks/>
              </p:cNvSpPr>
              <p:nvPr/>
            </p:nvSpPr>
            <p:spPr bwMode="auto">
              <a:xfrm>
                <a:off x="5112" y="3349"/>
                <a:ext cx="8" cy="13"/>
              </a:xfrm>
              <a:custGeom>
                <a:avLst/>
                <a:gdLst>
                  <a:gd name="T0" fmla="*/ 3 w 8"/>
                  <a:gd name="T1" fmla="*/ 0 h 13"/>
                  <a:gd name="T2" fmla="*/ 6 w 8"/>
                  <a:gd name="T3" fmla="*/ 0 h 13"/>
                  <a:gd name="T4" fmla="*/ 8 w 8"/>
                  <a:gd name="T5" fmla="*/ 2 h 13"/>
                  <a:gd name="T6" fmla="*/ 8 w 8"/>
                  <a:gd name="T7" fmla="*/ 6 h 13"/>
                  <a:gd name="T8" fmla="*/ 8 w 8"/>
                  <a:gd name="T9" fmla="*/ 9 h 13"/>
                  <a:gd name="T10" fmla="*/ 6 w 8"/>
                  <a:gd name="T11" fmla="*/ 12 h 13"/>
                  <a:gd name="T12" fmla="*/ 3 w 8"/>
                  <a:gd name="T13" fmla="*/ 13 h 13"/>
                  <a:gd name="T14" fmla="*/ 1 w 8"/>
                  <a:gd name="T15" fmla="*/ 12 h 13"/>
                  <a:gd name="T16" fmla="*/ 0 w 8"/>
                  <a:gd name="T17" fmla="*/ 9 h 13"/>
                  <a:gd name="T18" fmla="*/ 0 w 8"/>
                  <a:gd name="T19" fmla="*/ 6 h 13"/>
                  <a:gd name="T20" fmla="*/ 0 w 8"/>
                  <a:gd name="T21" fmla="*/ 2 h 13"/>
                  <a:gd name="T22" fmla="*/ 1 w 8"/>
                  <a:gd name="T23" fmla="*/ 0 h 13"/>
                  <a:gd name="T24" fmla="*/ 3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4" name="Freeform 1638"/>
              <p:cNvSpPr>
                <a:spLocks/>
              </p:cNvSpPr>
              <p:nvPr/>
            </p:nvSpPr>
            <p:spPr bwMode="auto">
              <a:xfrm>
                <a:off x="5114" y="3353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4 w 4"/>
                  <a:gd name="T5" fmla="*/ 3 h 5"/>
                  <a:gd name="T6" fmla="*/ 4 w 4"/>
                  <a:gd name="T7" fmla="*/ 4 h 5"/>
                  <a:gd name="T8" fmla="*/ 2 w 4"/>
                  <a:gd name="T9" fmla="*/ 5 h 5"/>
                  <a:gd name="T10" fmla="*/ 0 w 4"/>
                  <a:gd name="T11" fmla="*/ 4 h 5"/>
                  <a:gd name="T12" fmla="*/ 0 w 4"/>
                  <a:gd name="T13" fmla="*/ 3 h 5"/>
                  <a:gd name="T14" fmla="*/ 0 w 4"/>
                  <a:gd name="T15" fmla="*/ 2 h 5"/>
                  <a:gd name="T16" fmla="*/ 2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4" y="2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5" name="Freeform 1639"/>
              <p:cNvSpPr>
                <a:spLocks/>
              </p:cNvSpPr>
              <p:nvPr/>
            </p:nvSpPr>
            <p:spPr bwMode="auto">
              <a:xfrm>
                <a:off x="5097" y="3342"/>
                <a:ext cx="15" cy="34"/>
              </a:xfrm>
              <a:custGeom>
                <a:avLst/>
                <a:gdLst>
                  <a:gd name="T0" fmla="*/ 11 w 15"/>
                  <a:gd name="T1" fmla="*/ 0 h 34"/>
                  <a:gd name="T2" fmla="*/ 15 w 15"/>
                  <a:gd name="T3" fmla="*/ 1 h 34"/>
                  <a:gd name="T4" fmla="*/ 11 w 15"/>
                  <a:gd name="T5" fmla="*/ 2 h 34"/>
                  <a:gd name="T6" fmla="*/ 9 w 15"/>
                  <a:gd name="T7" fmla="*/ 4 h 34"/>
                  <a:gd name="T8" fmla="*/ 7 w 15"/>
                  <a:gd name="T9" fmla="*/ 8 h 34"/>
                  <a:gd name="T10" fmla="*/ 4 w 15"/>
                  <a:gd name="T11" fmla="*/ 13 h 34"/>
                  <a:gd name="T12" fmla="*/ 4 w 15"/>
                  <a:gd name="T13" fmla="*/ 19 h 34"/>
                  <a:gd name="T14" fmla="*/ 4 w 15"/>
                  <a:gd name="T15" fmla="*/ 23 h 34"/>
                  <a:gd name="T16" fmla="*/ 7 w 15"/>
                  <a:gd name="T17" fmla="*/ 28 h 34"/>
                  <a:gd name="T18" fmla="*/ 9 w 15"/>
                  <a:gd name="T19" fmla="*/ 31 h 34"/>
                  <a:gd name="T20" fmla="*/ 12 w 15"/>
                  <a:gd name="T21" fmla="*/ 34 h 34"/>
                  <a:gd name="T22" fmla="*/ 11 w 15"/>
                  <a:gd name="T23" fmla="*/ 34 h 34"/>
                  <a:gd name="T24" fmla="*/ 8 w 15"/>
                  <a:gd name="T25" fmla="*/ 34 h 34"/>
                  <a:gd name="T26" fmla="*/ 4 w 15"/>
                  <a:gd name="T27" fmla="*/ 31 h 34"/>
                  <a:gd name="T28" fmla="*/ 2 w 15"/>
                  <a:gd name="T29" fmla="*/ 27 h 34"/>
                  <a:gd name="T30" fmla="*/ 1 w 15"/>
                  <a:gd name="T31" fmla="*/ 22 h 34"/>
                  <a:gd name="T32" fmla="*/ 0 w 15"/>
                  <a:gd name="T33" fmla="*/ 17 h 34"/>
                  <a:gd name="T34" fmla="*/ 1 w 15"/>
                  <a:gd name="T35" fmla="*/ 11 h 34"/>
                  <a:gd name="T36" fmla="*/ 2 w 15"/>
                  <a:gd name="T37" fmla="*/ 7 h 34"/>
                  <a:gd name="T38" fmla="*/ 4 w 15"/>
                  <a:gd name="T39" fmla="*/ 3 h 34"/>
                  <a:gd name="T40" fmla="*/ 8 w 15"/>
                  <a:gd name="T41" fmla="*/ 1 h 34"/>
                  <a:gd name="T42" fmla="*/ 11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1" y="0"/>
                    </a:moveTo>
                    <a:lnTo>
                      <a:pt x="15" y="1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7" y="8"/>
                    </a:lnTo>
                    <a:lnTo>
                      <a:pt x="4" y="13"/>
                    </a:lnTo>
                    <a:lnTo>
                      <a:pt x="4" y="19"/>
                    </a:lnTo>
                    <a:lnTo>
                      <a:pt x="4" y="23"/>
                    </a:lnTo>
                    <a:lnTo>
                      <a:pt x="7" y="28"/>
                    </a:lnTo>
                    <a:lnTo>
                      <a:pt x="9" y="31"/>
                    </a:lnTo>
                    <a:lnTo>
                      <a:pt x="12" y="34"/>
                    </a:lnTo>
                    <a:lnTo>
                      <a:pt x="11" y="34"/>
                    </a:lnTo>
                    <a:lnTo>
                      <a:pt x="8" y="34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6" name="Freeform 1640"/>
              <p:cNvSpPr>
                <a:spLocks/>
              </p:cNvSpPr>
              <p:nvPr/>
            </p:nvSpPr>
            <p:spPr bwMode="auto">
              <a:xfrm>
                <a:off x="4919" y="3285"/>
                <a:ext cx="118" cy="49"/>
              </a:xfrm>
              <a:custGeom>
                <a:avLst/>
                <a:gdLst>
                  <a:gd name="T0" fmla="*/ 80 w 118"/>
                  <a:gd name="T1" fmla="*/ 0 h 49"/>
                  <a:gd name="T2" fmla="*/ 93 w 118"/>
                  <a:gd name="T3" fmla="*/ 4 h 49"/>
                  <a:gd name="T4" fmla="*/ 104 w 118"/>
                  <a:gd name="T5" fmla="*/ 10 h 49"/>
                  <a:gd name="T6" fmla="*/ 113 w 118"/>
                  <a:gd name="T7" fmla="*/ 16 h 49"/>
                  <a:gd name="T8" fmla="*/ 118 w 118"/>
                  <a:gd name="T9" fmla="*/ 19 h 49"/>
                  <a:gd name="T10" fmla="*/ 118 w 118"/>
                  <a:gd name="T11" fmla="*/ 20 h 49"/>
                  <a:gd name="T12" fmla="*/ 118 w 118"/>
                  <a:gd name="T13" fmla="*/ 22 h 49"/>
                  <a:gd name="T14" fmla="*/ 117 w 118"/>
                  <a:gd name="T15" fmla="*/ 23 h 49"/>
                  <a:gd name="T16" fmla="*/ 114 w 118"/>
                  <a:gd name="T17" fmla="*/ 24 h 49"/>
                  <a:gd name="T18" fmla="*/ 115 w 118"/>
                  <a:gd name="T19" fmla="*/ 26 h 49"/>
                  <a:gd name="T20" fmla="*/ 118 w 118"/>
                  <a:gd name="T21" fmla="*/ 27 h 49"/>
                  <a:gd name="T22" fmla="*/ 118 w 118"/>
                  <a:gd name="T23" fmla="*/ 29 h 49"/>
                  <a:gd name="T24" fmla="*/ 118 w 118"/>
                  <a:gd name="T25" fmla="*/ 30 h 49"/>
                  <a:gd name="T26" fmla="*/ 112 w 118"/>
                  <a:gd name="T27" fmla="*/ 33 h 49"/>
                  <a:gd name="T28" fmla="*/ 104 w 118"/>
                  <a:gd name="T29" fmla="*/ 39 h 49"/>
                  <a:gd name="T30" fmla="*/ 92 w 118"/>
                  <a:gd name="T31" fmla="*/ 45 h 49"/>
                  <a:gd name="T32" fmla="*/ 79 w 118"/>
                  <a:gd name="T33" fmla="*/ 49 h 49"/>
                  <a:gd name="T34" fmla="*/ 66 w 118"/>
                  <a:gd name="T35" fmla="*/ 47 h 49"/>
                  <a:gd name="T36" fmla="*/ 52 w 118"/>
                  <a:gd name="T37" fmla="*/ 44 h 49"/>
                  <a:gd name="T38" fmla="*/ 40 w 118"/>
                  <a:gd name="T39" fmla="*/ 39 h 49"/>
                  <a:gd name="T40" fmla="*/ 31 w 118"/>
                  <a:gd name="T41" fmla="*/ 33 h 49"/>
                  <a:gd name="T42" fmla="*/ 24 w 118"/>
                  <a:gd name="T43" fmla="*/ 30 h 49"/>
                  <a:gd name="T44" fmla="*/ 23 w 118"/>
                  <a:gd name="T45" fmla="*/ 29 h 49"/>
                  <a:gd name="T46" fmla="*/ 20 w 118"/>
                  <a:gd name="T47" fmla="*/ 30 h 49"/>
                  <a:gd name="T48" fmla="*/ 16 w 118"/>
                  <a:gd name="T49" fmla="*/ 32 h 49"/>
                  <a:gd name="T50" fmla="*/ 10 w 118"/>
                  <a:gd name="T51" fmla="*/ 37 h 49"/>
                  <a:gd name="T52" fmla="*/ 3 w 118"/>
                  <a:gd name="T53" fmla="*/ 45 h 49"/>
                  <a:gd name="T54" fmla="*/ 0 w 118"/>
                  <a:gd name="T55" fmla="*/ 36 h 49"/>
                  <a:gd name="T56" fmla="*/ 0 w 118"/>
                  <a:gd name="T57" fmla="*/ 24 h 49"/>
                  <a:gd name="T58" fmla="*/ 1 w 118"/>
                  <a:gd name="T59" fmla="*/ 12 h 49"/>
                  <a:gd name="T60" fmla="*/ 3 w 118"/>
                  <a:gd name="T61" fmla="*/ 3 h 49"/>
                  <a:gd name="T62" fmla="*/ 10 w 118"/>
                  <a:gd name="T63" fmla="*/ 11 h 49"/>
                  <a:gd name="T64" fmla="*/ 16 w 118"/>
                  <a:gd name="T65" fmla="*/ 16 h 49"/>
                  <a:gd name="T66" fmla="*/ 21 w 118"/>
                  <a:gd name="T67" fmla="*/ 19 h 49"/>
                  <a:gd name="T68" fmla="*/ 23 w 118"/>
                  <a:gd name="T69" fmla="*/ 20 h 49"/>
                  <a:gd name="T70" fmla="*/ 25 w 118"/>
                  <a:gd name="T71" fmla="*/ 18 h 49"/>
                  <a:gd name="T72" fmla="*/ 31 w 118"/>
                  <a:gd name="T73" fmla="*/ 14 h 49"/>
                  <a:gd name="T74" fmla="*/ 40 w 118"/>
                  <a:gd name="T75" fmla="*/ 10 h 49"/>
                  <a:gd name="T76" fmla="*/ 53 w 118"/>
                  <a:gd name="T77" fmla="*/ 5 h 49"/>
                  <a:gd name="T78" fmla="*/ 66 w 118"/>
                  <a:gd name="T79" fmla="*/ 0 h 49"/>
                  <a:gd name="T80" fmla="*/ 80 w 118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9">
                    <a:moveTo>
                      <a:pt x="80" y="0"/>
                    </a:moveTo>
                    <a:lnTo>
                      <a:pt x="93" y="4"/>
                    </a:lnTo>
                    <a:lnTo>
                      <a:pt x="104" y="10"/>
                    </a:lnTo>
                    <a:lnTo>
                      <a:pt x="113" y="16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17" y="23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8" y="27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6" y="47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1" y="33"/>
                    </a:lnTo>
                    <a:lnTo>
                      <a:pt x="24" y="30"/>
                    </a:lnTo>
                    <a:lnTo>
                      <a:pt x="23" y="29"/>
                    </a:lnTo>
                    <a:lnTo>
                      <a:pt x="20" y="30"/>
                    </a:lnTo>
                    <a:lnTo>
                      <a:pt x="16" y="32"/>
                    </a:lnTo>
                    <a:lnTo>
                      <a:pt x="10" y="37"/>
                    </a:lnTo>
                    <a:lnTo>
                      <a:pt x="3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1" y="12"/>
                    </a:lnTo>
                    <a:lnTo>
                      <a:pt x="3" y="3"/>
                    </a:lnTo>
                    <a:lnTo>
                      <a:pt x="10" y="11"/>
                    </a:lnTo>
                    <a:lnTo>
                      <a:pt x="16" y="16"/>
                    </a:lnTo>
                    <a:lnTo>
                      <a:pt x="21" y="19"/>
                    </a:lnTo>
                    <a:lnTo>
                      <a:pt x="23" y="20"/>
                    </a:lnTo>
                    <a:lnTo>
                      <a:pt x="25" y="18"/>
                    </a:lnTo>
                    <a:lnTo>
                      <a:pt x="31" y="14"/>
                    </a:lnTo>
                    <a:lnTo>
                      <a:pt x="40" y="10"/>
                    </a:lnTo>
                    <a:lnTo>
                      <a:pt x="53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7" name="Freeform 1641"/>
              <p:cNvSpPr>
                <a:spLocks/>
              </p:cNvSpPr>
              <p:nvPr/>
            </p:nvSpPr>
            <p:spPr bwMode="auto">
              <a:xfrm>
                <a:off x="5014" y="3298"/>
                <a:ext cx="9" cy="13"/>
              </a:xfrm>
              <a:custGeom>
                <a:avLst/>
                <a:gdLst>
                  <a:gd name="T0" fmla="*/ 4 w 9"/>
                  <a:gd name="T1" fmla="*/ 0 h 13"/>
                  <a:gd name="T2" fmla="*/ 6 w 9"/>
                  <a:gd name="T3" fmla="*/ 0 h 13"/>
                  <a:gd name="T4" fmla="*/ 9 w 9"/>
                  <a:gd name="T5" fmla="*/ 3 h 13"/>
                  <a:gd name="T6" fmla="*/ 9 w 9"/>
                  <a:gd name="T7" fmla="*/ 6 h 13"/>
                  <a:gd name="T8" fmla="*/ 9 w 9"/>
                  <a:gd name="T9" fmla="*/ 10 h 13"/>
                  <a:gd name="T10" fmla="*/ 6 w 9"/>
                  <a:gd name="T11" fmla="*/ 12 h 13"/>
                  <a:gd name="T12" fmla="*/ 4 w 9"/>
                  <a:gd name="T13" fmla="*/ 13 h 13"/>
                  <a:gd name="T14" fmla="*/ 2 w 9"/>
                  <a:gd name="T15" fmla="*/ 12 h 13"/>
                  <a:gd name="T16" fmla="*/ 0 w 9"/>
                  <a:gd name="T17" fmla="*/ 10 h 13"/>
                  <a:gd name="T18" fmla="*/ 0 w 9"/>
                  <a:gd name="T19" fmla="*/ 6 h 13"/>
                  <a:gd name="T20" fmla="*/ 0 w 9"/>
                  <a:gd name="T21" fmla="*/ 3 h 13"/>
                  <a:gd name="T22" fmla="*/ 2 w 9"/>
                  <a:gd name="T23" fmla="*/ 0 h 13"/>
                  <a:gd name="T24" fmla="*/ 4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4" y="0"/>
                    </a:moveTo>
                    <a:lnTo>
                      <a:pt x="6" y="0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9" y="10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8" name="Freeform 1642"/>
              <p:cNvSpPr>
                <a:spLocks/>
              </p:cNvSpPr>
              <p:nvPr/>
            </p:nvSpPr>
            <p:spPr bwMode="auto">
              <a:xfrm>
                <a:off x="5017" y="3303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1 h 5"/>
                  <a:gd name="T4" fmla="*/ 3 w 3"/>
                  <a:gd name="T5" fmla="*/ 2 h 5"/>
                  <a:gd name="T6" fmla="*/ 3 w 3"/>
                  <a:gd name="T7" fmla="*/ 4 h 5"/>
                  <a:gd name="T8" fmla="*/ 2 w 3"/>
                  <a:gd name="T9" fmla="*/ 5 h 5"/>
                  <a:gd name="T10" fmla="*/ 0 w 3"/>
                  <a:gd name="T11" fmla="*/ 4 h 5"/>
                  <a:gd name="T12" fmla="*/ 0 w 3"/>
                  <a:gd name="T13" fmla="*/ 2 h 5"/>
                  <a:gd name="T14" fmla="*/ 0 w 3"/>
                  <a:gd name="T15" fmla="*/ 1 h 5"/>
                  <a:gd name="T16" fmla="*/ 2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9" name="Freeform 1643"/>
              <p:cNvSpPr>
                <a:spLocks/>
              </p:cNvSpPr>
              <p:nvPr/>
            </p:nvSpPr>
            <p:spPr bwMode="auto">
              <a:xfrm>
                <a:off x="4999" y="3291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1 h 34"/>
                  <a:gd name="T4" fmla="*/ 12 w 17"/>
                  <a:gd name="T5" fmla="*/ 3 h 34"/>
                  <a:gd name="T6" fmla="*/ 10 w 17"/>
                  <a:gd name="T7" fmla="*/ 5 h 34"/>
                  <a:gd name="T8" fmla="*/ 7 w 17"/>
                  <a:gd name="T9" fmla="*/ 8 h 34"/>
                  <a:gd name="T10" fmla="*/ 5 w 17"/>
                  <a:gd name="T11" fmla="*/ 13 h 34"/>
                  <a:gd name="T12" fmla="*/ 5 w 17"/>
                  <a:gd name="T13" fmla="*/ 19 h 34"/>
                  <a:gd name="T14" fmla="*/ 5 w 17"/>
                  <a:gd name="T15" fmla="*/ 24 h 34"/>
                  <a:gd name="T16" fmla="*/ 7 w 17"/>
                  <a:gd name="T17" fmla="*/ 28 h 34"/>
                  <a:gd name="T18" fmla="*/ 10 w 17"/>
                  <a:gd name="T19" fmla="*/ 32 h 34"/>
                  <a:gd name="T20" fmla="*/ 13 w 17"/>
                  <a:gd name="T21" fmla="*/ 34 h 34"/>
                  <a:gd name="T22" fmla="*/ 12 w 17"/>
                  <a:gd name="T23" fmla="*/ 34 h 34"/>
                  <a:gd name="T24" fmla="*/ 8 w 17"/>
                  <a:gd name="T25" fmla="*/ 34 h 34"/>
                  <a:gd name="T26" fmla="*/ 5 w 17"/>
                  <a:gd name="T27" fmla="*/ 32 h 34"/>
                  <a:gd name="T28" fmla="*/ 2 w 17"/>
                  <a:gd name="T29" fmla="*/ 27 h 34"/>
                  <a:gd name="T30" fmla="*/ 1 w 17"/>
                  <a:gd name="T31" fmla="*/ 23 h 34"/>
                  <a:gd name="T32" fmla="*/ 0 w 17"/>
                  <a:gd name="T33" fmla="*/ 18 h 34"/>
                  <a:gd name="T34" fmla="*/ 1 w 17"/>
                  <a:gd name="T35" fmla="*/ 12 h 34"/>
                  <a:gd name="T36" fmla="*/ 2 w 17"/>
                  <a:gd name="T37" fmla="*/ 7 h 34"/>
                  <a:gd name="T38" fmla="*/ 5 w 17"/>
                  <a:gd name="T39" fmla="*/ 4 h 34"/>
                  <a:gd name="T40" fmla="*/ 8 w 17"/>
                  <a:gd name="T41" fmla="*/ 1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1"/>
                    </a:lnTo>
                    <a:lnTo>
                      <a:pt x="12" y="3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9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2"/>
                    </a:lnTo>
                    <a:lnTo>
                      <a:pt x="2" y="27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0" name="Freeform 1644"/>
              <p:cNvSpPr>
                <a:spLocks/>
              </p:cNvSpPr>
              <p:nvPr/>
            </p:nvSpPr>
            <p:spPr bwMode="auto">
              <a:xfrm>
                <a:off x="4883" y="3241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1 w 117"/>
                  <a:gd name="T3" fmla="*/ 3 h 48"/>
                  <a:gd name="T4" fmla="*/ 103 w 117"/>
                  <a:gd name="T5" fmla="*/ 9 h 48"/>
                  <a:gd name="T6" fmla="*/ 111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2 h 48"/>
                  <a:gd name="T16" fmla="*/ 114 w 117"/>
                  <a:gd name="T17" fmla="*/ 23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29 h 48"/>
                  <a:gd name="T26" fmla="*/ 111 w 117"/>
                  <a:gd name="T27" fmla="*/ 33 h 48"/>
                  <a:gd name="T28" fmla="*/ 102 w 117"/>
                  <a:gd name="T29" fmla="*/ 39 h 48"/>
                  <a:gd name="T30" fmla="*/ 91 w 117"/>
                  <a:gd name="T31" fmla="*/ 44 h 48"/>
                  <a:gd name="T32" fmla="*/ 79 w 117"/>
                  <a:gd name="T33" fmla="*/ 48 h 48"/>
                  <a:gd name="T34" fmla="*/ 64 w 117"/>
                  <a:gd name="T35" fmla="*/ 47 h 48"/>
                  <a:gd name="T36" fmla="*/ 52 w 117"/>
                  <a:gd name="T37" fmla="*/ 43 h 48"/>
                  <a:gd name="T38" fmla="*/ 39 w 117"/>
                  <a:gd name="T39" fmla="*/ 39 h 48"/>
                  <a:gd name="T40" fmla="*/ 29 w 117"/>
                  <a:gd name="T41" fmla="*/ 33 h 48"/>
                  <a:gd name="T42" fmla="*/ 23 w 117"/>
                  <a:gd name="T43" fmla="*/ 29 h 48"/>
                  <a:gd name="T44" fmla="*/ 21 w 117"/>
                  <a:gd name="T45" fmla="*/ 28 h 48"/>
                  <a:gd name="T46" fmla="*/ 19 w 117"/>
                  <a:gd name="T47" fmla="*/ 29 h 48"/>
                  <a:gd name="T48" fmla="*/ 14 w 117"/>
                  <a:gd name="T49" fmla="*/ 31 h 48"/>
                  <a:gd name="T50" fmla="*/ 8 w 117"/>
                  <a:gd name="T51" fmla="*/ 36 h 48"/>
                  <a:gd name="T52" fmla="*/ 1 w 117"/>
                  <a:gd name="T53" fmla="*/ 44 h 48"/>
                  <a:gd name="T54" fmla="*/ 0 w 117"/>
                  <a:gd name="T55" fmla="*/ 35 h 48"/>
                  <a:gd name="T56" fmla="*/ 0 w 117"/>
                  <a:gd name="T57" fmla="*/ 23 h 48"/>
                  <a:gd name="T58" fmla="*/ 0 w 117"/>
                  <a:gd name="T59" fmla="*/ 11 h 48"/>
                  <a:gd name="T60" fmla="*/ 2 w 117"/>
                  <a:gd name="T61" fmla="*/ 2 h 48"/>
                  <a:gd name="T62" fmla="*/ 8 w 117"/>
                  <a:gd name="T63" fmla="*/ 10 h 48"/>
                  <a:gd name="T64" fmla="*/ 15 w 117"/>
                  <a:gd name="T65" fmla="*/ 15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7 h 48"/>
                  <a:gd name="T72" fmla="*/ 30 w 117"/>
                  <a:gd name="T73" fmla="*/ 14 h 48"/>
                  <a:gd name="T74" fmla="*/ 40 w 117"/>
                  <a:gd name="T75" fmla="*/ 9 h 48"/>
                  <a:gd name="T76" fmla="*/ 52 w 117"/>
                  <a:gd name="T77" fmla="*/ 4 h 48"/>
                  <a:gd name="T78" fmla="*/ 66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1" y="3"/>
                    </a:lnTo>
                    <a:lnTo>
                      <a:pt x="103" y="9"/>
                    </a:lnTo>
                    <a:lnTo>
                      <a:pt x="111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2"/>
                    </a:lnTo>
                    <a:lnTo>
                      <a:pt x="114" y="23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29"/>
                    </a:lnTo>
                    <a:lnTo>
                      <a:pt x="111" y="33"/>
                    </a:lnTo>
                    <a:lnTo>
                      <a:pt x="102" y="39"/>
                    </a:lnTo>
                    <a:lnTo>
                      <a:pt x="91" y="44"/>
                    </a:lnTo>
                    <a:lnTo>
                      <a:pt x="79" y="48"/>
                    </a:lnTo>
                    <a:lnTo>
                      <a:pt x="64" y="47"/>
                    </a:lnTo>
                    <a:lnTo>
                      <a:pt x="52" y="43"/>
                    </a:lnTo>
                    <a:lnTo>
                      <a:pt x="39" y="39"/>
                    </a:lnTo>
                    <a:lnTo>
                      <a:pt x="29" y="33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19" y="29"/>
                    </a:lnTo>
                    <a:lnTo>
                      <a:pt x="14" y="31"/>
                    </a:lnTo>
                    <a:lnTo>
                      <a:pt x="8" y="36"/>
                    </a:lnTo>
                    <a:lnTo>
                      <a:pt x="1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1"/>
                    </a:lnTo>
                    <a:lnTo>
                      <a:pt x="2" y="2"/>
                    </a:lnTo>
                    <a:lnTo>
                      <a:pt x="8" y="10"/>
                    </a:lnTo>
                    <a:lnTo>
                      <a:pt x="15" y="15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7"/>
                    </a:lnTo>
                    <a:lnTo>
                      <a:pt x="30" y="14"/>
                    </a:lnTo>
                    <a:lnTo>
                      <a:pt x="40" y="9"/>
                    </a:lnTo>
                    <a:lnTo>
                      <a:pt x="52" y="4"/>
                    </a:lnTo>
                    <a:lnTo>
                      <a:pt x="66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DF2"/>
              </a:solidFill>
              <a:ln w="0">
                <a:solidFill>
                  <a:srgbClr val="000D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1" name="Freeform 1645"/>
              <p:cNvSpPr>
                <a:spLocks/>
              </p:cNvSpPr>
              <p:nvPr/>
            </p:nvSpPr>
            <p:spPr bwMode="auto">
              <a:xfrm>
                <a:off x="4977" y="3254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0 h 13"/>
                  <a:gd name="T4" fmla="*/ 8 w 9"/>
                  <a:gd name="T5" fmla="*/ 2 h 13"/>
                  <a:gd name="T6" fmla="*/ 9 w 9"/>
                  <a:gd name="T7" fmla="*/ 6 h 13"/>
                  <a:gd name="T8" fmla="*/ 8 w 9"/>
                  <a:gd name="T9" fmla="*/ 9 h 13"/>
                  <a:gd name="T10" fmla="*/ 7 w 9"/>
                  <a:gd name="T11" fmla="*/ 11 h 13"/>
                  <a:gd name="T12" fmla="*/ 5 w 9"/>
                  <a:gd name="T13" fmla="*/ 13 h 13"/>
                  <a:gd name="T14" fmla="*/ 2 w 9"/>
                  <a:gd name="T15" fmla="*/ 11 h 13"/>
                  <a:gd name="T16" fmla="*/ 1 w 9"/>
                  <a:gd name="T17" fmla="*/ 9 h 13"/>
                  <a:gd name="T18" fmla="*/ 0 w 9"/>
                  <a:gd name="T19" fmla="*/ 6 h 13"/>
                  <a:gd name="T20" fmla="*/ 1 w 9"/>
                  <a:gd name="T21" fmla="*/ 2 h 13"/>
                  <a:gd name="T22" fmla="*/ 2 w 9"/>
                  <a:gd name="T23" fmla="*/ 0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9" y="6"/>
                    </a:lnTo>
                    <a:lnTo>
                      <a:pt x="8" y="9"/>
                    </a:lnTo>
                    <a:lnTo>
                      <a:pt x="7" y="11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2" name="Freeform 1646"/>
              <p:cNvSpPr>
                <a:spLocks/>
              </p:cNvSpPr>
              <p:nvPr/>
            </p:nvSpPr>
            <p:spPr bwMode="auto">
              <a:xfrm>
                <a:off x="4979" y="3258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4 w 5"/>
                  <a:gd name="T3" fmla="*/ 2 h 5"/>
                  <a:gd name="T4" fmla="*/ 5 w 5"/>
                  <a:gd name="T5" fmla="*/ 3 h 5"/>
                  <a:gd name="T6" fmla="*/ 4 w 5"/>
                  <a:gd name="T7" fmla="*/ 4 h 5"/>
                  <a:gd name="T8" fmla="*/ 3 w 5"/>
                  <a:gd name="T9" fmla="*/ 5 h 5"/>
                  <a:gd name="T10" fmla="*/ 1 w 5"/>
                  <a:gd name="T11" fmla="*/ 4 h 5"/>
                  <a:gd name="T12" fmla="*/ 0 w 5"/>
                  <a:gd name="T13" fmla="*/ 3 h 5"/>
                  <a:gd name="T14" fmla="*/ 1 w 5"/>
                  <a:gd name="T15" fmla="*/ 2 h 5"/>
                  <a:gd name="T16" fmla="*/ 3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4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3" name="Freeform 1647"/>
              <p:cNvSpPr>
                <a:spLocks/>
              </p:cNvSpPr>
              <p:nvPr/>
            </p:nvSpPr>
            <p:spPr bwMode="auto">
              <a:xfrm>
                <a:off x="4963" y="3247"/>
                <a:ext cx="15" cy="34"/>
              </a:xfrm>
              <a:custGeom>
                <a:avLst/>
                <a:gdLst>
                  <a:gd name="T0" fmla="*/ 11 w 15"/>
                  <a:gd name="T1" fmla="*/ 0 h 34"/>
                  <a:gd name="T2" fmla="*/ 15 w 15"/>
                  <a:gd name="T3" fmla="*/ 1 h 34"/>
                  <a:gd name="T4" fmla="*/ 11 w 15"/>
                  <a:gd name="T5" fmla="*/ 2 h 34"/>
                  <a:gd name="T6" fmla="*/ 8 w 15"/>
                  <a:gd name="T7" fmla="*/ 4 h 34"/>
                  <a:gd name="T8" fmla="*/ 6 w 15"/>
                  <a:gd name="T9" fmla="*/ 8 h 34"/>
                  <a:gd name="T10" fmla="*/ 4 w 15"/>
                  <a:gd name="T11" fmla="*/ 13 h 34"/>
                  <a:gd name="T12" fmla="*/ 3 w 15"/>
                  <a:gd name="T13" fmla="*/ 18 h 34"/>
                  <a:gd name="T14" fmla="*/ 4 w 15"/>
                  <a:gd name="T15" fmla="*/ 23 h 34"/>
                  <a:gd name="T16" fmla="*/ 6 w 15"/>
                  <a:gd name="T17" fmla="*/ 28 h 34"/>
                  <a:gd name="T18" fmla="*/ 8 w 15"/>
                  <a:gd name="T19" fmla="*/ 31 h 34"/>
                  <a:gd name="T20" fmla="*/ 11 w 15"/>
                  <a:gd name="T21" fmla="*/ 34 h 34"/>
                  <a:gd name="T22" fmla="*/ 11 w 15"/>
                  <a:gd name="T23" fmla="*/ 34 h 34"/>
                  <a:gd name="T24" fmla="*/ 8 w 15"/>
                  <a:gd name="T25" fmla="*/ 34 h 34"/>
                  <a:gd name="T26" fmla="*/ 4 w 15"/>
                  <a:gd name="T27" fmla="*/ 31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7 h 34"/>
                  <a:gd name="T34" fmla="*/ 0 w 15"/>
                  <a:gd name="T35" fmla="*/ 11 h 34"/>
                  <a:gd name="T36" fmla="*/ 2 w 15"/>
                  <a:gd name="T37" fmla="*/ 7 h 34"/>
                  <a:gd name="T38" fmla="*/ 4 w 15"/>
                  <a:gd name="T39" fmla="*/ 3 h 34"/>
                  <a:gd name="T40" fmla="*/ 8 w 15"/>
                  <a:gd name="T41" fmla="*/ 1 h 34"/>
                  <a:gd name="T42" fmla="*/ 11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1" y="0"/>
                    </a:moveTo>
                    <a:lnTo>
                      <a:pt x="15" y="1"/>
                    </a:lnTo>
                    <a:lnTo>
                      <a:pt x="11" y="2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4" y="13"/>
                    </a:lnTo>
                    <a:lnTo>
                      <a:pt x="3" y="18"/>
                    </a:lnTo>
                    <a:lnTo>
                      <a:pt x="4" y="23"/>
                    </a:lnTo>
                    <a:lnTo>
                      <a:pt x="6" y="28"/>
                    </a:lnTo>
                    <a:lnTo>
                      <a:pt x="8" y="31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8" y="34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4" name="Freeform 1648"/>
              <p:cNvSpPr>
                <a:spLocks/>
              </p:cNvSpPr>
              <p:nvPr/>
            </p:nvSpPr>
            <p:spPr bwMode="auto">
              <a:xfrm>
                <a:off x="4857" y="3189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3 w 117"/>
                  <a:gd name="T3" fmla="*/ 4 h 48"/>
                  <a:gd name="T4" fmla="*/ 103 w 117"/>
                  <a:gd name="T5" fmla="*/ 9 h 48"/>
                  <a:gd name="T6" fmla="*/ 112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4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29 h 48"/>
                  <a:gd name="T26" fmla="*/ 112 w 117"/>
                  <a:gd name="T27" fmla="*/ 33 h 48"/>
                  <a:gd name="T28" fmla="*/ 103 w 117"/>
                  <a:gd name="T29" fmla="*/ 39 h 48"/>
                  <a:gd name="T30" fmla="*/ 92 w 117"/>
                  <a:gd name="T31" fmla="*/ 45 h 48"/>
                  <a:gd name="T32" fmla="*/ 79 w 117"/>
                  <a:gd name="T33" fmla="*/ 48 h 48"/>
                  <a:gd name="T34" fmla="*/ 65 w 117"/>
                  <a:gd name="T35" fmla="*/ 48 h 48"/>
                  <a:gd name="T36" fmla="*/ 52 w 117"/>
                  <a:gd name="T37" fmla="*/ 44 h 48"/>
                  <a:gd name="T38" fmla="*/ 40 w 117"/>
                  <a:gd name="T39" fmla="*/ 39 h 48"/>
                  <a:gd name="T40" fmla="*/ 29 w 117"/>
                  <a:gd name="T41" fmla="*/ 34 h 48"/>
                  <a:gd name="T42" fmla="*/ 24 w 117"/>
                  <a:gd name="T43" fmla="*/ 29 h 48"/>
                  <a:gd name="T44" fmla="*/ 21 w 117"/>
                  <a:gd name="T45" fmla="*/ 28 h 48"/>
                  <a:gd name="T46" fmla="*/ 20 w 117"/>
                  <a:gd name="T47" fmla="*/ 29 h 48"/>
                  <a:gd name="T48" fmla="*/ 15 w 117"/>
                  <a:gd name="T49" fmla="*/ 32 h 48"/>
                  <a:gd name="T50" fmla="*/ 8 w 117"/>
                  <a:gd name="T51" fmla="*/ 38 h 48"/>
                  <a:gd name="T52" fmla="*/ 2 w 117"/>
                  <a:gd name="T53" fmla="*/ 45 h 48"/>
                  <a:gd name="T54" fmla="*/ 0 w 117"/>
                  <a:gd name="T55" fmla="*/ 35 h 48"/>
                  <a:gd name="T56" fmla="*/ 0 w 117"/>
                  <a:gd name="T57" fmla="*/ 24 h 48"/>
                  <a:gd name="T58" fmla="*/ 0 w 117"/>
                  <a:gd name="T59" fmla="*/ 13 h 48"/>
                  <a:gd name="T60" fmla="*/ 2 w 117"/>
                  <a:gd name="T61" fmla="*/ 4 h 48"/>
                  <a:gd name="T62" fmla="*/ 9 w 117"/>
                  <a:gd name="T63" fmla="*/ 11 h 48"/>
                  <a:gd name="T64" fmla="*/ 15 w 117"/>
                  <a:gd name="T65" fmla="*/ 17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1 w 117"/>
                  <a:gd name="T73" fmla="*/ 14 h 48"/>
                  <a:gd name="T74" fmla="*/ 40 w 117"/>
                  <a:gd name="T75" fmla="*/ 9 h 48"/>
                  <a:gd name="T76" fmla="*/ 52 w 117"/>
                  <a:gd name="T77" fmla="*/ 5 h 48"/>
                  <a:gd name="T78" fmla="*/ 66 w 117"/>
                  <a:gd name="T79" fmla="*/ 0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29"/>
                    </a:lnTo>
                    <a:lnTo>
                      <a:pt x="112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29" y="34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2"/>
                    </a:lnTo>
                    <a:lnTo>
                      <a:pt x="8" y="38"/>
                    </a:lnTo>
                    <a:lnTo>
                      <a:pt x="2" y="45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2" y="4"/>
                    </a:lnTo>
                    <a:lnTo>
                      <a:pt x="9" y="11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69A8"/>
              </a:solidFill>
              <a:ln w="0">
                <a:solidFill>
                  <a:srgbClr val="0069A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5" name="Freeform 1649"/>
              <p:cNvSpPr>
                <a:spLocks/>
              </p:cNvSpPr>
              <p:nvPr/>
            </p:nvSpPr>
            <p:spPr bwMode="auto">
              <a:xfrm>
                <a:off x="4951" y="3202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1 h 13"/>
                  <a:gd name="T4" fmla="*/ 8 w 9"/>
                  <a:gd name="T5" fmla="*/ 4 h 13"/>
                  <a:gd name="T6" fmla="*/ 9 w 9"/>
                  <a:gd name="T7" fmla="*/ 7 h 13"/>
                  <a:gd name="T8" fmla="*/ 8 w 9"/>
                  <a:gd name="T9" fmla="*/ 11 h 13"/>
                  <a:gd name="T10" fmla="*/ 7 w 9"/>
                  <a:gd name="T11" fmla="*/ 13 h 13"/>
                  <a:gd name="T12" fmla="*/ 5 w 9"/>
                  <a:gd name="T13" fmla="*/ 13 h 13"/>
                  <a:gd name="T14" fmla="*/ 2 w 9"/>
                  <a:gd name="T15" fmla="*/ 13 h 13"/>
                  <a:gd name="T16" fmla="*/ 1 w 9"/>
                  <a:gd name="T17" fmla="*/ 11 h 13"/>
                  <a:gd name="T18" fmla="*/ 0 w 9"/>
                  <a:gd name="T19" fmla="*/ 7 h 13"/>
                  <a:gd name="T20" fmla="*/ 1 w 9"/>
                  <a:gd name="T21" fmla="*/ 4 h 13"/>
                  <a:gd name="T22" fmla="*/ 2 w 9"/>
                  <a:gd name="T23" fmla="*/ 1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1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8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6" name="Freeform 1650"/>
              <p:cNvSpPr>
                <a:spLocks/>
              </p:cNvSpPr>
              <p:nvPr/>
            </p:nvSpPr>
            <p:spPr bwMode="auto">
              <a:xfrm>
                <a:off x="4955" y="3208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0 h 3"/>
                  <a:gd name="T4" fmla="*/ 3 w 3"/>
                  <a:gd name="T5" fmla="*/ 1 h 3"/>
                  <a:gd name="T6" fmla="*/ 3 w 3"/>
                  <a:gd name="T7" fmla="*/ 3 h 3"/>
                  <a:gd name="T8" fmla="*/ 1 w 3"/>
                  <a:gd name="T9" fmla="*/ 3 h 3"/>
                  <a:gd name="T10" fmla="*/ 0 w 3"/>
                  <a:gd name="T11" fmla="*/ 3 h 3"/>
                  <a:gd name="T12" fmla="*/ 0 w 3"/>
                  <a:gd name="T13" fmla="*/ 1 h 3"/>
                  <a:gd name="T14" fmla="*/ 0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7" name="Freeform 1651"/>
              <p:cNvSpPr>
                <a:spLocks/>
              </p:cNvSpPr>
              <p:nvPr/>
            </p:nvSpPr>
            <p:spPr bwMode="auto">
              <a:xfrm>
                <a:off x="4937" y="3196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1 h 34"/>
                  <a:gd name="T6" fmla="*/ 8 w 15"/>
                  <a:gd name="T7" fmla="*/ 5 h 34"/>
                  <a:gd name="T8" fmla="*/ 6 w 15"/>
                  <a:gd name="T9" fmla="*/ 8 h 34"/>
                  <a:gd name="T10" fmla="*/ 5 w 15"/>
                  <a:gd name="T11" fmla="*/ 13 h 34"/>
                  <a:gd name="T12" fmla="*/ 3 w 15"/>
                  <a:gd name="T13" fmla="*/ 18 h 34"/>
                  <a:gd name="T14" fmla="*/ 5 w 15"/>
                  <a:gd name="T15" fmla="*/ 24 h 34"/>
                  <a:gd name="T16" fmla="*/ 6 w 15"/>
                  <a:gd name="T17" fmla="*/ 28 h 34"/>
                  <a:gd name="T18" fmla="*/ 9 w 15"/>
                  <a:gd name="T19" fmla="*/ 32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7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1"/>
                    </a:lnTo>
                    <a:lnTo>
                      <a:pt x="8" y="5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3" y="18"/>
                    </a:lnTo>
                    <a:lnTo>
                      <a:pt x="5" y="24"/>
                    </a:lnTo>
                    <a:lnTo>
                      <a:pt x="6" y="28"/>
                    </a:lnTo>
                    <a:lnTo>
                      <a:pt x="9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8" name="Freeform 1652"/>
              <p:cNvSpPr>
                <a:spLocks/>
              </p:cNvSpPr>
              <p:nvPr/>
            </p:nvSpPr>
            <p:spPr bwMode="auto">
              <a:xfrm>
                <a:off x="4740" y="3223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2 w 118"/>
                  <a:gd name="T3" fmla="*/ 4 h 48"/>
                  <a:gd name="T4" fmla="*/ 104 w 118"/>
                  <a:gd name="T5" fmla="*/ 10 h 48"/>
                  <a:gd name="T6" fmla="*/ 112 w 118"/>
                  <a:gd name="T7" fmla="*/ 15 h 48"/>
                  <a:gd name="T8" fmla="*/ 118 w 118"/>
                  <a:gd name="T9" fmla="*/ 19 h 48"/>
                  <a:gd name="T10" fmla="*/ 118 w 118"/>
                  <a:gd name="T11" fmla="*/ 20 h 48"/>
                  <a:gd name="T12" fmla="*/ 117 w 118"/>
                  <a:gd name="T13" fmla="*/ 21 h 48"/>
                  <a:gd name="T14" fmla="*/ 116 w 118"/>
                  <a:gd name="T15" fmla="*/ 24 h 48"/>
                  <a:gd name="T16" fmla="*/ 115 w 118"/>
                  <a:gd name="T17" fmla="*/ 25 h 48"/>
                  <a:gd name="T18" fmla="*/ 116 w 118"/>
                  <a:gd name="T19" fmla="*/ 26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29 h 48"/>
                  <a:gd name="T26" fmla="*/ 112 w 118"/>
                  <a:gd name="T27" fmla="*/ 33 h 48"/>
                  <a:gd name="T28" fmla="*/ 103 w 118"/>
                  <a:gd name="T29" fmla="*/ 39 h 48"/>
                  <a:gd name="T30" fmla="*/ 92 w 118"/>
                  <a:gd name="T31" fmla="*/ 45 h 48"/>
                  <a:gd name="T32" fmla="*/ 80 w 118"/>
                  <a:gd name="T33" fmla="*/ 48 h 48"/>
                  <a:gd name="T34" fmla="*/ 65 w 118"/>
                  <a:gd name="T35" fmla="*/ 48 h 48"/>
                  <a:gd name="T36" fmla="*/ 51 w 118"/>
                  <a:gd name="T37" fmla="*/ 44 h 48"/>
                  <a:gd name="T38" fmla="*/ 40 w 118"/>
                  <a:gd name="T39" fmla="*/ 39 h 48"/>
                  <a:gd name="T40" fmla="*/ 30 w 118"/>
                  <a:gd name="T41" fmla="*/ 34 h 48"/>
                  <a:gd name="T42" fmla="*/ 24 w 118"/>
                  <a:gd name="T43" fmla="*/ 31 h 48"/>
                  <a:gd name="T44" fmla="*/ 22 w 118"/>
                  <a:gd name="T45" fmla="*/ 28 h 48"/>
                  <a:gd name="T46" fmla="*/ 20 w 118"/>
                  <a:gd name="T47" fmla="*/ 29 h 48"/>
                  <a:gd name="T48" fmla="*/ 15 w 118"/>
                  <a:gd name="T49" fmla="*/ 33 h 48"/>
                  <a:gd name="T50" fmla="*/ 9 w 118"/>
                  <a:gd name="T51" fmla="*/ 38 h 48"/>
                  <a:gd name="T52" fmla="*/ 2 w 118"/>
                  <a:gd name="T53" fmla="*/ 45 h 48"/>
                  <a:gd name="T54" fmla="*/ 1 w 118"/>
                  <a:gd name="T55" fmla="*/ 35 h 48"/>
                  <a:gd name="T56" fmla="*/ 0 w 118"/>
                  <a:gd name="T57" fmla="*/ 25 h 48"/>
                  <a:gd name="T58" fmla="*/ 1 w 118"/>
                  <a:gd name="T59" fmla="*/ 13 h 48"/>
                  <a:gd name="T60" fmla="*/ 3 w 118"/>
                  <a:gd name="T61" fmla="*/ 4 h 48"/>
                  <a:gd name="T62" fmla="*/ 9 w 118"/>
                  <a:gd name="T63" fmla="*/ 11 h 48"/>
                  <a:gd name="T64" fmla="*/ 16 w 118"/>
                  <a:gd name="T65" fmla="*/ 17 h 48"/>
                  <a:gd name="T66" fmla="*/ 21 w 118"/>
                  <a:gd name="T67" fmla="*/ 19 h 48"/>
                  <a:gd name="T68" fmla="*/ 22 w 118"/>
                  <a:gd name="T69" fmla="*/ 20 h 48"/>
                  <a:gd name="T70" fmla="*/ 24 w 118"/>
                  <a:gd name="T71" fmla="*/ 19 h 48"/>
                  <a:gd name="T72" fmla="*/ 31 w 118"/>
                  <a:gd name="T73" fmla="*/ 15 h 48"/>
                  <a:gd name="T74" fmla="*/ 41 w 118"/>
                  <a:gd name="T75" fmla="*/ 10 h 48"/>
                  <a:gd name="T76" fmla="*/ 53 w 118"/>
                  <a:gd name="T77" fmla="*/ 5 h 48"/>
                  <a:gd name="T78" fmla="*/ 65 w 118"/>
                  <a:gd name="T79" fmla="*/ 1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2" y="4"/>
                    </a:lnTo>
                    <a:lnTo>
                      <a:pt x="104" y="10"/>
                    </a:lnTo>
                    <a:lnTo>
                      <a:pt x="112" y="15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6" y="24"/>
                    </a:lnTo>
                    <a:lnTo>
                      <a:pt x="115" y="25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2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80" y="48"/>
                    </a:lnTo>
                    <a:lnTo>
                      <a:pt x="65" y="48"/>
                    </a:lnTo>
                    <a:lnTo>
                      <a:pt x="51" y="44"/>
                    </a:lnTo>
                    <a:lnTo>
                      <a:pt x="40" y="39"/>
                    </a:lnTo>
                    <a:lnTo>
                      <a:pt x="30" y="34"/>
                    </a:lnTo>
                    <a:lnTo>
                      <a:pt x="24" y="31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9" y="38"/>
                    </a:lnTo>
                    <a:lnTo>
                      <a:pt x="2" y="45"/>
                    </a:lnTo>
                    <a:lnTo>
                      <a:pt x="1" y="35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9" y="11"/>
                    </a:lnTo>
                    <a:lnTo>
                      <a:pt x="16" y="17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1" y="15"/>
                    </a:lnTo>
                    <a:lnTo>
                      <a:pt x="41" y="10"/>
                    </a:lnTo>
                    <a:lnTo>
                      <a:pt x="53" y="5"/>
                    </a:lnTo>
                    <a:lnTo>
                      <a:pt x="65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DF2"/>
              </a:solidFill>
              <a:ln w="0">
                <a:solidFill>
                  <a:srgbClr val="000D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9" name="Freeform 1653"/>
              <p:cNvSpPr>
                <a:spLocks/>
              </p:cNvSpPr>
              <p:nvPr/>
            </p:nvSpPr>
            <p:spPr bwMode="auto">
              <a:xfrm>
                <a:off x="4835" y="3236"/>
                <a:ext cx="8" cy="13"/>
              </a:xfrm>
              <a:custGeom>
                <a:avLst/>
                <a:gdLst>
                  <a:gd name="T0" fmla="*/ 4 w 8"/>
                  <a:gd name="T1" fmla="*/ 0 h 13"/>
                  <a:gd name="T2" fmla="*/ 6 w 8"/>
                  <a:gd name="T3" fmla="*/ 1 h 13"/>
                  <a:gd name="T4" fmla="*/ 8 w 8"/>
                  <a:gd name="T5" fmla="*/ 4 h 13"/>
                  <a:gd name="T6" fmla="*/ 8 w 8"/>
                  <a:gd name="T7" fmla="*/ 7 h 13"/>
                  <a:gd name="T8" fmla="*/ 8 w 8"/>
                  <a:gd name="T9" fmla="*/ 11 h 13"/>
                  <a:gd name="T10" fmla="*/ 6 w 8"/>
                  <a:gd name="T11" fmla="*/ 13 h 13"/>
                  <a:gd name="T12" fmla="*/ 4 w 8"/>
                  <a:gd name="T13" fmla="*/ 13 h 13"/>
                  <a:gd name="T14" fmla="*/ 2 w 8"/>
                  <a:gd name="T15" fmla="*/ 13 h 13"/>
                  <a:gd name="T16" fmla="*/ 0 w 8"/>
                  <a:gd name="T17" fmla="*/ 11 h 13"/>
                  <a:gd name="T18" fmla="*/ 0 w 8"/>
                  <a:gd name="T19" fmla="*/ 7 h 13"/>
                  <a:gd name="T20" fmla="*/ 0 w 8"/>
                  <a:gd name="T21" fmla="*/ 4 h 13"/>
                  <a:gd name="T22" fmla="*/ 2 w 8"/>
                  <a:gd name="T23" fmla="*/ 1 h 13"/>
                  <a:gd name="T24" fmla="*/ 4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4" y="0"/>
                    </a:moveTo>
                    <a:lnTo>
                      <a:pt x="6" y="1"/>
                    </a:lnTo>
                    <a:lnTo>
                      <a:pt x="8" y="4"/>
                    </a:lnTo>
                    <a:lnTo>
                      <a:pt x="8" y="7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0" name="Freeform 1654"/>
              <p:cNvSpPr>
                <a:spLocks/>
              </p:cNvSpPr>
              <p:nvPr/>
            </p:nvSpPr>
            <p:spPr bwMode="auto">
              <a:xfrm>
                <a:off x="4837" y="3242"/>
                <a:ext cx="5" cy="3"/>
              </a:xfrm>
              <a:custGeom>
                <a:avLst/>
                <a:gdLst>
                  <a:gd name="T0" fmla="*/ 2 w 5"/>
                  <a:gd name="T1" fmla="*/ 0 h 3"/>
                  <a:gd name="T2" fmla="*/ 4 w 5"/>
                  <a:gd name="T3" fmla="*/ 0 h 3"/>
                  <a:gd name="T4" fmla="*/ 5 w 5"/>
                  <a:gd name="T5" fmla="*/ 2 h 3"/>
                  <a:gd name="T6" fmla="*/ 4 w 5"/>
                  <a:gd name="T7" fmla="*/ 3 h 3"/>
                  <a:gd name="T8" fmla="*/ 2 w 5"/>
                  <a:gd name="T9" fmla="*/ 3 h 3"/>
                  <a:gd name="T10" fmla="*/ 1 w 5"/>
                  <a:gd name="T11" fmla="*/ 3 h 3"/>
                  <a:gd name="T12" fmla="*/ 0 w 5"/>
                  <a:gd name="T13" fmla="*/ 2 h 3"/>
                  <a:gd name="T14" fmla="*/ 1 w 5"/>
                  <a:gd name="T15" fmla="*/ 0 h 3"/>
                  <a:gd name="T16" fmla="*/ 2 w 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4" y="0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1" name="Freeform 1655"/>
              <p:cNvSpPr>
                <a:spLocks/>
              </p:cNvSpPr>
              <p:nvPr/>
            </p:nvSpPr>
            <p:spPr bwMode="auto">
              <a:xfrm>
                <a:off x="4820" y="3230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2 w 16"/>
                  <a:gd name="T5" fmla="*/ 3 h 34"/>
                  <a:gd name="T6" fmla="*/ 9 w 16"/>
                  <a:gd name="T7" fmla="*/ 5 h 34"/>
                  <a:gd name="T8" fmla="*/ 7 w 16"/>
                  <a:gd name="T9" fmla="*/ 8 h 34"/>
                  <a:gd name="T10" fmla="*/ 5 w 16"/>
                  <a:gd name="T11" fmla="*/ 13 h 34"/>
                  <a:gd name="T12" fmla="*/ 4 w 16"/>
                  <a:gd name="T13" fmla="*/ 18 h 34"/>
                  <a:gd name="T14" fmla="*/ 5 w 16"/>
                  <a:gd name="T15" fmla="*/ 24 h 34"/>
                  <a:gd name="T16" fmla="*/ 7 w 16"/>
                  <a:gd name="T17" fmla="*/ 28 h 34"/>
                  <a:gd name="T18" fmla="*/ 9 w 16"/>
                  <a:gd name="T19" fmla="*/ 32 h 34"/>
                  <a:gd name="T20" fmla="*/ 12 w 16"/>
                  <a:gd name="T21" fmla="*/ 34 h 34"/>
                  <a:gd name="T22" fmla="*/ 12 w 16"/>
                  <a:gd name="T23" fmla="*/ 34 h 34"/>
                  <a:gd name="T24" fmla="*/ 8 w 16"/>
                  <a:gd name="T25" fmla="*/ 33 h 34"/>
                  <a:gd name="T26" fmla="*/ 4 w 16"/>
                  <a:gd name="T27" fmla="*/ 31 h 34"/>
                  <a:gd name="T28" fmla="*/ 2 w 16"/>
                  <a:gd name="T29" fmla="*/ 27 h 34"/>
                  <a:gd name="T30" fmla="*/ 1 w 16"/>
                  <a:gd name="T31" fmla="*/ 22 h 34"/>
                  <a:gd name="T32" fmla="*/ 0 w 16"/>
                  <a:gd name="T33" fmla="*/ 17 h 34"/>
                  <a:gd name="T34" fmla="*/ 1 w 16"/>
                  <a:gd name="T35" fmla="*/ 12 h 34"/>
                  <a:gd name="T36" fmla="*/ 2 w 16"/>
                  <a:gd name="T37" fmla="*/ 7 h 34"/>
                  <a:gd name="T38" fmla="*/ 4 w 16"/>
                  <a:gd name="T39" fmla="*/ 4 h 34"/>
                  <a:gd name="T40" fmla="*/ 8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2" y="3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4" y="18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2" name="Freeform 1656"/>
              <p:cNvSpPr>
                <a:spLocks/>
              </p:cNvSpPr>
              <p:nvPr/>
            </p:nvSpPr>
            <p:spPr bwMode="auto">
              <a:xfrm>
                <a:off x="5159" y="3336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1 w 117"/>
                  <a:gd name="T7" fmla="*/ 15 h 48"/>
                  <a:gd name="T8" fmla="*/ 117 w 117"/>
                  <a:gd name="T9" fmla="*/ 20 h 48"/>
                  <a:gd name="T10" fmla="*/ 117 w 117"/>
                  <a:gd name="T11" fmla="*/ 20 h 48"/>
                  <a:gd name="T12" fmla="*/ 116 w 117"/>
                  <a:gd name="T13" fmla="*/ 22 h 48"/>
                  <a:gd name="T14" fmla="*/ 115 w 117"/>
                  <a:gd name="T15" fmla="*/ 23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29 h 48"/>
                  <a:gd name="T26" fmla="*/ 111 w 117"/>
                  <a:gd name="T27" fmla="*/ 34 h 48"/>
                  <a:gd name="T28" fmla="*/ 103 w 117"/>
                  <a:gd name="T29" fmla="*/ 39 h 48"/>
                  <a:gd name="T30" fmla="*/ 91 w 117"/>
                  <a:gd name="T31" fmla="*/ 44 h 48"/>
                  <a:gd name="T32" fmla="*/ 78 w 117"/>
                  <a:gd name="T33" fmla="*/ 48 h 48"/>
                  <a:gd name="T34" fmla="*/ 64 w 117"/>
                  <a:gd name="T35" fmla="*/ 48 h 48"/>
                  <a:gd name="T36" fmla="*/ 51 w 117"/>
                  <a:gd name="T37" fmla="*/ 43 h 48"/>
                  <a:gd name="T38" fmla="*/ 40 w 117"/>
                  <a:gd name="T39" fmla="*/ 39 h 48"/>
                  <a:gd name="T40" fmla="*/ 29 w 117"/>
                  <a:gd name="T41" fmla="*/ 34 h 48"/>
                  <a:gd name="T42" fmla="*/ 23 w 117"/>
                  <a:gd name="T43" fmla="*/ 30 h 48"/>
                  <a:gd name="T44" fmla="*/ 21 w 117"/>
                  <a:gd name="T45" fmla="*/ 28 h 48"/>
                  <a:gd name="T46" fmla="*/ 20 w 117"/>
                  <a:gd name="T47" fmla="*/ 29 h 48"/>
                  <a:gd name="T48" fmla="*/ 15 w 117"/>
                  <a:gd name="T49" fmla="*/ 33 h 48"/>
                  <a:gd name="T50" fmla="*/ 8 w 117"/>
                  <a:gd name="T51" fmla="*/ 37 h 48"/>
                  <a:gd name="T52" fmla="*/ 1 w 117"/>
                  <a:gd name="T53" fmla="*/ 46 h 48"/>
                  <a:gd name="T54" fmla="*/ 0 w 117"/>
                  <a:gd name="T55" fmla="*/ 36 h 48"/>
                  <a:gd name="T56" fmla="*/ 0 w 117"/>
                  <a:gd name="T57" fmla="*/ 25 h 48"/>
                  <a:gd name="T58" fmla="*/ 0 w 117"/>
                  <a:gd name="T59" fmla="*/ 13 h 48"/>
                  <a:gd name="T60" fmla="*/ 2 w 117"/>
                  <a:gd name="T61" fmla="*/ 3 h 48"/>
                  <a:gd name="T62" fmla="*/ 9 w 117"/>
                  <a:gd name="T63" fmla="*/ 12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4 w 117"/>
                  <a:gd name="T71" fmla="*/ 19 h 48"/>
                  <a:gd name="T72" fmla="*/ 30 w 117"/>
                  <a:gd name="T73" fmla="*/ 15 h 48"/>
                  <a:gd name="T74" fmla="*/ 40 w 117"/>
                  <a:gd name="T75" fmla="*/ 10 h 48"/>
                  <a:gd name="T76" fmla="*/ 51 w 117"/>
                  <a:gd name="T77" fmla="*/ 5 h 48"/>
                  <a:gd name="T78" fmla="*/ 65 w 117"/>
                  <a:gd name="T79" fmla="*/ 1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1" y="15"/>
                    </a:lnTo>
                    <a:lnTo>
                      <a:pt x="117" y="20"/>
                    </a:lnTo>
                    <a:lnTo>
                      <a:pt x="117" y="20"/>
                    </a:lnTo>
                    <a:lnTo>
                      <a:pt x="116" y="22"/>
                    </a:lnTo>
                    <a:lnTo>
                      <a:pt x="115" y="23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29"/>
                    </a:lnTo>
                    <a:lnTo>
                      <a:pt x="111" y="34"/>
                    </a:lnTo>
                    <a:lnTo>
                      <a:pt x="103" y="39"/>
                    </a:lnTo>
                    <a:lnTo>
                      <a:pt x="91" y="44"/>
                    </a:lnTo>
                    <a:lnTo>
                      <a:pt x="78" y="48"/>
                    </a:lnTo>
                    <a:lnTo>
                      <a:pt x="64" y="48"/>
                    </a:lnTo>
                    <a:lnTo>
                      <a:pt x="51" y="43"/>
                    </a:lnTo>
                    <a:lnTo>
                      <a:pt x="40" y="39"/>
                    </a:lnTo>
                    <a:lnTo>
                      <a:pt x="29" y="34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8" y="37"/>
                    </a:lnTo>
                    <a:lnTo>
                      <a:pt x="1" y="46"/>
                    </a:lnTo>
                    <a:lnTo>
                      <a:pt x="0" y="36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2" y="3"/>
                    </a:lnTo>
                    <a:lnTo>
                      <a:pt x="9" y="12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0" y="15"/>
                    </a:lnTo>
                    <a:lnTo>
                      <a:pt x="40" y="10"/>
                    </a:lnTo>
                    <a:lnTo>
                      <a:pt x="51" y="5"/>
                    </a:lnTo>
                    <a:lnTo>
                      <a:pt x="65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3" name="Freeform 1657"/>
              <p:cNvSpPr>
                <a:spLocks/>
              </p:cNvSpPr>
              <p:nvPr/>
            </p:nvSpPr>
            <p:spPr bwMode="auto">
              <a:xfrm>
                <a:off x="5253" y="3349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7 w 9"/>
                  <a:gd name="T3" fmla="*/ 1 h 14"/>
                  <a:gd name="T4" fmla="*/ 8 w 9"/>
                  <a:gd name="T5" fmla="*/ 3 h 14"/>
                  <a:gd name="T6" fmla="*/ 9 w 9"/>
                  <a:gd name="T7" fmla="*/ 7 h 14"/>
                  <a:gd name="T8" fmla="*/ 8 w 9"/>
                  <a:gd name="T9" fmla="*/ 10 h 14"/>
                  <a:gd name="T10" fmla="*/ 7 w 9"/>
                  <a:gd name="T11" fmla="*/ 13 h 14"/>
                  <a:gd name="T12" fmla="*/ 4 w 9"/>
                  <a:gd name="T13" fmla="*/ 14 h 14"/>
                  <a:gd name="T14" fmla="*/ 2 w 9"/>
                  <a:gd name="T15" fmla="*/ 13 h 14"/>
                  <a:gd name="T16" fmla="*/ 1 w 9"/>
                  <a:gd name="T17" fmla="*/ 10 h 14"/>
                  <a:gd name="T18" fmla="*/ 0 w 9"/>
                  <a:gd name="T19" fmla="*/ 7 h 14"/>
                  <a:gd name="T20" fmla="*/ 1 w 9"/>
                  <a:gd name="T21" fmla="*/ 3 h 14"/>
                  <a:gd name="T22" fmla="*/ 2 w 9"/>
                  <a:gd name="T23" fmla="*/ 1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8" y="10"/>
                    </a:lnTo>
                    <a:lnTo>
                      <a:pt x="7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4" name="Freeform 1658"/>
              <p:cNvSpPr>
                <a:spLocks/>
              </p:cNvSpPr>
              <p:nvPr/>
            </p:nvSpPr>
            <p:spPr bwMode="auto">
              <a:xfrm>
                <a:off x="5256" y="3355"/>
                <a:ext cx="4" cy="3"/>
              </a:xfrm>
              <a:custGeom>
                <a:avLst/>
                <a:gdLst>
                  <a:gd name="T0" fmla="*/ 1 w 4"/>
                  <a:gd name="T1" fmla="*/ 0 h 3"/>
                  <a:gd name="T2" fmla="*/ 3 w 4"/>
                  <a:gd name="T3" fmla="*/ 1 h 3"/>
                  <a:gd name="T4" fmla="*/ 4 w 4"/>
                  <a:gd name="T5" fmla="*/ 2 h 3"/>
                  <a:gd name="T6" fmla="*/ 3 w 4"/>
                  <a:gd name="T7" fmla="*/ 3 h 3"/>
                  <a:gd name="T8" fmla="*/ 1 w 4"/>
                  <a:gd name="T9" fmla="*/ 3 h 3"/>
                  <a:gd name="T10" fmla="*/ 0 w 4"/>
                  <a:gd name="T11" fmla="*/ 3 h 3"/>
                  <a:gd name="T12" fmla="*/ 0 w 4"/>
                  <a:gd name="T13" fmla="*/ 2 h 3"/>
                  <a:gd name="T14" fmla="*/ 0 w 4"/>
                  <a:gd name="T15" fmla="*/ 1 h 3"/>
                  <a:gd name="T16" fmla="*/ 1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5" name="Freeform 1659"/>
              <p:cNvSpPr>
                <a:spLocks/>
              </p:cNvSpPr>
              <p:nvPr/>
            </p:nvSpPr>
            <p:spPr bwMode="auto">
              <a:xfrm>
                <a:off x="5239" y="3343"/>
                <a:ext cx="15" cy="34"/>
              </a:xfrm>
              <a:custGeom>
                <a:avLst/>
                <a:gdLst>
                  <a:gd name="T0" fmla="*/ 11 w 15"/>
                  <a:gd name="T1" fmla="*/ 0 h 34"/>
                  <a:gd name="T2" fmla="*/ 15 w 15"/>
                  <a:gd name="T3" fmla="*/ 1 h 34"/>
                  <a:gd name="T4" fmla="*/ 11 w 15"/>
                  <a:gd name="T5" fmla="*/ 2 h 34"/>
                  <a:gd name="T6" fmla="*/ 8 w 15"/>
                  <a:gd name="T7" fmla="*/ 5 h 34"/>
                  <a:gd name="T8" fmla="*/ 5 w 15"/>
                  <a:gd name="T9" fmla="*/ 8 h 34"/>
                  <a:gd name="T10" fmla="*/ 4 w 15"/>
                  <a:gd name="T11" fmla="*/ 13 h 34"/>
                  <a:gd name="T12" fmla="*/ 3 w 15"/>
                  <a:gd name="T13" fmla="*/ 18 h 34"/>
                  <a:gd name="T14" fmla="*/ 4 w 15"/>
                  <a:gd name="T15" fmla="*/ 23 h 34"/>
                  <a:gd name="T16" fmla="*/ 5 w 15"/>
                  <a:gd name="T17" fmla="*/ 28 h 34"/>
                  <a:gd name="T18" fmla="*/ 9 w 15"/>
                  <a:gd name="T19" fmla="*/ 32 h 34"/>
                  <a:gd name="T20" fmla="*/ 11 w 15"/>
                  <a:gd name="T21" fmla="*/ 34 h 34"/>
                  <a:gd name="T22" fmla="*/ 11 w 15"/>
                  <a:gd name="T23" fmla="*/ 34 h 34"/>
                  <a:gd name="T24" fmla="*/ 8 w 15"/>
                  <a:gd name="T25" fmla="*/ 33 h 34"/>
                  <a:gd name="T26" fmla="*/ 4 w 15"/>
                  <a:gd name="T27" fmla="*/ 30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8 h 34"/>
                  <a:gd name="T34" fmla="*/ 0 w 15"/>
                  <a:gd name="T35" fmla="*/ 12 h 34"/>
                  <a:gd name="T36" fmla="*/ 2 w 15"/>
                  <a:gd name="T37" fmla="*/ 7 h 34"/>
                  <a:gd name="T38" fmla="*/ 4 w 15"/>
                  <a:gd name="T39" fmla="*/ 3 h 34"/>
                  <a:gd name="T40" fmla="*/ 8 w 15"/>
                  <a:gd name="T41" fmla="*/ 1 h 34"/>
                  <a:gd name="T42" fmla="*/ 11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1" y="0"/>
                    </a:moveTo>
                    <a:lnTo>
                      <a:pt x="15" y="1"/>
                    </a:lnTo>
                    <a:lnTo>
                      <a:pt x="11" y="2"/>
                    </a:lnTo>
                    <a:lnTo>
                      <a:pt x="8" y="5"/>
                    </a:lnTo>
                    <a:lnTo>
                      <a:pt x="5" y="8"/>
                    </a:lnTo>
                    <a:lnTo>
                      <a:pt x="4" y="13"/>
                    </a:lnTo>
                    <a:lnTo>
                      <a:pt x="3" y="18"/>
                    </a:lnTo>
                    <a:lnTo>
                      <a:pt x="4" y="23"/>
                    </a:lnTo>
                    <a:lnTo>
                      <a:pt x="5" y="28"/>
                    </a:lnTo>
                    <a:lnTo>
                      <a:pt x="9" y="32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8" y="33"/>
                    </a:lnTo>
                    <a:lnTo>
                      <a:pt x="4" y="30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6" name="Freeform 1660"/>
              <p:cNvSpPr>
                <a:spLocks/>
              </p:cNvSpPr>
              <p:nvPr/>
            </p:nvSpPr>
            <p:spPr bwMode="auto">
              <a:xfrm>
                <a:off x="5091" y="3281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3 h 48"/>
                  <a:gd name="T4" fmla="*/ 104 w 118"/>
                  <a:gd name="T5" fmla="*/ 9 h 48"/>
                  <a:gd name="T6" fmla="*/ 112 w 118"/>
                  <a:gd name="T7" fmla="*/ 15 h 48"/>
                  <a:gd name="T8" fmla="*/ 118 w 118"/>
                  <a:gd name="T9" fmla="*/ 18 h 48"/>
                  <a:gd name="T10" fmla="*/ 118 w 118"/>
                  <a:gd name="T11" fmla="*/ 20 h 48"/>
                  <a:gd name="T12" fmla="*/ 117 w 118"/>
                  <a:gd name="T13" fmla="*/ 21 h 48"/>
                  <a:gd name="T14" fmla="*/ 116 w 118"/>
                  <a:gd name="T15" fmla="*/ 22 h 48"/>
                  <a:gd name="T16" fmla="*/ 115 w 118"/>
                  <a:gd name="T17" fmla="*/ 23 h 48"/>
                  <a:gd name="T18" fmla="*/ 116 w 118"/>
                  <a:gd name="T19" fmla="*/ 26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28 h 48"/>
                  <a:gd name="T26" fmla="*/ 112 w 118"/>
                  <a:gd name="T27" fmla="*/ 33 h 48"/>
                  <a:gd name="T28" fmla="*/ 103 w 118"/>
                  <a:gd name="T29" fmla="*/ 38 h 48"/>
                  <a:gd name="T30" fmla="*/ 92 w 118"/>
                  <a:gd name="T31" fmla="*/ 44 h 48"/>
                  <a:gd name="T32" fmla="*/ 79 w 118"/>
                  <a:gd name="T33" fmla="*/ 48 h 48"/>
                  <a:gd name="T34" fmla="*/ 65 w 118"/>
                  <a:gd name="T35" fmla="*/ 47 h 48"/>
                  <a:gd name="T36" fmla="*/ 51 w 118"/>
                  <a:gd name="T37" fmla="*/ 43 h 48"/>
                  <a:gd name="T38" fmla="*/ 40 w 118"/>
                  <a:gd name="T39" fmla="*/ 37 h 48"/>
                  <a:gd name="T40" fmla="*/ 30 w 118"/>
                  <a:gd name="T41" fmla="*/ 33 h 48"/>
                  <a:gd name="T42" fmla="*/ 24 w 118"/>
                  <a:gd name="T43" fmla="*/ 29 h 48"/>
                  <a:gd name="T44" fmla="*/ 22 w 118"/>
                  <a:gd name="T45" fmla="*/ 28 h 48"/>
                  <a:gd name="T46" fmla="*/ 20 w 118"/>
                  <a:gd name="T47" fmla="*/ 29 h 48"/>
                  <a:gd name="T48" fmla="*/ 15 w 118"/>
                  <a:gd name="T49" fmla="*/ 31 h 48"/>
                  <a:gd name="T50" fmla="*/ 9 w 118"/>
                  <a:gd name="T51" fmla="*/ 36 h 48"/>
                  <a:gd name="T52" fmla="*/ 2 w 118"/>
                  <a:gd name="T53" fmla="*/ 44 h 48"/>
                  <a:gd name="T54" fmla="*/ 1 w 118"/>
                  <a:gd name="T55" fmla="*/ 35 h 48"/>
                  <a:gd name="T56" fmla="*/ 0 w 118"/>
                  <a:gd name="T57" fmla="*/ 23 h 48"/>
                  <a:gd name="T58" fmla="*/ 1 w 118"/>
                  <a:gd name="T59" fmla="*/ 11 h 48"/>
                  <a:gd name="T60" fmla="*/ 3 w 118"/>
                  <a:gd name="T61" fmla="*/ 2 h 48"/>
                  <a:gd name="T62" fmla="*/ 9 w 118"/>
                  <a:gd name="T63" fmla="*/ 10 h 48"/>
                  <a:gd name="T64" fmla="*/ 16 w 118"/>
                  <a:gd name="T65" fmla="*/ 15 h 48"/>
                  <a:gd name="T66" fmla="*/ 21 w 118"/>
                  <a:gd name="T67" fmla="*/ 18 h 48"/>
                  <a:gd name="T68" fmla="*/ 22 w 118"/>
                  <a:gd name="T69" fmla="*/ 18 h 48"/>
                  <a:gd name="T70" fmla="*/ 24 w 118"/>
                  <a:gd name="T71" fmla="*/ 17 h 48"/>
                  <a:gd name="T72" fmla="*/ 31 w 118"/>
                  <a:gd name="T73" fmla="*/ 14 h 48"/>
                  <a:gd name="T74" fmla="*/ 41 w 118"/>
                  <a:gd name="T75" fmla="*/ 9 h 48"/>
                  <a:gd name="T76" fmla="*/ 52 w 118"/>
                  <a:gd name="T77" fmla="*/ 4 h 48"/>
                  <a:gd name="T78" fmla="*/ 65 w 118"/>
                  <a:gd name="T79" fmla="*/ 0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4" y="9"/>
                    </a:lnTo>
                    <a:lnTo>
                      <a:pt x="112" y="15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6" y="22"/>
                    </a:lnTo>
                    <a:lnTo>
                      <a:pt x="115" y="23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8"/>
                    </a:lnTo>
                    <a:lnTo>
                      <a:pt x="112" y="33"/>
                    </a:lnTo>
                    <a:lnTo>
                      <a:pt x="103" y="38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1" y="43"/>
                    </a:lnTo>
                    <a:lnTo>
                      <a:pt x="40" y="37"/>
                    </a:lnTo>
                    <a:lnTo>
                      <a:pt x="30" y="33"/>
                    </a:lnTo>
                    <a:lnTo>
                      <a:pt x="24" y="29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5" y="31"/>
                    </a:lnTo>
                    <a:lnTo>
                      <a:pt x="9" y="36"/>
                    </a:lnTo>
                    <a:lnTo>
                      <a:pt x="2" y="44"/>
                    </a:lnTo>
                    <a:lnTo>
                      <a:pt x="1" y="35"/>
                    </a:lnTo>
                    <a:lnTo>
                      <a:pt x="0" y="23"/>
                    </a:lnTo>
                    <a:lnTo>
                      <a:pt x="1" y="11"/>
                    </a:lnTo>
                    <a:lnTo>
                      <a:pt x="3" y="2"/>
                    </a:lnTo>
                    <a:lnTo>
                      <a:pt x="9" y="10"/>
                    </a:lnTo>
                    <a:lnTo>
                      <a:pt x="16" y="15"/>
                    </a:lnTo>
                    <a:lnTo>
                      <a:pt x="21" y="18"/>
                    </a:lnTo>
                    <a:lnTo>
                      <a:pt x="22" y="18"/>
                    </a:lnTo>
                    <a:lnTo>
                      <a:pt x="24" y="17"/>
                    </a:lnTo>
                    <a:lnTo>
                      <a:pt x="31" y="14"/>
                    </a:lnTo>
                    <a:lnTo>
                      <a:pt x="41" y="9"/>
                    </a:lnTo>
                    <a:lnTo>
                      <a:pt x="52" y="4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7" name="Freeform 1661"/>
              <p:cNvSpPr>
                <a:spLocks/>
              </p:cNvSpPr>
              <p:nvPr/>
            </p:nvSpPr>
            <p:spPr bwMode="auto">
              <a:xfrm>
                <a:off x="5186" y="3294"/>
                <a:ext cx="8" cy="13"/>
              </a:xfrm>
              <a:custGeom>
                <a:avLst/>
                <a:gdLst>
                  <a:gd name="T0" fmla="*/ 4 w 8"/>
                  <a:gd name="T1" fmla="*/ 0 h 13"/>
                  <a:gd name="T2" fmla="*/ 6 w 8"/>
                  <a:gd name="T3" fmla="*/ 0 h 13"/>
                  <a:gd name="T4" fmla="*/ 8 w 8"/>
                  <a:gd name="T5" fmla="*/ 2 h 13"/>
                  <a:gd name="T6" fmla="*/ 8 w 8"/>
                  <a:gd name="T7" fmla="*/ 5 h 13"/>
                  <a:gd name="T8" fmla="*/ 8 w 8"/>
                  <a:gd name="T9" fmla="*/ 9 h 13"/>
                  <a:gd name="T10" fmla="*/ 6 w 8"/>
                  <a:gd name="T11" fmla="*/ 11 h 13"/>
                  <a:gd name="T12" fmla="*/ 4 w 8"/>
                  <a:gd name="T13" fmla="*/ 13 h 13"/>
                  <a:gd name="T14" fmla="*/ 2 w 8"/>
                  <a:gd name="T15" fmla="*/ 11 h 13"/>
                  <a:gd name="T16" fmla="*/ 0 w 8"/>
                  <a:gd name="T17" fmla="*/ 9 h 13"/>
                  <a:gd name="T18" fmla="*/ 0 w 8"/>
                  <a:gd name="T19" fmla="*/ 5 h 13"/>
                  <a:gd name="T20" fmla="*/ 0 w 8"/>
                  <a:gd name="T21" fmla="*/ 2 h 13"/>
                  <a:gd name="T22" fmla="*/ 2 w 8"/>
                  <a:gd name="T23" fmla="*/ 0 h 13"/>
                  <a:gd name="T24" fmla="*/ 4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4" y="0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4" y="13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8" name="Freeform 1662"/>
              <p:cNvSpPr>
                <a:spLocks/>
              </p:cNvSpPr>
              <p:nvPr/>
            </p:nvSpPr>
            <p:spPr bwMode="auto">
              <a:xfrm>
                <a:off x="5188" y="3298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4 w 5"/>
                  <a:gd name="T3" fmla="*/ 1 h 5"/>
                  <a:gd name="T4" fmla="*/ 5 w 5"/>
                  <a:gd name="T5" fmla="*/ 3 h 5"/>
                  <a:gd name="T6" fmla="*/ 4 w 5"/>
                  <a:gd name="T7" fmla="*/ 4 h 5"/>
                  <a:gd name="T8" fmla="*/ 2 w 5"/>
                  <a:gd name="T9" fmla="*/ 5 h 5"/>
                  <a:gd name="T10" fmla="*/ 1 w 5"/>
                  <a:gd name="T11" fmla="*/ 4 h 5"/>
                  <a:gd name="T12" fmla="*/ 0 w 5"/>
                  <a:gd name="T13" fmla="*/ 3 h 5"/>
                  <a:gd name="T14" fmla="*/ 1 w 5"/>
                  <a:gd name="T15" fmla="*/ 1 h 5"/>
                  <a:gd name="T16" fmla="*/ 2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4" y="1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9" name="Freeform 1663"/>
              <p:cNvSpPr>
                <a:spLocks/>
              </p:cNvSpPr>
              <p:nvPr/>
            </p:nvSpPr>
            <p:spPr bwMode="auto">
              <a:xfrm>
                <a:off x="5170" y="3287"/>
                <a:ext cx="17" cy="34"/>
              </a:xfrm>
              <a:custGeom>
                <a:avLst/>
                <a:gdLst>
                  <a:gd name="T0" fmla="*/ 13 w 17"/>
                  <a:gd name="T1" fmla="*/ 0 h 34"/>
                  <a:gd name="T2" fmla="*/ 17 w 17"/>
                  <a:gd name="T3" fmla="*/ 1 h 34"/>
                  <a:gd name="T4" fmla="*/ 13 w 17"/>
                  <a:gd name="T5" fmla="*/ 2 h 34"/>
                  <a:gd name="T6" fmla="*/ 10 w 17"/>
                  <a:gd name="T7" fmla="*/ 4 h 34"/>
                  <a:gd name="T8" fmla="*/ 8 w 17"/>
                  <a:gd name="T9" fmla="*/ 8 h 34"/>
                  <a:gd name="T10" fmla="*/ 6 w 17"/>
                  <a:gd name="T11" fmla="*/ 12 h 34"/>
                  <a:gd name="T12" fmla="*/ 5 w 17"/>
                  <a:gd name="T13" fmla="*/ 18 h 34"/>
                  <a:gd name="T14" fmla="*/ 6 w 17"/>
                  <a:gd name="T15" fmla="*/ 23 h 34"/>
                  <a:gd name="T16" fmla="*/ 8 w 17"/>
                  <a:gd name="T17" fmla="*/ 28 h 34"/>
                  <a:gd name="T18" fmla="*/ 10 w 17"/>
                  <a:gd name="T19" fmla="*/ 31 h 34"/>
                  <a:gd name="T20" fmla="*/ 13 w 17"/>
                  <a:gd name="T21" fmla="*/ 34 h 34"/>
                  <a:gd name="T22" fmla="*/ 13 w 17"/>
                  <a:gd name="T23" fmla="*/ 34 h 34"/>
                  <a:gd name="T24" fmla="*/ 9 w 17"/>
                  <a:gd name="T25" fmla="*/ 34 h 34"/>
                  <a:gd name="T26" fmla="*/ 5 w 17"/>
                  <a:gd name="T27" fmla="*/ 31 h 34"/>
                  <a:gd name="T28" fmla="*/ 3 w 17"/>
                  <a:gd name="T29" fmla="*/ 27 h 34"/>
                  <a:gd name="T30" fmla="*/ 2 w 17"/>
                  <a:gd name="T31" fmla="*/ 22 h 34"/>
                  <a:gd name="T32" fmla="*/ 0 w 17"/>
                  <a:gd name="T33" fmla="*/ 17 h 34"/>
                  <a:gd name="T34" fmla="*/ 2 w 17"/>
                  <a:gd name="T35" fmla="*/ 11 h 34"/>
                  <a:gd name="T36" fmla="*/ 3 w 17"/>
                  <a:gd name="T37" fmla="*/ 7 h 34"/>
                  <a:gd name="T38" fmla="*/ 5 w 17"/>
                  <a:gd name="T39" fmla="*/ 3 h 34"/>
                  <a:gd name="T40" fmla="*/ 9 w 17"/>
                  <a:gd name="T41" fmla="*/ 1 h 34"/>
                  <a:gd name="T42" fmla="*/ 13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3" y="0"/>
                    </a:moveTo>
                    <a:lnTo>
                      <a:pt x="17" y="1"/>
                    </a:lnTo>
                    <a:lnTo>
                      <a:pt x="13" y="2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8"/>
                    </a:lnTo>
                    <a:lnTo>
                      <a:pt x="6" y="23"/>
                    </a:lnTo>
                    <a:lnTo>
                      <a:pt x="8" y="28"/>
                    </a:lnTo>
                    <a:lnTo>
                      <a:pt x="10" y="31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9" y="34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0" y="17"/>
                    </a:lnTo>
                    <a:lnTo>
                      <a:pt x="2" y="11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0" name="Freeform 1664"/>
              <p:cNvSpPr>
                <a:spLocks/>
              </p:cNvSpPr>
              <p:nvPr/>
            </p:nvSpPr>
            <p:spPr bwMode="auto">
              <a:xfrm>
                <a:off x="5046" y="3230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4 h 48"/>
                  <a:gd name="T4" fmla="*/ 103 w 117"/>
                  <a:gd name="T5" fmla="*/ 10 h 48"/>
                  <a:gd name="T6" fmla="*/ 112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2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30 h 48"/>
                  <a:gd name="T26" fmla="*/ 112 w 117"/>
                  <a:gd name="T27" fmla="*/ 33 h 48"/>
                  <a:gd name="T28" fmla="*/ 102 w 117"/>
                  <a:gd name="T29" fmla="*/ 39 h 48"/>
                  <a:gd name="T30" fmla="*/ 92 w 117"/>
                  <a:gd name="T31" fmla="*/ 45 h 48"/>
                  <a:gd name="T32" fmla="*/ 79 w 117"/>
                  <a:gd name="T33" fmla="*/ 48 h 48"/>
                  <a:gd name="T34" fmla="*/ 65 w 117"/>
                  <a:gd name="T35" fmla="*/ 47 h 48"/>
                  <a:gd name="T36" fmla="*/ 52 w 117"/>
                  <a:gd name="T37" fmla="*/ 44 h 48"/>
                  <a:gd name="T38" fmla="*/ 39 w 117"/>
                  <a:gd name="T39" fmla="*/ 39 h 48"/>
                  <a:gd name="T40" fmla="*/ 29 w 117"/>
                  <a:gd name="T41" fmla="*/ 33 h 48"/>
                  <a:gd name="T42" fmla="*/ 24 w 117"/>
                  <a:gd name="T43" fmla="*/ 30 h 48"/>
                  <a:gd name="T44" fmla="*/ 21 w 117"/>
                  <a:gd name="T45" fmla="*/ 28 h 48"/>
                  <a:gd name="T46" fmla="*/ 19 w 117"/>
                  <a:gd name="T47" fmla="*/ 30 h 48"/>
                  <a:gd name="T48" fmla="*/ 14 w 117"/>
                  <a:gd name="T49" fmla="*/ 32 h 48"/>
                  <a:gd name="T50" fmla="*/ 8 w 117"/>
                  <a:gd name="T51" fmla="*/ 38 h 48"/>
                  <a:gd name="T52" fmla="*/ 1 w 117"/>
                  <a:gd name="T53" fmla="*/ 45 h 48"/>
                  <a:gd name="T54" fmla="*/ 0 w 117"/>
                  <a:gd name="T55" fmla="*/ 35 h 48"/>
                  <a:gd name="T56" fmla="*/ 0 w 117"/>
                  <a:gd name="T57" fmla="*/ 24 h 48"/>
                  <a:gd name="T58" fmla="*/ 0 w 117"/>
                  <a:gd name="T59" fmla="*/ 12 h 48"/>
                  <a:gd name="T60" fmla="*/ 2 w 117"/>
                  <a:gd name="T61" fmla="*/ 4 h 48"/>
                  <a:gd name="T62" fmla="*/ 8 w 117"/>
                  <a:gd name="T63" fmla="*/ 11 h 48"/>
                  <a:gd name="T64" fmla="*/ 15 w 117"/>
                  <a:gd name="T65" fmla="*/ 15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8 h 48"/>
                  <a:gd name="T72" fmla="*/ 31 w 117"/>
                  <a:gd name="T73" fmla="*/ 14 h 48"/>
                  <a:gd name="T74" fmla="*/ 40 w 117"/>
                  <a:gd name="T75" fmla="*/ 10 h 48"/>
                  <a:gd name="T76" fmla="*/ 52 w 117"/>
                  <a:gd name="T77" fmla="*/ 5 h 48"/>
                  <a:gd name="T78" fmla="*/ 66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4"/>
                    </a:lnTo>
                    <a:lnTo>
                      <a:pt x="103" y="10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2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30"/>
                    </a:lnTo>
                    <a:lnTo>
                      <a:pt x="112" y="33"/>
                    </a:lnTo>
                    <a:lnTo>
                      <a:pt x="102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2" y="44"/>
                    </a:lnTo>
                    <a:lnTo>
                      <a:pt x="39" y="39"/>
                    </a:lnTo>
                    <a:lnTo>
                      <a:pt x="29" y="33"/>
                    </a:lnTo>
                    <a:lnTo>
                      <a:pt x="24" y="30"/>
                    </a:lnTo>
                    <a:lnTo>
                      <a:pt x="21" y="28"/>
                    </a:lnTo>
                    <a:lnTo>
                      <a:pt x="19" y="30"/>
                    </a:lnTo>
                    <a:lnTo>
                      <a:pt x="14" y="32"/>
                    </a:lnTo>
                    <a:lnTo>
                      <a:pt x="8" y="38"/>
                    </a:lnTo>
                    <a:lnTo>
                      <a:pt x="1" y="45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2" y="4"/>
                    </a:lnTo>
                    <a:lnTo>
                      <a:pt x="8" y="11"/>
                    </a:lnTo>
                    <a:lnTo>
                      <a:pt x="15" y="15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8"/>
                    </a:lnTo>
                    <a:lnTo>
                      <a:pt x="31" y="14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1" name="Freeform 1665"/>
              <p:cNvSpPr>
                <a:spLocks/>
              </p:cNvSpPr>
              <p:nvPr/>
            </p:nvSpPr>
            <p:spPr bwMode="auto">
              <a:xfrm>
                <a:off x="5140" y="3243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0 h 13"/>
                  <a:gd name="T4" fmla="*/ 8 w 9"/>
                  <a:gd name="T5" fmla="*/ 4 h 13"/>
                  <a:gd name="T6" fmla="*/ 9 w 9"/>
                  <a:gd name="T7" fmla="*/ 6 h 13"/>
                  <a:gd name="T8" fmla="*/ 8 w 9"/>
                  <a:gd name="T9" fmla="*/ 9 h 13"/>
                  <a:gd name="T10" fmla="*/ 7 w 9"/>
                  <a:gd name="T11" fmla="*/ 12 h 13"/>
                  <a:gd name="T12" fmla="*/ 5 w 9"/>
                  <a:gd name="T13" fmla="*/ 13 h 13"/>
                  <a:gd name="T14" fmla="*/ 2 w 9"/>
                  <a:gd name="T15" fmla="*/ 12 h 13"/>
                  <a:gd name="T16" fmla="*/ 1 w 9"/>
                  <a:gd name="T17" fmla="*/ 9 h 13"/>
                  <a:gd name="T18" fmla="*/ 0 w 9"/>
                  <a:gd name="T19" fmla="*/ 6 h 13"/>
                  <a:gd name="T20" fmla="*/ 1 w 9"/>
                  <a:gd name="T21" fmla="*/ 4 h 13"/>
                  <a:gd name="T22" fmla="*/ 2 w 9"/>
                  <a:gd name="T23" fmla="*/ 0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0"/>
                    </a:lnTo>
                    <a:lnTo>
                      <a:pt x="8" y="4"/>
                    </a:lnTo>
                    <a:lnTo>
                      <a:pt x="9" y="6"/>
                    </a:lnTo>
                    <a:lnTo>
                      <a:pt x="8" y="9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2" y="12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2" name="Freeform 1666"/>
              <p:cNvSpPr>
                <a:spLocks/>
              </p:cNvSpPr>
              <p:nvPr/>
            </p:nvSpPr>
            <p:spPr bwMode="auto">
              <a:xfrm>
                <a:off x="5142" y="3249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4 w 5"/>
                  <a:gd name="T3" fmla="*/ 0 h 3"/>
                  <a:gd name="T4" fmla="*/ 5 w 5"/>
                  <a:gd name="T5" fmla="*/ 1 h 3"/>
                  <a:gd name="T6" fmla="*/ 4 w 5"/>
                  <a:gd name="T7" fmla="*/ 2 h 3"/>
                  <a:gd name="T8" fmla="*/ 3 w 5"/>
                  <a:gd name="T9" fmla="*/ 3 h 3"/>
                  <a:gd name="T10" fmla="*/ 1 w 5"/>
                  <a:gd name="T11" fmla="*/ 2 h 3"/>
                  <a:gd name="T12" fmla="*/ 0 w 5"/>
                  <a:gd name="T13" fmla="*/ 1 h 3"/>
                  <a:gd name="T14" fmla="*/ 1 w 5"/>
                  <a:gd name="T15" fmla="*/ 0 h 3"/>
                  <a:gd name="T16" fmla="*/ 3 w 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4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3" name="Freeform 1667"/>
              <p:cNvSpPr>
                <a:spLocks/>
              </p:cNvSpPr>
              <p:nvPr/>
            </p:nvSpPr>
            <p:spPr bwMode="auto">
              <a:xfrm>
                <a:off x="5126" y="3237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0 h 34"/>
                  <a:gd name="T4" fmla="*/ 12 w 15"/>
                  <a:gd name="T5" fmla="*/ 1 h 34"/>
                  <a:gd name="T6" fmla="*/ 8 w 15"/>
                  <a:gd name="T7" fmla="*/ 4 h 34"/>
                  <a:gd name="T8" fmla="*/ 6 w 15"/>
                  <a:gd name="T9" fmla="*/ 7 h 34"/>
                  <a:gd name="T10" fmla="*/ 5 w 15"/>
                  <a:gd name="T11" fmla="*/ 12 h 34"/>
                  <a:gd name="T12" fmla="*/ 3 w 15"/>
                  <a:gd name="T13" fmla="*/ 18 h 34"/>
                  <a:gd name="T14" fmla="*/ 5 w 15"/>
                  <a:gd name="T15" fmla="*/ 23 h 34"/>
                  <a:gd name="T16" fmla="*/ 6 w 15"/>
                  <a:gd name="T17" fmla="*/ 27 h 34"/>
                  <a:gd name="T18" fmla="*/ 8 w 15"/>
                  <a:gd name="T19" fmla="*/ 31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1 w 15"/>
                  <a:gd name="T29" fmla="*/ 27 h 34"/>
                  <a:gd name="T30" fmla="*/ 0 w 15"/>
                  <a:gd name="T31" fmla="*/ 23 h 34"/>
                  <a:gd name="T32" fmla="*/ 0 w 15"/>
                  <a:gd name="T33" fmla="*/ 17 h 34"/>
                  <a:gd name="T34" fmla="*/ 0 w 15"/>
                  <a:gd name="T35" fmla="*/ 11 h 34"/>
                  <a:gd name="T36" fmla="*/ 1 w 15"/>
                  <a:gd name="T37" fmla="*/ 6 h 34"/>
                  <a:gd name="T38" fmla="*/ 5 w 15"/>
                  <a:gd name="T39" fmla="*/ 3 h 34"/>
                  <a:gd name="T40" fmla="*/ 8 w 15"/>
                  <a:gd name="T41" fmla="*/ 0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6" y="7"/>
                    </a:lnTo>
                    <a:lnTo>
                      <a:pt x="5" y="12"/>
                    </a:lnTo>
                    <a:lnTo>
                      <a:pt x="3" y="18"/>
                    </a:lnTo>
                    <a:lnTo>
                      <a:pt x="5" y="23"/>
                    </a:lnTo>
                    <a:lnTo>
                      <a:pt x="6" y="27"/>
                    </a:lnTo>
                    <a:lnTo>
                      <a:pt x="8" y="31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1" y="27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1" y="6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4" name="Freeform 1668"/>
              <p:cNvSpPr>
                <a:spLocks/>
              </p:cNvSpPr>
              <p:nvPr/>
            </p:nvSpPr>
            <p:spPr bwMode="auto">
              <a:xfrm>
                <a:off x="4987" y="3182"/>
                <a:ext cx="119" cy="49"/>
              </a:xfrm>
              <a:custGeom>
                <a:avLst/>
                <a:gdLst>
                  <a:gd name="T0" fmla="*/ 80 w 119"/>
                  <a:gd name="T1" fmla="*/ 0 h 49"/>
                  <a:gd name="T2" fmla="*/ 93 w 119"/>
                  <a:gd name="T3" fmla="*/ 4 h 49"/>
                  <a:gd name="T4" fmla="*/ 105 w 119"/>
                  <a:gd name="T5" fmla="*/ 9 h 49"/>
                  <a:gd name="T6" fmla="*/ 113 w 119"/>
                  <a:gd name="T7" fmla="*/ 15 h 49"/>
                  <a:gd name="T8" fmla="*/ 118 w 119"/>
                  <a:gd name="T9" fmla="*/ 20 h 49"/>
                  <a:gd name="T10" fmla="*/ 119 w 119"/>
                  <a:gd name="T11" fmla="*/ 20 h 49"/>
                  <a:gd name="T12" fmla="*/ 118 w 119"/>
                  <a:gd name="T13" fmla="*/ 22 h 49"/>
                  <a:gd name="T14" fmla="*/ 117 w 119"/>
                  <a:gd name="T15" fmla="*/ 24 h 49"/>
                  <a:gd name="T16" fmla="*/ 114 w 119"/>
                  <a:gd name="T17" fmla="*/ 25 h 49"/>
                  <a:gd name="T18" fmla="*/ 117 w 119"/>
                  <a:gd name="T19" fmla="*/ 26 h 49"/>
                  <a:gd name="T20" fmla="*/ 118 w 119"/>
                  <a:gd name="T21" fmla="*/ 27 h 49"/>
                  <a:gd name="T22" fmla="*/ 118 w 119"/>
                  <a:gd name="T23" fmla="*/ 29 h 49"/>
                  <a:gd name="T24" fmla="*/ 118 w 119"/>
                  <a:gd name="T25" fmla="*/ 29 h 49"/>
                  <a:gd name="T26" fmla="*/ 112 w 119"/>
                  <a:gd name="T27" fmla="*/ 34 h 49"/>
                  <a:gd name="T28" fmla="*/ 104 w 119"/>
                  <a:gd name="T29" fmla="*/ 40 h 49"/>
                  <a:gd name="T30" fmla="*/ 93 w 119"/>
                  <a:gd name="T31" fmla="*/ 45 h 49"/>
                  <a:gd name="T32" fmla="*/ 80 w 119"/>
                  <a:gd name="T33" fmla="*/ 49 h 49"/>
                  <a:gd name="T34" fmla="*/ 66 w 119"/>
                  <a:gd name="T35" fmla="*/ 48 h 49"/>
                  <a:gd name="T36" fmla="*/ 52 w 119"/>
                  <a:gd name="T37" fmla="*/ 45 h 49"/>
                  <a:gd name="T38" fmla="*/ 40 w 119"/>
                  <a:gd name="T39" fmla="*/ 39 h 49"/>
                  <a:gd name="T40" fmla="*/ 31 w 119"/>
                  <a:gd name="T41" fmla="*/ 34 h 49"/>
                  <a:gd name="T42" fmla="*/ 25 w 119"/>
                  <a:gd name="T43" fmla="*/ 31 h 49"/>
                  <a:gd name="T44" fmla="*/ 23 w 119"/>
                  <a:gd name="T45" fmla="*/ 29 h 49"/>
                  <a:gd name="T46" fmla="*/ 20 w 119"/>
                  <a:gd name="T47" fmla="*/ 29 h 49"/>
                  <a:gd name="T48" fmla="*/ 16 w 119"/>
                  <a:gd name="T49" fmla="*/ 33 h 49"/>
                  <a:gd name="T50" fmla="*/ 10 w 119"/>
                  <a:gd name="T51" fmla="*/ 38 h 49"/>
                  <a:gd name="T52" fmla="*/ 3 w 119"/>
                  <a:gd name="T53" fmla="*/ 46 h 49"/>
                  <a:gd name="T54" fmla="*/ 2 w 119"/>
                  <a:gd name="T55" fmla="*/ 36 h 49"/>
                  <a:gd name="T56" fmla="*/ 0 w 119"/>
                  <a:gd name="T57" fmla="*/ 25 h 49"/>
                  <a:gd name="T58" fmla="*/ 2 w 119"/>
                  <a:gd name="T59" fmla="*/ 13 h 49"/>
                  <a:gd name="T60" fmla="*/ 3 w 119"/>
                  <a:gd name="T61" fmla="*/ 4 h 49"/>
                  <a:gd name="T62" fmla="*/ 10 w 119"/>
                  <a:gd name="T63" fmla="*/ 12 h 49"/>
                  <a:gd name="T64" fmla="*/ 17 w 119"/>
                  <a:gd name="T65" fmla="*/ 16 h 49"/>
                  <a:gd name="T66" fmla="*/ 22 w 119"/>
                  <a:gd name="T67" fmla="*/ 19 h 49"/>
                  <a:gd name="T68" fmla="*/ 23 w 119"/>
                  <a:gd name="T69" fmla="*/ 20 h 49"/>
                  <a:gd name="T70" fmla="*/ 25 w 119"/>
                  <a:gd name="T71" fmla="*/ 19 h 49"/>
                  <a:gd name="T72" fmla="*/ 32 w 119"/>
                  <a:gd name="T73" fmla="*/ 15 h 49"/>
                  <a:gd name="T74" fmla="*/ 41 w 119"/>
                  <a:gd name="T75" fmla="*/ 11 h 49"/>
                  <a:gd name="T76" fmla="*/ 53 w 119"/>
                  <a:gd name="T77" fmla="*/ 5 h 49"/>
                  <a:gd name="T78" fmla="*/ 66 w 119"/>
                  <a:gd name="T79" fmla="*/ 1 h 49"/>
                  <a:gd name="T80" fmla="*/ 80 w 119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9">
                    <a:moveTo>
                      <a:pt x="80" y="0"/>
                    </a:moveTo>
                    <a:lnTo>
                      <a:pt x="93" y="4"/>
                    </a:lnTo>
                    <a:lnTo>
                      <a:pt x="105" y="9"/>
                    </a:lnTo>
                    <a:lnTo>
                      <a:pt x="113" y="15"/>
                    </a:lnTo>
                    <a:lnTo>
                      <a:pt x="118" y="20"/>
                    </a:lnTo>
                    <a:lnTo>
                      <a:pt x="119" y="20"/>
                    </a:lnTo>
                    <a:lnTo>
                      <a:pt x="118" y="22"/>
                    </a:lnTo>
                    <a:lnTo>
                      <a:pt x="117" y="24"/>
                    </a:lnTo>
                    <a:lnTo>
                      <a:pt x="114" y="25"/>
                    </a:lnTo>
                    <a:lnTo>
                      <a:pt x="117" y="26"/>
                    </a:lnTo>
                    <a:lnTo>
                      <a:pt x="118" y="27"/>
                    </a:lnTo>
                    <a:lnTo>
                      <a:pt x="118" y="29"/>
                    </a:lnTo>
                    <a:lnTo>
                      <a:pt x="118" y="29"/>
                    </a:lnTo>
                    <a:lnTo>
                      <a:pt x="112" y="34"/>
                    </a:lnTo>
                    <a:lnTo>
                      <a:pt x="104" y="40"/>
                    </a:lnTo>
                    <a:lnTo>
                      <a:pt x="93" y="45"/>
                    </a:lnTo>
                    <a:lnTo>
                      <a:pt x="80" y="49"/>
                    </a:lnTo>
                    <a:lnTo>
                      <a:pt x="66" y="48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5" y="31"/>
                    </a:lnTo>
                    <a:lnTo>
                      <a:pt x="23" y="29"/>
                    </a:lnTo>
                    <a:lnTo>
                      <a:pt x="20" y="29"/>
                    </a:lnTo>
                    <a:lnTo>
                      <a:pt x="16" y="33"/>
                    </a:lnTo>
                    <a:lnTo>
                      <a:pt x="10" y="38"/>
                    </a:lnTo>
                    <a:lnTo>
                      <a:pt x="3" y="46"/>
                    </a:lnTo>
                    <a:lnTo>
                      <a:pt x="2" y="36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3" y="4"/>
                    </a:lnTo>
                    <a:lnTo>
                      <a:pt x="10" y="12"/>
                    </a:lnTo>
                    <a:lnTo>
                      <a:pt x="17" y="16"/>
                    </a:lnTo>
                    <a:lnTo>
                      <a:pt x="22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2" y="15"/>
                    </a:lnTo>
                    <a:lnTo>
                      <a:pt x="41" y="11"/>
                    </a:lnTo>
                    <a:lnTo>
                      <a:pt x="53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5" name="Freeform 1669"/>
              <p:cNvSpPr>
                <a:spLocks/>
              </p:cNvSpPr>
              <p:nvPr/>
            </p:nvSpPr>
            <p:spPr bwMode="auto">
              <a:xfrm>
                <a:off x="5082" y="3195"/>
                <a:ext cx="9" cy="14"/>
              </a:xfrm>
              <a:custGeom>
                <a:avLst/>
                <a:gdLst>
                  <a:gd name="T0" fmla="*/ 5 w 9"/>
                  <a:gd name="T1" fmla="*/ 0 h 14"/>
                  <a:gd name="T2" fmla="*/ 6 w 9"/>
                  <a:gd name="T3" fmla="*/ 1 h 14"/>
                  <a:gd name="T4" fmla="*/ 9 w 9"/>
                  <a:gd name="T5" fmla="*/ 3 h 14"/>
                  <a:gd name="T6" fmla="*/ 9 w 9"/>
                  <a:gd name="T7" fmla="*/ 7 h 14"/>
                  <a:gd name="T8" fmla="*/ 9 w 9"/>
                  <a:gd name="T9" fmla="*/ 11 h 14"/>
                  <a:gd name="T10" fmla="*/ 6 w 9"/>
                  <a:gd name="T11" fmla="*/ 13 h 14"/>
                  <a:gd name="T12" fmla="*/ 5 w 9"/>
                  <a:gd name="T13" fmla="*/ 14 h 14"/>
                  <a:gd name="T14" fmla="*/ 3 w 9"/>
                  <a:gd name="T15" fmla="*/ 13 h 14"/>
                  <a:gd name="T16" fmla="*/ 0 w 9"/>
                  <a:gd name="T17" fmla="*/ 11 h 14"/>
                  <a:gd name="T18" fmla="*/ 0 w 9"/>
                  <a:gd name="T19" fmla="*/ 7 h 14"/>
                  <a:gd name="T20" fmla="*/ 0 w 9"/>
                  <a:gd name="T21" fmla="*/ 3 h 14"/>
                  <a:gd name="T22" fmla="*/ 3 w 9"/>
                  <a:gd name="T23" fmla="*/ 1 h 14"/>
                  <a:gd name="T24" fmla="*/ 5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5" y="0"/>
                    </a:moveTo>
                    <a:lnTo>
                      <a:pt x="6" y="1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6" y="13"/>
                    </a:lnTo>
                    <a:lnTo>
                      <a:pt x="5" y="14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6" name="Freeform 1670"/>
              <p:cNvSpPr>
                <a:spLocks/>
              </p:cNvSpPr>
              <p:nvPr/>
            </p:nvSpPr>
            <p:spPr bwMode="auto">
              <a:xfrm>
                <a:off x="5085" y="3201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3 w 4"/>
                  <a:gd name="T7" fmla="*/ 3 h 5"/>
                  <a:gd name="T8" fmla="*/ 2 w 4"/>
                  <a:gd name="T9" fmla="*/ 5 h 5"/>
                  <a:gd name="T10" fmla="*/ 1 w 4"/>
                  <a:gd name="T11" fmla="*/ 3 h 5"/>
                  <a:gd name="T12" fmla="*/ 0 w 4"/>
                  <a:gd name="T13" fmla="*/ 2 h 5"/>
                  <a:gd name="T14" fmla="*/ 1 w 4"/>
                  <a:gd name="T15" fmla="*/ 1 h 5"/>
                  <a:gd name="T16" fmla="*/ 2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7" name="Freeform 1671"/>
              <p:cNvSpPr>
                <a:spLocks/>
              </p:cNvSpPr>
              <p:nvPr/>
            </p:nvSpPr>
            <p:spPr bwMode="auto">
              <a:xfrm>
                <a:off x="5067" y="3189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1 h 34"/>
                  <a:gd name="T4" fmla="*/ 13 w 17"/>
                  <a:gd name="T5" fmla="*/ 2 h 34"/>
                  <a:gd name="T6" fmla="*/ 10 w 17"/>
                  <a:gd name="T7" fmla="*/ 5 h 34"/>
                  <a:gd name="T8" fmla="*/ 7 w 17"/>
                  <a:gd name="T9" fmla="*/ 8 h 34"/>
                  <a:gd name="T10" fmla="*/ 5 w 17"/>
                  <a:gd name="T11" fmla="*/ 13 h 34"/>
                  <a:gd name="T12" fmla="*/ 5 w 17"/>
                  <a:gd name="T13" fmla="*/ 18 h 34"/>
                  <a:gd name="T14" fmla="*/ 5 w 17"/>
                  <a:gd name="T15" fmla="*/ 24 h 34"/>
                  <a:gd name="T16" fmla="*/ 7 w 17"/>
                  <a:gd name="T17" fmla="*/ 28 h 34"/>
                  <a:gd name="T18" fmla="*/ 10 w 17"/>
                  <a:gd name="T19" fmla="*/ 32 h 34"/>
                  <a:gd name="T20" fmla="*/ 13 w 17"/>
                  <a:gd name="T21" fmla="*/ 34 h 34"/>
                  <a:gd name="T22" fmla="*/ 12 w 17"/>
                  <a:gd name="T23" fmla="*/ 34 h 34"/>
                  <a:gd name="T24" fmla="*/ 8 w 17"/>
                  <a:gd name="T25" fmla="*/ 33 h 34"/>
                  <a:gd name="T26" fmla="*/ 5 w 17"/>
                  <a:gd name="T27" fmla="*/ 31 h 34"/>
                  <a:gd name="T28" fmla="*/ 3 w 17"/>
                  <a:gd name="T29" fmla="*/ 27 h 34"/>
                  <a:gd name="T30" fmla="*/ 1 w 17"/>
                  <a:gd name="T31" fmla="*/ 22 h 34"/>
                  <a:gd name="T32" fmla="*/ 0 w 17"/>
                  <a:gd name="T33" fmla="*/ 18 h 34"/>
                  <a:gd name="T34" fmla="*/ 1 w 17"/>
                  <a:gd name="T35" fmla="*/ 12 h 34"/>
                  <a:gd name="T36" fmla="*/ 3 w 17"/>
                  <a:gd name="T37" fmla="*/ 7 h 34"/>
                  <a:gd name="T38" fmla="*/ 5 w 17"/>
                  <a:gd name="T39" fmla="*/ 4 h 34"/>
                  <a:gd name="T40" fmla="*/ 8 w 17"/>
                  <a:gd name="T41" fmla="*/ 1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8" name="Freeform 1672"/>
              <p:cNvSpPr>
                <a:spLocks/>
              </p:cNvSpPr>
              <p:nvPr/>
            </p:nvSpPr>
            <p:spPr bwMode="auto">
              <a:xfrm>
                <a:off x="4932" y="3133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3 h 48"/>
                  <a:gd name="T4" fmla="*/ 104 w 118"/>
                  <a:gd name="T5" fmla="*/ 8 h 48"/>
                  <a:gd name="T6" fmla="*/ 112 w 118"/>
                  <a:gd name="T7" fmla="*/ 14 h 48"/>
                  <a:gd name="T8" fmla="*/ 118 w 118"/>
                  <a:gd name="T9" fmla="*/ 19 h 48"/>
                  <a:gd name="T10" fmla="*/ 118 w 118"/>
                  <a:gd name="T11" fmla="*/ 20 h 48"/>
                  <a:gd name="T12" fmla="*/ 116 w 118"/>
                  <a:gd name="T13" fmla="*/ 21 h 48"/>
                  <a:gd name="T14" fmla="*/ 115 w 118"/>
                  <a:gd name="T15" fmla="*/ 22 h 48"/>
                  <a:gd name="T16" fmla="*/ 114 w 118"/>
                  <a:gd name="T17" fmla="*/ 23 h 48"/>
                  <a:gd name="T18" fmla="*/ 115 w 118"/>
                  <a:gd name="T19" fmla="*/ 24 h 48"/>
                  <a:gd name="T20" fmla="*/ 116 w 118"/>
                  <a:gd name="T21" fmla="*/ 27 h 48"/>
                  <a:gd name="T22" fmla="*/ 118 w 118"/>
                  <a:gd name="T23" fmla="*/ 28 h 48"/>
                  <a:gd name="T24" fmla="*/ 116 w 118"/>
                  <a:gd name="T25" fmla="*/ 28 h 48"/>
                  <a:gd name="T26" fmla="*/ 112 w 118"/>
                  <a:gd name="T27" fmla="*/ 33 h 48"/>
                  <a:gd name="T28" fmla="*/ 102 w 118"/>
                  <a:gd name="T29" fmla="*/ 38 h 48"/>
                  <a:gd name="T30" fmla="*/ 92 w 118"/>
                  <a:gd name="T31" fmla="*/ 44 h 48"/>
                  <a:gd name="T32" fmla="*/ 79 w 118"/>
                  <a:gd name="T33" fmla="*/ 48 h 48"/>
                  <a:gd name="T34" fmla="*/ 65 w 118"/>
                  <a:gd name="T35" fmla="*/ 47 h 48"/>
                  <a:gd name="T36" fmla="*/ 52 w 118"/>
                  <a:gd name="T37" fmla="*/ 43 h 48"/>
                  <a:gd name="T38" fmla="*/ 39 w 118"/>
                  <a:gd name="T39" fmla="*/ 37 h 48"/>
                  <a:gd name="T40" fmla="*/ 30 w 118"/>
                  <a:gd name="T41" fmla="*/ 33 h 48"/>
                  <a:gd name="T42" fmla="*/ 24 w 118"/>
                  <a:gd name="T43" fmla="*/ 29 h 48"/>
                  <a:gd name="T44" fmla="*/ 21 w 118"/>
                  <a:gd name="T45" fmla="*/ 28 h 48"/>
                  <a:gd name="T46" fmla="*/ 19 w 118"/>
                  <a:gd name="T47" fmla="*/ 29 h 48"/>
                  <a:gd name="T48" fmla="*/ 14 w 118"/>
                  <a:gd name="T49" fmla="*/ 31 h 48"/>
                  <a:gd name="T50" fmla="*/ 8 w 118"/>
                  <a:gd name="T51" fmla="*/ 36 h 48"/>
                  <a:gd name="T52" fmla="*/ 1 w 118"/>
                  <a:gd name="T53" fmla="*/ 44 h 48"/>
                  <a:gd name="T54" fmla="*/ 0 w 118"/>
                  <a:gd name="T55" fmla="*/ 35 h 48"/>
                  <a:gd name="T56" fmla="*/ 0 w 118"/>
                  <a:gd name="T57" fmla="*/ 23 h 48"/>
                  <a:gd name="T58" fmla="*/ 0 w 118"/>
                  <a:gd name="T59" fmla="*/ 11 h 48"/>
                  <a:gd name="T60" fmla="*/ 3 w 118"/>
                  <a:gd name="T61" fmla="*/ 2 h 48"/>
                  <a:gd name="T62" fmla="*/ 10 w 118"/>
                  <a:gd name="T63" fmla="*/ 10 h 48"/>
                  <a:gd name="T64" fmla="*/ 15 w 118"/>
                  <a:gd name="T65" fmla="*/ 15 h 48"/>
                  <a:gd name="T66" fmla="*/ 20 w 118"/>
                  <a:gd name="T67" fmla="*/ 19 h 48"/>
                  <a:gd name="T68" fmla="*/ 23 w 118"/>
                  <a:gd name="T69" fmla="*/ 19 h 48"/>
                  <a:gd name="T70" fmla="*/ 25 w 118"/>
                  <a:gd name="T71" fmla="*/ 17 h 48"/>
                  <a:gd name="T72" fmla="*/ 31 w 118"/>
                  <a:gd name="T73" fmla="*/ 14 h 48"/>
                  <a:gd name="T74" fmla="*/ 40 w 118"/>
                  <a:gd name="T75" fmla="*/ 9 h 48"/>
                  <a:gd name="T76" fmla="*/ 52 w 118"/>
                  <a:gd name="T77" fmla="*/ 3 h 48"/>
                  <a:gd name="T78" fmla="*/ 66 w 118"/>
                  <a:gd name="T79" fmla="*/ 0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4" y="8"/>
                    </a:lnTo>
                    <a:lnTo>
                      <a:pt x="112" y="14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6" y="21"/>
                    </a:lnTo>
                    <a:lnTo>
                      <a:pt x="115" y="22"/>
                    </a:lnTo>
                    <a:lnTo>
                      <a:pt x="114" y="23"/>
                    </a:lnTo>
                    <a:lnTo>
                      <a:pt x="115" y="24"/>
                    </a:lnTo>
                    <a:lnTo>
                      <a:pt x="116" y="27"/>
                    </a:lnTo>
                    <a:lnTo>
                      <a:pt x="118" y="28"/>
                    </a:lnTo>
                    <a:lnTo>
                      <a:pt x="116" y="28"/>
                    </a:lnTo>
                    <a:lnTo>
                      <a:pt x="112" y="33"/>
                    </a:lnTo>
                    <a:lnTo>
                      <a:pt x="102" y="38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2" y="43"/>
                    </a:lnTo>
                    <a:lnTo>
                      <a:pt x="39" y="37"/>
                    </a:lnTo>
                    <a:lnTo>
                      <a:pt x="30" y="33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19" y="29"/>
                    </a:lnTo>
                    <a:lnTo>
                      <a:pt x="14" y="31"/>
                    </a:lnTo>
                    <a:lnTo>
                      <a:pt x="8" y="36"/>
                    </a:lnTo>
                    <a:lnTo>
                      <a:pt x="1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1"/>
                    </a:lnTo>
                    <a:lnTo>
                      <a:pt x="3" y="2"/>
                    </a:lnTo>
                    <a:lnTo>
                      <a:pt x="10" y="10"/>
                    </a:lnTo>
                    <a:lnTo>
                      <a:pt x="15" y="15"/>
                    </a:lnTo>
                    <a:lnTo>
                      <a:pt x="20" y="19"/>
                    </a:lnTo>
                    <a:lnTo>
                      <a:pt x="23" y="19"/>
                    </a:lnTo>
                    <a:lnTo>
                      <a:pt x="25" y="17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3"/>
                    </a:lnTo>
                    <a:lnTo>
                      <a:pt x="66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9" name="Freeform 1673"/>
              <p:cNvSpPr>
                <a:spLocks/>
              </p:cNvSpPr>
              <p:nvPr/>
            </p:nvSpPr>
            <p:spPr bwMode="auto">
              <a:xfrm>
                <a:off x="5026" y="3144"/>
                <a:ext cx="10" cy="15"/>
              </a:xfrm>
              <a:custGeom>
                <a:avLst/>
                <a:gdLst>
                  <a:gd name="T0" fmla="*/ 5 w 10"/>
                  <a:gd name="T1" fmla="*/ 0 h 15"/>
                  <a:gd name="T2" fmla="*/ 7 w 10"/>
                  <a:gd name="T3" fmla="*/ 2 h 15"/>
                  <a:gd name="T4" fmla="*/ 8 w 10"/>
                  <a:gd name="T5" fmla="*/ 4 h 15"/>
                  <a:gd name="T6" fmla="*/ 10 w 10"/>
                  <a:gd name="T7" fmla="*/ 8 h 15"/>
                  <a:gd name="T8" fmla="*/ 8 w 10"/>
                  <a:gd name="T9" fmla="*/ 11 h 15"/>
                  <a:gd name="T10" fmla="*/ 7 w 10"/>
                  <a:gd name="T11" fmla="*/ 13 h 15"/>
                  <a:gd name="T12" fmla="*/ 5 w 10"/>
                  <a:gd name="T13" fmla="*/ 15 h 15"/>
                  <a:gd name="T14" fmla="*/ 2 w 10"/>
                  <a:gd name="T15" fmla="*/ 13 h 15"/>
                  <a:gd name="T16" fmla="*/ 1 w 10"/>
                  <a:gd name="T17" fmla="*/ 11 h 15"/>
                  <a:gd name="T18" fmla="*/ 0 w 10"/>
                  <a:gd name="T19" fmla="*/ 8 h 15"/>
                  <a:gd name="T20" fmla="*/ 1 w 10"/>
                  <a:gd name="T21" fmla="*/ 4 h 15"/>
                  <a:gd name="T22" fmla="*/ 2 w 10"/>
                  <a:gd name="T23" fmla="*/ 2 h 15"/>
                  <a:gd name="T24" fmla="*/ 5 w 10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5">
                    <a:moveTo>
                      <a:pt x="5" y="0"/>
                    </a:moveTo>
                    <a:lnTo>
                      <a:pt x="7" y="2"/>
                    </a:lnTo>
                    <a:lnTo>
                      <a:pt x="8" y="4"/>
                    </a:lnTo>
                    <a:lnTo>
                      <a:pt x="10" y="8"/>
                    </a:lnTo>
                    <a:lnTo>
                      <a:pt x="8" y="11"/>
                    </a:lnTo>
                    <a:lnTo>
                      <a:pt x="7" y="13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0" name="Freeform 1674"/>
              <p:cNvSpPr>
                <a:spLocks/>
              </p:cNvSpPr>
              <p:nvPr/>
            </p:nvSpPr>
            <p:spPr bwMode="auto">
              <a:xfrm>
                <a:off x="5028" y="3150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4 w 5"/>
                  <a:gd name="T3" fmla="*/ 2 h 5"/>
                  <a:gd name="T4" fmla="*/ 5 w 5"/>
                  <a:gd name="T5" fmla="*/ 3 h 5"/>
                  <a:gd name="T6" fmla="*/ 4 w 5"/>
                  <a:gd name="T7" fmla="*/ 4 h 5"/>
                  <a:gd name="T8" fmla="*/ 3 w 5"/>
                  <a:gd name="T9" fmla="*/ 5 h 5"/>
                  <a:gd name="T10" fmla="*/ 2 w 5"/>
                  <a:gd name="T11" fmla="*/ 4 h 5"/>
                  <a:gd name="T12" fmla="*/ 0 w 5"/>
                  <a:gd name="T13" fmla="*/ 3 h 5"/>
                  <a:gd name="T14" fmla="*/ 2 w 5"/>
                  <a:gd name="T15" fmla="*/ 2 h 5"/>
                  <a:gd name="T16" fmla="*/ 3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4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1" name="Freeform 1675"/>
              <p:cNvSpPr>
                <a:spLocks/>
              </p:cNvSpPr>
              <p:nvPr/>
            </p:nvSpPr>
            <p:spPr bwMode="auto">
              <a:xfrm>
                <a:off x="5012" y="3139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2 h 34"/>
                  <a:gd name="T6" fmla="*/ 8 w 15"/>
                  <a:gd name="T7" fmla="*/ 4 h 34"/>
                  <a:gd name="T8" fmla="*/ 6 w 15"/>
                  <a:gd name="T9" fmla="*/ 8 h 34"/>
                  <a:gd name="T10" fmla="*/ 5 w 15"/>
                  <a:gd name="T11" fmla="*/ 13 h 34"/>
                  <a:gd name="T12" fmla="*/ 4 w 15"/>
                  <a:gd name="T13" fmla="*/ 18 h 34"/>
                  <a:gd name="T14" fmla="*/ 5 w 15"/>
                  <a:gd name="T15" fmla="*/ 23 h 34"/>
                  <a:gd name="T16" fmla="*/ 6 w 15"/>
                  <a:gd name="T17" fmla="*/ 28 h 34"/>
                  <a:gd name="T18" fmla="*/ 8 w 15"/>
                  <a:gd name="T19" fmla="*/ 31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4 h 34"/>
                  <a:gd name="T26" fmla="*/ 5 w 15"/>
                  <a:gd name="T27" fmla="*/ 30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7 h 34"/>
                  <a:gd name="T34" fmla="*/ 0 w 15"/>
                  <a:gd name="T35" fmla="*/ 11 h 34"/>
                  <a:gd name="T36" fmla="*/ 2 w 15"/>
                  <a:gd name="T37" fmla="*/ 7 h 34"/>
                  <a:gd name="T38" fmla="*/ 5 w 15"/>
                  <a:gd name="T39" fmla="*/ 3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4" y="18"/>
                    </a:lnTo>
                    <a:lnTo>
                      <a:pt x="5" y="23"/>
                    </a:lnTo>
                    <a:lnTo>
                      <a:pt x="6" y="28"/>
                    </a:lnTo>
                    <a:lnTo>
                      <a:pt x="8" y="31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0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2" name="Freeform 1676"/>
              <p:cNvSpPr>
                <a:spLocks/>
              </p:cNvSpPr>
              <p:nvPr/>
            </p:nvSpPr>
            <p:spPr bwMode="auto">
              <a:xfrm>
                <a:off x="5444" y="3465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3 w 117"/>
                  <a:gd name="T3" fmla="*/ 4 h 48"/>
                  <a:gd name="T4" fmla="*/ 103 w 117"/>
                  <a:gd name="T5" fmla="*/ 9 h 48"/>
                  <a:gd name="T6" fmla="*/ 113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7 w 117"/>
                  <a:gd name="T13" fmla="*/ 21 h 48"/>
                  <a:gd name="T14" fmla="*/ 115 w 117"/>
                  <a:gd name="T15" fmla="*/ 24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2 w 117"/>
                  <a:gd name="T27" fmla="*/ 33 h 48"/>
                  <a:gd name="T28" fmla="*/ 103 w 117"/>
                  <a:gd name="T29" fmla="*/ 39 h 48"/>
                  <a:gd name="T30" fmla="*/ 92 w 117"/>
                  <a:gd name="T31" fmla="*/ 45 h 48"/>
                  <a:gd name="T32" fmla="*/ 79 w 117"/>
                  <a:gd name="T33" fmla="*/ 48 h 48"/>
                  <a:gd name="T34" fmla="*/ 65 w 117"/>
                  <a:gd name="T35" fmla="*/ 48 h 48"/>
                  <a:gd name="T36" fmla="*/ 52 w 117"/>
                  <a:gd name="T37" fmla="*/ 43 h 48"/>
                  <a:gd name="T38" fmla="*/ 40 w 117"/>
                  <a:gd name="T39" fmla="*/ 39 h 48"/>
                  <a:gd name="T40" fmla="*/ 31 w 117"/>
                  <a:gd name="T41" fmla="*/ 34 h 48"/>
                  <a:gd name="T42" fmla="*/ 23 w 117"/>
                  <a:gd name="T43" fmla="*/ 31 h 48"/>
                  <a:gd name="T44" fmla="*/ 21 w 117"/>
                  <a:gd name="T45" fmla="*/ 28 h 48"/>
                  <a:gd name="T46" fmla="*/ 20 w 117"/>
                  <a:gd name="T47" fmla="*/ 29 h 48"/>
                  <a:gd name="T48" fmla="*/ 15 w 117"/>
                  <a:gd name="T49" fmla="*/ 33 h 48"/>
                  <a:gd name="T50" fmla="*/ 8 w 117"/>
                  <a:gd name="T51" fmla="*/ 38 h 48"/>
                  <a:gd name="T52" fmla="*/ 2 w 117"/>
                  <a:gd name="T53" fmla="*/ 46 h 48"/>
                  <a:gd name="T54" fmla="*/ 0 w 117"/>
                  <a:gd name="T55" fmla="*/ 36 h 48"/>
                  <a:gd name="T56" fmla="*/ 0 w 117"/>
                  <a:gd name="T57" fmla="*/ 25 h 48"/>
                  <a:gd name="T58" fmla="*/ 1 w 117"/>
                  <a:gd name="T59" fmla="*/ 13 h 48"/>
                  <a:gd name="T60" fmla="*/ 2 w 117"/>
                  <a:gd name="T61" fmla="*/ 4 h 48"/>
                  <a:gd name="T62" fmla="*/ 9 w 117"/>
                  <a:gd name="T63" fmla="*/ 12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1 w 117"/>
                  <a:gd name="T73" fmla="*/ 15 h 48"/>
                  <a:gd name="T74" fmla="*/ 40 w 117"/>
                  <a:gd name="T75" fmla="*/ 9 h 48"/>
                  <a:gd name="T76" fmla="*/ 52 w 117"/>
                  <a:gd name="T77" fmla="*/ 5 h 48"/>
                  <a:gd name="T78" fmla="*/ 66 w 117"/>
                  <a:gd name="T79" fmla="*/ 1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3" y="9"/>
                    </a:lnTo>
                    <a:lnTo>
                      <a:pt x="113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2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3" y="31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8" y="38"/>
                    </a:lnTo>
                    <a:lnTo>
                      <a:pt x="2" y="46"/>
                    </a:lnTo>
                    <a:lnTo>
                      <a:pt x="0" y="36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4"/>
                    </a:lnTo>
                    <a:lnTo>
                      <a:pt x="9" y="12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1" y="15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3" name="Freeform 1677"/>
              <p:cNvSpPr>
                <a:spLocks/>
              </p:cNvSpPr>
              <p:nvPr/>
            </p:nvSpPr>
            <p:spPr bwMode="auto">
              <a:xfrm>
                <a:off x="5539" y="3478"/>
                <a:ext cx="8" cy="13"/>
              </a:xfrm>
              <a:custGeom>
                <a:avLst/>
                <a:gdLst>
                  <a:gd name="T0" fmla="*/ 4 w 8"/>
                  <a:gd name="T1" fmla="*/ 0 h 13"/>
                  <a:gd name="T2" fmla="*/ 6 w 8"/>
                  <a:gd name="T3" fmla="*/ 1 h 13"/>
                  <a:gd name="T4" fmla="*/ 7 w 8"/>
                  <a:gd name="T5" fmla="*/ 3 h 13"/>
                  <a:gd name="T6" fmla="*/ 8 w 8"/>
                  <a:gd name="T7" fmla="*/ 7 h 13"/>
                  <a:gd name="T8" fmla="*/ 7 w 8"/>
                  <a:gd name="T9" fmla="*/ 11 h 13"/>
                  <a:gd name="T10" fmla="*/ 6 w 8"/>
                  <a:gd name="T11" fmla="*/ 13 h 13"/>
                  <a:gd name="T12" fmla="*/ 4 w 8"/>
                  <a:gd name="T13" fmla="*/ 13 h 13"/>
                  <a:gd name="T14" fmla="*/ 1 w 8"/>
                  <a:gd name="T15" fmla="*/ 13 h 13"/>
                  <a:gd name="T16" fmla="*/ 0 w 8"/>
                  <a:gd name="T17" fmla="*/ 11 h 13"/>
                  <a:gd name="T18" fmla="*/ 0 w 8"/>
                  <a:gd name="T19" fmla="*/ 7 h 13"/>
                  <a:gd name="T20" fmla="*/ 0 w 8"/>
                  <a:gd name="T21" fmla="*/ 3 h 13"/>
                  <a:gd name="T22" fmla="*/ 1 w 8"/>
                  <a:gd name="T23" fmla="*/ 1 h 13"/>
                  <a:gd name="T24" fmla="*/ 4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4" y="0"/>
                    </a:moveTo>
                    <a:lnTo>
                      <a:pt x="6" y="1"/>
                    </a:lnTo>
                    <a:lnTo>
                      <a:pt x="7" y="3"/>
                    </a:lnTo>
                    <a:lnTo>
                      <a:pt x="8" y="7"/>
                    </a:lnTo>
                    <a:lnTo>
                      <a:pt x="7" y="11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4" name="Freeform 1678"/>
              <p:cNvSpPr>
                <a:spLocks/>
              </p:cNvSpPr>
              <p:nvPr/>
            </p:nvSpPr>
            <p:spPr bwMode="auto">
              <a:xfrm>
                <a:off x="5541" y="3484"/>
                <a:ext cx="4" cy="3"/>
              </a:xfrm>
              <a:custGeom>
                <a:avLst/>
                <a:gdLst>
                  <a:gd name="T0" fmla="*/ 3 w 4"/>
                  <a:gd name="T1" fmla="*/ 0 h 3"/>
                  <a:gd name="T2" fmla="*/ 4 w 4"/>
                  <a:gd name="T3" fmla="*/ 0 h 3"/>
                  <a:gd name="T4" fmla="*/ 4 w 4"/>
                  <a:gd name="T5" fmla="*/ 2 h 3"/>
                  <a:gd name="T6" fmla="*/ 4 w 4"/>
                  <a:gd name="T7" fmla="*/ 3 h 3"/>
                  <a:gd name="T8" fmla="*/ 3 w 4"/>
                  <a:gd name="T9" fmla="*/ 3 h 3"/>
                  <a:gd name="T10" fmla="*/ 0 w 4"/>
                  <a:gd name="T11" fmla="*/ 3 h 3"/>
                  <a:gd name="T12" fmla="*/ 0 w 4"/>
                  <a:gd name="T13" fmla="*/ 2 h 3"/>
                  <a:gd name="T14" fmla="*/ 0 w 4"/>
                  <a:gd name="T15" fmla="*/ 0 h 3"/>
                  <a:gd name="T16" fmla="*/ 3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5" name="Freeform 1679"/>
              <p:cNvSpPr>
                <a:spLocks/>
              </p:cNvSpPr>
              <p:nvPr/>
            </p:nvSpPr>
            <p:spPr bwMode="auto">
              <a:xfrm>
                <a:off x="5524" y="3472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2 h 34"/>
                  <a:gd name="T6" fmla="*/ 9 w 15"/>
                  <a:gd name="T7" fmla="*/ 5 h 34"/>
                  <a:gd name="T8" fmla="*/ 7 w 15"/>
                  <a:gd name="T9" fmla="*/ 8 h 34"/>
                  <a:gd name="T10" fmla="*/ 5 w 15"/>
                  <a:gd name="T11" fmla="*/ 13 h 34"/>
                  <a:gd name="T12" fmla="*/ 5 w 15"/>
                  <a:gd name="T13" fmla="*/ 18 h 34"/>
                  <a:gd name="T14" fmla="*/ 5 w 15"/>
                  <a:gd name="T15" fmla="*/ 24 h 34"/>
                  <a:gd name="T16" fmla="*/ 7 w 15"/>
                  <a:gd name="T17" fmla="*/ 28 h 34"/>
                  <a:gd name="T18" fmla="*/ 9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7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2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6" name="Freeform 1680"/>
              <p:cNvSpPr>
                <a:spLocks/>
              </p:cNvSpPr>
              <p:nvPr/>
            </p:nvSpPr>
            <p:spPr bwMode="auto">
              <a:xfrm>
                <a:off x="5398" y="3419"/>
                <a:ext cx="119" cy="50"/>
              </a:xfrm>
              <a:custGeom>
                <a:avLst/>
                <a:gdLst>
                  <a:gd name="T0" fmla="*/ 80 w 119"/>
                  <a:gd name="T1" fmla="*/ 0 h 50"/>
                  <a:gd name="T2" fmla="*/ 93 w 119"/>
                  <a:gd name="T3" fmla="*/ 4 h 50"/>
                  <a:gd name="T4" fmla="*/ 104 w 119"/>
                  <a:gd name="T5" fmla="*/ 10 h 50"/>
                  <a:gd name="T6" fmla="*/ 113 w 119"/>
                  <a:gd name="T7" fmla="*/ 16 h 50"/>
                  <a:gd name="T8" fmla="*/ 118 w 119"/>
                  <a:gd name="T9" fmla="*/ 20 h 50"/>
                  <a:gd name="T10" fmla="*/ 119 w 119"/>
                  <a:gd name="T11" fmla="*/ 21 h 50"/>
                  <a:gd name="T12" fmla="*/ 118 w 119"/>
                  <a:gd name="T13" fmla="*/ 23 h 50"/>
                  <a:gd name="T14" fmla="*/ 116 w 119"/>
                  <a:gd name="T15" fmla="*/ 24 h 50"/>
                  <a:gd name="T16" fmla="*/ 114 w 119"/>
                  <a:gd name="T17" fmla="*/ 25 h 50"/>
                  <a:gd name="T18" fmla="*/ 116 w 119"/>
                  <a:gd name="T19" fmla="*/ 26 h 50"/>
                  <a:gd name="T20" fmla="*/ 118 w 119"/>
                  <a:gd name="T21" fmla="*/ 27 h 50"/>
                  <a:gd name="T22" fmla="*/ 118 w 119"/>
                  <a:gd name="T23" fmla="*/ 30 h 50"/>
                  <a:gd name="T24" fmla="*/ 118 w 119"/>
                  <a:gd name="T25" fmla="*/ 30 h 50"/>
                  <a:gd name="T26" fmla="*/ 112 w 119"/>
                  <a:gd name="T27" fmla="*/ 34 h 50"/>
                  <a:gd name="T28" fmla="*/ 104 w 119"/>
                  <a:gd name="T29" fmla="*/ 40 h 50"/>
                  <a:gd name="T30" fmla="*/ 93 w 119"/>
                  <a:gd name="T31" fmla="*/ 45 h 50"/>
                  <a:gd name="T32" fmla="*/ 80 w 119"/>
                  <a:gd name="T33" fmla="*/ 50 h 50"/>
                  <a:gd name="T34" fmla="*/ 66 w 119"/>
                  <a:gd name="T35" fmla="*/ 48 h 50"/>
                  <a:gd name="T36" fmla="*/ 52 w 119"/>
                  <a:gd name="T37" fmla="*/ 45 h 50"/>
                  <a:gd name="T38" fmla="*/ 40 w 119"/>
                  <a:gd name="T39" fmla="*/ 39 h 50"/>
                  <a:gd name="T40" fmla="*/ 31 w 119"/>
                  <a:gd name="T41" fmla="*/ 34 h 50"/>
                  <a:gd name="T42" fmla="*/ 25 w 119"/>
                  <a:gd name="T43" fmla="*/ 31 h 50"/>
                  <a:gd name="T44" fmla="*/ 23 w 119"/>
                  <a:gd name="T45" fmla="*/ 30 h 50"/>
                  <a:gd name="T46" fmla="*/ 20 w 119"/>
                  <a:gd name="T47" fmla="*/ 30 h 50"/>
                  <a:gd name="T48" fmla="*/ 15 w 119"/>
                  <a:gd name="T49" fmla="*/ 33 h 50"/>
                  <a:gd name="T50" fmla="*/ 10 w 119"/>
                  <a:gd name="T51" fmla="*/ 38 h 50"/>
                  <a:gd name="T52" fmla="*/ 3 w 119"/>
                  <a:gd name="T53" fmla="*/ 46 h 50"/>
                  <a:gd name="T54" fmla="*/ 1 w 119"/>
                  <a:gd name="T55" fmla="*/ 37 h 50"/>
                  <a:gd name="T56" fmla="*/ 0 w 119"/>
                  <a:gd name="T57" fmla="*/ 25 h 50"/>
                  <a:gd name="T58" fmla="*/ 1 w 119"/>
                  <a:gd name="T59" fmla="*/ 13 h 50"/>
                  <a:gd name="T60" fmla="*/ 3 w 119"/>
                  <a:gd name="T61" fmla="*/ 4 h 50"/>
                  <a:gd name="T62" fmla="*/ 10 w 119"/>
                  <a:gd name="T63" fmla="*/ 12 h 50"/>
                  <a:gd name="T64" fmla="*/ 17 w 119"/>
                  <a:gd name="T65" fmla="*/ 17 h 50"/>
                  <a:gd name="T66" fmla="*/ 21 w 119"/>
                  <a:gd name="T67" fmla="*/ 20 h 50"/>
                  <a:gd name="T68" fmla="*/ 23 w 119"/>
                  <a:gd name="T69" fmla="*/ 20 h 50"/>
                  <a:gd name="T70" fmla="*/ 25 w 119"/>
                  <a:gd name="T71" fmla="*/ 19 h 50"/>
                  <a:gd name="T72" fmla="*/ 31 w 119"/>
                  <a:gd name="T73" fmla="*/ 16 h 50"/>
                  <a:gd name="T74" fmla="*/ 40 w 119"/>
                  <a:gd name="T75" fmla="*/ 11 h 50"/>
                  <a:gd name="T76" fmla="*/ 53 w 119"/>
                  <a:gd name="T77" fmla="*/ 5 h 50"/>
                  <a:gd name="T78" fmla="*/ 66 w 119"/>
                  <a:gd name="T79" fmla="*/ 1 h 50"/>
                  <a:gd name="T80" fmla="*/ 80 w 119"/>
                  <a:gd name="T8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50">
                    <a:moveTo>
                      <a:pt x="80" y="0"/>
                    </a:moveTo>
                    <a:lnTo>
                      <a:pt x="93" y="4"/>
                    </a:lnTo>
                    <a:lnTo>
                      <a:pt x="104" y="10"/>
                    </a:lnTo>
                    <a:lnTo>
                      <a:pt x="113" y="16"/>
                    </a:lnTo>
                    <a:lnTo>
                      <a:pt x="118" y="20"/>
                    </a:lnTo>
                    <a:lnTo>
                      <a:pt x="119" y="21"/>
                    </a:lnTo>
                    <a:lnTo>
                      <a:pt x="118" y="23"/>
                    </a:lnTo>
                    <a:lnTo>
                      <a:pt x="116" y="24"/>
                    </a:lnTo>
                    <a:lnTo>
                      <a:pt x="114" y="25"/>
                    </a:lnTo>
                    <a:lnTo>
                      <a:pt x="116" y="26"/>
                    </a:lnTo>
                    <a:lnTo>
                      <a:pt x="118" y="27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2" y="34"/>
                    </a:lnTo>
                    <a:lnTo>
                      <a:pt x="104" y="40"/>
                    </a:lnTo>
                    <a:lnTo>
                      <a:pt x="93" y="45"/>
                    </a:lnTo>
                    <a:lnTo>
                      <a:pt x="80" y="50"/>
                    </a:lnTo>
                    <a:lnTo>
                      <a:pt x="66" y="48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5" y="31"/>
                    </a:lnTo>
                    <a:lnTo>
                      <a:pt x="23" y="30"/>
                    </a:lnTo>
                    <a:lnTo>
                      <a:pt x="20" y="30"/>
                    </a:lnTo>
                    <a:lnTo>
                      <a:pt x="15" y="33"/>
                    </a:lnTo>
                    <a:lnTo>
                      <a:pt x="10" y="38"/>
                    </a:lnTo>
                    <a:lnTo>
                      <a:pt x="3" y="46"/>
                    </a:lnTo>
                    <a:lnTo>
                      <a:pt x="1" y="37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10" y="12"/>
                    </a:lnTo>
                    <a:lnTo>
                      <a:pt x="17" y="17"/>
                    </a:lnTo>
                    <a:lnTo>
                      <a:pt x="21" y="20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6"/>
                    </a:lnTo>
                    <a:lnTo>
                      <a:pt x="40" y="11"/>
                    </a:lnTo>
                    <a:lnTo>
                      <a:pt x="53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7" name="Freeform 1681"/>
              <p:cNvSpPr>
                <a:spLocks/>
              </p:cNvSpPr>
              <p:nvPr/>
            </p:nvSpPr>
            <p:spPr bwMode="auto">
              <a:xfrm>
                <a:off x="5493" y="3432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6 w 9"/>
                  <a:gd name="T3" fmla="*/ 1 h 14"/>
                  <a:gd name="T4" fmla="*/ 9 w 9"/>
                  <a:gd name="T5" fmla="*/ 4 h 14"/>
                  <a:gd name="T6" fmla="*/ 9 w 9"/>
                  <a:gd name="T7" fmla="*/ 7 h 14"/>
                  <a:gd name="T8" fmla="*/ 9 w 9"/>
                  <a:gd name="T9" fmla="*/ 11 h 14"/>
                  <a:gd name="T10" fmla="*/ 6 w 9"/>
                  <a:gd name="T11" fmla="*/ 13 h 14"/>
                  <a:gd name="T12" fmla="*/ 4 w 9"/>
                  <a:gd name="T13" fmla="*/ 14 h 14"/>
                  <a:gd name="T14" fmla="*/ 3 w 9"/>
                  <a:gd name="T15" fmla="*/ 13 h 14"/>
                  <a:gd name="T16" fmla="*/ 0 w 9"/>
                  <a:gd name="T17" fmla="*/ 11 h 14"/>
                  <a:gd name="T18" fmla="*/ 0 w 9"/>
                  <a:gd name="T19" fmla="*/ 7 h 14"/>
                  <a:gd name="T20" fmla="*/ 0 w 9"/>
                  <a:gd name="T21" fmla="*/ 4 h 14"/>
                  <a:gd name="T22" fmla="*/ 3 w 9"/>
                  <a:gd name="T23" fmla="*/ 1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6" y="1"/>
                    </a:lnTo>
                    <a:lnTo>
                      <a:pt x="9" y="4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8" name="Freeform 1682"/>
              <p:cNvSpPr>
                <a:spLocks/>
              </p:cNvSpPr>
              <p:nvPr/>
            </p:nvSpPr>
            <p:spPr bwMode="auto">
              <a:xfrm>
                <a:off x="5496" y="3438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1 h 5"/>
                  <a:gd name="T4" fmla="*/ 3 w 3"/>
                  <a:gd name="T5" fmla="*/ 2 h 5"/>
                  <a:gd name="T6" fmla="*/ 3 w 3"/>
                  <a:gd name="T7" fmla="*/ 4 h 5"/>
                  <a:gd name="T8" fmla="*/ 2 w 3"/>
                  <a:gd name="T9" fmla="*/ 5 h 5"/>
                  <a:gd name="T10" fmla="*/ 1 w 3"/>
                  <a:gd name="T11" fmla="*/ 4 h 5"/>
                  <a:gd name="T12" fmla="*/ 0 w 3"/>
                  <a:gd name="T13" fmla="*/ 2 h 5"/>
                  <a:gd name="T14" fmla="*/ 1 w 3"/>
                  <a:gd name="T15" fmla="*/ 1 h 5"/>
                  <a:gd name="T16" fmla="*/ 2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9" name="Freeform 1683"/>
              <p:cNvSpPr>
                <a:spLocks/>
              </p:cNvSpPr>
              <p:nvPr/>
            </p:nvSpPr>
            <p:spPr bwMode="auto">
              <a:xfrm>
                <a:off x="5478" y="3426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3 w 16"/>
                  <a:gd name="T5" fmla="*/ 3 h 34"/>
                  <a:gd name="T6" fmla="*/ 9 w 16"/>
                  <a:gd name="T7" fmla="*/ 5 h 34"/>
                  <a:gd name="T8" fmla="*/ 7 w 16"/>
                  <a:gd name="T9" fmla="*/ 9 h 34"/>
                  <a:gd name="T10" fmla="*/ 5 w 16"/>
                  <a:gd name="T11" fmla="*/ 13 h 34"/>
                  <a:gd name="T12" fmla="*/ 5 w 16"/>
                  <a:gd name="T13" fmla="*/ 18 h 34"/>
                  <a:gd name="T14" fmla="*/ 5 w 16"/>
                  <a:gd name="T15" fmla="*/ 24 h 34"/>
                  <a:gd name="T16" fmla="*/ 7 w 16"/>
                  <a:gd name="T17" fmla="*/ 28 h 34"/>
                  <a:gd name="T18" fmla="*/ 9 w 16"/>
                  <a:gd name="T19" fmla="*/ 32 h 34"/>
                  <a:gd name="T20" fmla="*/ 13 w 16"/>
                  <a:gd name="T21" fmla="*/ 34 h 34"/>
                  <a:gd name="T22" fmla="*/ 12 w 16"/>
                  <a:gd name="T23" fmla="*/ 34 h 34"/>
                  <a:gd name="T24" fmla="*/ 8 w 16"/>
                  <a:gd name="T25" fmla="*/ 33 h 34"/>
                  <a:gd name="T26" fmla="*/ 5 w 16"/>
                  <a:gd name="T27" fmla="*/ 31 h 34"/>
                  <a:gd name="T28" fmla="*/ 2 w 16"/>
                  <a:gd name="T29" fmla="*/ 27 h 34"/>
                  <a:gd name="T30" fmla="*/ 1 w 16"/>
                  <a:gd name="T31" fmla="*/ 23 h 34"/>
                  <a:gd name="T32" fmla="*/ 0 w 16"/>
                  <a:gd name="T33" fmla="*/ 18 h 34"/>
                  <a:gd name="T34" fmla="*/ 1 w 16"/>
                  <a:gd name="T35" fmla="*/ 12 h 34"/>
                  <a:gd name="T36" fmla="*/ 2 w 16"/>
                  <a:gd name="T37" fmla="*/ 7 h 34"/>
                  <a:gd name="T38" fmla="*/ 5 w 16"/>
                  <a:gd name="T39" fmla="*/ 4 h 34"/>
                  <a:gd name="T40" fmla="*/ 8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9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0" name="Freeform 1684"/>
              <p:cNvSpPr>
                <a:spLocks/>
              </p:cNvSpPr>
              <p:nvPr/>
            </p:nvSpPr>
            <p:spPr bwMode="auto">
              <a:xfrm>
                <a:off x="5344" y="3366"/>
                <a:ext cx="119" cy="49"/>
              </a:xfrm>
              <a:custGeom>
                <a:avLst/>
                <a:gdLst>
                  <a:gd name="T0" fmla="*/ 80 w 119"/>
                  <a:gd name="T1" fmla="*/ 0 h 49"/>
                  <a:gd name="T2" fmla="*/ 93 w 119"/>
                  <a:gd name="T3" fmla="*/ 4 h 49"/>
                  <a:gd name="T4" fmla="*/ 104 w 119"/>
                  <a:gd name="T5" fmla="*/ 10 h 49"/>
                  <a:gd name="T6" fmla="*/ 113 w 119"/>
                  <a:gd name="T7" fmla="*/ 16 h 49"/>
                  <a:gd name="T8" fmla="*/ 118 w 119"/>
                  <a:gd name="T9" fmla="*/ 19 h 49"/>
                  <a:gd name="T10" fmla="*/ 119 w 119"/>
                  <a:gd name="T11" fmla="*/ 20 h 49"/>
                  <a:gd name="T12" fmla="*/ 118 w 119"/>
                  <a:gd name="T13" fmla="*/ 22 h 49"/>
                  <a:gd name="T14" fmla="*/ 116 w 119"/>
                  <a:gd name="T15" fmla="*/ 24 h 49"/>
                  <a:gd name="T16" fmla="*/ 114 w 119"/>
                  <a:gd name="T17" fmla="*/ 25 h 49"/>
                  <a:gd name="T18" fmla="*/ 115 w 119"/>
                  <a:gd name="T19" fmla="*/ 26 h 49"/>
                  <a:gd name="T20" fmla="*/ 118 w 119"/>
                  <a:gd name="T21" fmla="*/ 27 h 49"/>
                  <a:gd name="T22" fmla="*/ 118 w 119"/>
                  <a:gd name="T23" fmla="*/ 29 h 49"/>
                  <a:gd name="T24" fmla="*/ 118 w 119"/>
                  <a:gd name="T25" fmla="*/ 30 h 49"/>
                  <a:gd name="T26" fmla="*/ 112 w 119"/>
                  <a:gd name="T27" fmla="*/ 33 h 49"/>
                  <a:gd name="T28" fmla="*/ 104 w 119"/>
                  <a:gd name="T29" fmla="*/ 39 h 49"/>
                  <a:gd name="T30" fmla="*/ 92 w 119"/>
                  <a:gd name="T31" fmla="*/ 45 h 49"/>
                  <a:gd name="T32" fmla="*/ 79 w 119"/>
                  <a:gd name="T33" fmla="*/ 49 h 49"/>
                  <a:gd name="T34" fmla="*/ 66 w 119"/>
                  <a:gd name="T35" fmla="*/ 49 h 49"/>
                  <a:gd name="T36" fmla="*/ 52 w 119"/>
                  <a:gd name="T37" fmla="*/ 44 h 49"/>
                  <a:gd name="T38" fmla="*/ 40 w 119"/>
                  <a:gd name="T39" fmla="*/ 39 h 49"/>
                  <a:gd name="T40" fmla="*/ 31 w 119"/>
                  <a:gd name="T41" fmla="*/ 34 h 49"/>
                  <a:gd name="T42" fmla="*/ 24 w 119"/>
                  <a:gd name="T43" fmla="*/ 31 h 49"/>
                  <a:gd name="T44" fmla="*/ 23 w 119"/>
                  <a:gd name="T45" fmla="*/ 29 h 49"/>
                  <a:gd name="T46" fmla="*/ 20 w 119"/>
                  <a:gd name="T47" fmla="*/ 30 h 49"/>
                  <a:gd name="T48" fmla="*/ 15 w 119"/>
                  <a:gd name="T49" fmla="*/ 33 h 49"/>
                  <a:gd name="T50" fmla="*/ 10 w 119"/>
                  <a:gd name="T51" fmla="*/ 38 h 49"/>
                  <a:gd name="T52" fmla="*/ 3 w 119"/>
                  <a:gd name="T53" fmla="*/ 45 h 49"/>
                  <a:gd name="T54" fmla="*/ 0 w 119"/>
                  <a:gd name="T55" fmla="*/ 36 h 49"/>
                  <a:gd name="T56" fmla="*/ 0 w 119"/>
                  <a:gd name="T57" fmla="*/ 25 h 49"/>
                  <a:gd name="T58" fmla="*/ 1 w 119"/>
                  <a:gd name="T59" fmla="*/ 13 h 49"/>
                  <a:gd name="T60" fmla="*/ 3 w 119"/>
                  <a:gd name="T61" fmla="*/ 4 h 49"/>
                  <a:gd name="T62" fmla="*/ 10 w 119"/>
                  <a:gd name="T63" fmla="*/ 11 h 49"/>
                  <a:gd name="T64" fmla="*/ 15 w 119"/>
                  <a:gd name="T65" fmla="*/ 17 h 49"/>
                  <a:gd name="T66" fmla="*/ 21 w 119"/>
                  <a:gd name="T67" fmla="*/ 19 h 49"/>
                  <a:gd name="T68" fmla="*/ 23 w 119"/>
                  <a:gd name="T69" fmla="*/ 20 h 49"/>
                  <a:gd name="T70" fmla="*/ 25 w 119"/>
                  <a:gd name="T71" fmla="*/ 19 h 49"/>
                  <a:gd name="T72" fmla="*/ 31 w 119"/>
                  <a:gd name="T73" fmla="*/ 16 h 49"/>
                  <a:gd name="T74" fmla="*/ 40 w 119"/>
                  <a:gd name="T75" fmla="*/ 10 h 49"/>
                  <a:gd name="T76" fmla="*/ 53 w 119"/>
                  <a:gd name="T77" fmla="*/ 5 h 49"/>
                  <a:gd name="T78" fmla="*/ 66 w 119"/>
                  <a:gd name="T79" fmla="*/ 2 h 49"/>
                  <a:gd name="T80" fmla="*/ 80 w 119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9">
                    <a:moveTo>
                      <a:pt x="80" y="0"/>
                    </a:moveTo>
                    <a:lnTo>
                      <a:pt x="93" y="4"/>
                    </a:lnTo>
                    <a:lnTo>
                      <a:pt x="104" y="10"/>
                    </a:lnTo>
                    <a:lnTo>
                      <a:pt x="113" y="16"/>
                    </a:lnTo>
                    <a:lnTo>
                      <a:pt x="118" y="19"/>
                    </a:lnTo>
                    <a:lnTo>
                      <a:pt x="119" y="20"/>
                    </a:lnTo>
                    <a:lnTo>
                      <a:pt x="118" y="22"/>
                    </a:lnTo>
                    <a:lnTo>
                      <a:pt x="116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8" y="27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6" y="49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31"/>
                    </a:lnTo>
                    <a:lnTo>
                      <a:pt x="23" y="29"/>
                    </a:lnTo>
                    <a:lnTo>
                      <a:pt x="20" y="30"/>
                    </a:lnTo>
                    <a:lnTo>
                      <a:pt x="15" y="33"/>
                    </a:lnTo>
                    <a:lnTo>
                      <a:pt x="10" y="38"/>
                    </a:lnTo>
                    <a:lnTo>
                      <a:pt x="3" y="45"/>
                    </a:lnTo>
                    <a:lnTo>
                      <a:pt x="0" y="36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10" y="11"/>
                    </a:lnTo>
                    <a:lnTo>
                      <a:pt x="15" y="17"/>
                    </a:lnTo>
                    <a:lnTo>
                      <a:pt x="21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6"/>
                    </a:lnTo>
                    <a:lnTo>
                      <a:pt x="40" y="10"/>
                    </a:lnTo>
                    <a:lnTo>
                      <a:pt x="53" y="5"/>
                    </a:lnTo>
                    <a:lnTo>
                      <a:pt x="66" y="2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1" name="Freeform 1685"/>
              <p:cNvSpPr>
                <a:spLocks/>
              </p:cNvSpPr>
              <p:nvPr/>
            </p:nvSpPr>
            <p:spPr bwMode="auto">
              <a:xfrm>
                <a:off x="5439" y="3379"/>
                <a:ext cx="9" cy="13"/>
              </a:xfrm>
              <a:custGeom>
                <a:avLst/>
                <a:gdLst>
                  <a:gd name="T0" fmla="*/ 4 w 9"/>
                  <a:gd name="T1" fmla="*/ 0 h 13"/>
                  <a:gd name="T2" fmla="*/ 6 w 9"/>
                  <a:gd name="T3" fmla="*/ 1 h 13"/>
                  <a:gd name="T4" fmla="*/ 9 w 9"/>
                  <a:gd name="T5" fmla="*/ 4 h 13"/>
                  <a:gd name="T6" fmla="*/ 9 w 9"/>
                  <a:gd name="T7" fmla="*/ 7 h 13"/>
                  <a:gd name="T8" fmla="*/ 9 w 9"/>
                  <a:gd name="T9" fmla="*/ 11 h 13"/>
                  <a:gd name="T10" fmla="*/ 6 w 9"/>
                  <a:gd name="T11" fmla="*/ 13 h 13"/>
                  <a:gd name="T12" fmla="*/ 4 w 9"/>
                  <a:gd name="T13" fmla="*/ 13 h 13"/>
                  <a:gd name="T14" fmla="*/ 1 w 9"/>
                  <a:gd name="T15" fmla="*/ 13 h 13"/>
                  <a:gd name="T16" fmla="*/ 0 w 9"/>
                  <a:gd name="T17" fmla="*/ 11 h 13"/>
                  <a:gd name="T18" fmla="*/ 0 w 9"/>
                  <a:gd name="T19" fmla="*/ 7 h 13"/>
                  <a:gd name="T20" fmla="*/ 0 w 9"/>
                  <a:gd name="T21" fmla="*/ 4 h 13"/>
                  <a:gd name="T22" fmla="*/ 1 w 9"/>
                  <a:gd name="T23" fmla="*/ 1 h 13"/>
                  <a:gd name="T24" fmla="*/ 4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4" y="0"/>
                    </a:moveTo>
                    <a:lnTo>
                      <a:pt x="6" y="1"/>
                    </a:lnTo>
                    <a:lnTo>
                      <a:pt x="9" y="4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2" name="Freeform 1686"/>
              <p:cNvSpPr>
                <a:spLocks/>
              </p:cNvSpPr>
              <p:nvPr/>
            </p:nvSpPr>
            <p:spPr bwMode="auto">
              <a:xfrm>
                <a:off x="5442" y="3385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0 h 4"/>
                  <a:gd name="T4" fmla="*/ 3 w 3"/>
                  <a:gd name="T5" fmla="*/ 3 h 4"/>
                  <a:gd name="T6" fmla="*/ 3 w 3"/>
                  <a:gd name="T7" fmla="*/ 4 h 4"/>
                  <a:gd name="T8" fmla="*/ 2 w 3"/>
                  <a:gd name="T9" fmla="*/ 4 h 4"/>
                  <a:gd name="T10" fmla="*/ 0 w 3"/>
                  <a:gd name="T11" fmla="*/ 4 h 4"/>
                  <a:gd name="T12" fmla="*/ 0 w 3"/>
                  <a:gd name="T13" fmla="*/ 3 h 4"/>
                  <a:gd name="T14" fmla="*/ 0 w 3"/>
                  <a:gd name="T15" fmla="*/ 0 h 4"/>
                  <a:gd name="T16" fmla="*/ 2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3" name="Freeform 1687"/>
              <p:cNvSpPr>
                <a:spLocks/>
              </p:cNvSpPr>
              <p:nvPr/>
            </p:nvSpPr>
            <p:spPr bwMode="auto">
              <a:xfrm>
                <a:off x="5424" y="3373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2 h 34"/>
                  <a:gd name="T4" fmla="*/ 12 w 16"/>
                  <a:gd name="T5" fmla="*/ 3 h 34"/>
                  <a:gd name="T6" fmla="*/ 9 w 16"/>
                  <a:gd name="T7" fmla="*/ 5 h 34"/>
                  <a:gd name="T8" fmla="*/ 7 w 16"/>
                  <a:gd name="T9" fmla="*/ 9 h 34"/>
                  <a:gd name="T10" fmla="*/ 5 w 16"/>
                  <a:gd name="T11" fmla="*/ 13 h 34"/>
                  <a:gd name="T12" fmla="*/ 5 w 16"/>
                  <a:gd name="T13" fmla="*/ 18 h 34"/>
                  <a:gd name="T14" fmla="*/ 5 w 16"/>
                  <a:gd name="T15" fmla="*/ 24 h 34"/>
                  <a:gd name="T16" fmla="*/ 7 w 16"/>
                  <a:gd name="T17" fmla="*/ 29 h 34"/>
                  <a:gd name="T18" fmla="*/ 9 w 16"/>
                  <a:gd name="T19" fmla="*/ 32 h 34"/>
                  <a:gd name="T20" fmla="*/ 13 w 16"/>
                  <a:gd name="T21" fmla="*/ 34 h 34"/>
                  <a:gd name="T22" fmla="*/ 12 w 16"/>
                  <a:gd name="T23" fmla="*/ 34 h 34"/>
                  <a:gd name="T24" fmla="*/ 8 w 16"/>
                  <a:gd name="T25" fmla="*/ 33 h 34"/>
                  <a:gd name="T26" fmla="*/ 5 w 16"/>
                  <a:gd name="T27" fmla="*/ 31 h 34"/>
                  <a:gd name="T28" fmla="*/ 2 w 16"/>
                  <a:gd name="T29" fmla="*/ 27 h 34"/>
                  <a:gd name="T30" fmla="*/ 1 w 16"/>
                  <a:gd name="T31" fmla="*/ 23 h 34"/>
                  <a:gd name="T32" fmla="*/ 0 w 16"/>
                  <a:gd name="T33" fmla="*/ 17 h 34"/>
                  <a:gd name="T34" fmla="*/ 1 w 16"/>
                  <a:gd name="T35" fmla="*/ 12 h 34"/>
                  <a:gd name="T36" fmla="*/ 2 w 16"/>
                  <a:gd name="T37" fmla="*/ 7 h 34"/>
                  <a:gd name="T38" fmla="*/ 5 w 16"/>
                  <a:gd name="T39" fmla="*/ 4 h 34"/>
                  <a:gd name="T40" fmla="*/ 8 w 16"/>
                  <a:gd name="T41" fmla="*/ 2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2"/>
                    </a:lnTo>
                    <a:lnTo>
                      <a:pt x="12" y="3"/>
                    </a:lnTo>
                    <a:lnTo>
                      <a:pt x="9" y="5"/>
                    </a:lnTo>
                    <a:lnTo>
                      <a:pt x="7" y="9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9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4" name="Freeform 1688"/>
              <p:cNvSpPr>
                <a:spLocks/>
              </p:cNvSpPr>
              <p:nvPr/>
            </p:nvSpPr>
            <p:spPr bwMode="auto">
              <a:xfrm>
                <a:off x="5283" y="3319"/>
                <a:ext cx="119" cy="49"/>
              </a:xfrm>
              <a:custGeom>
                <a:avLst/>
                <a:gdLst>
                  <a:gd name="T0" fmla="*/ 80 w 119"/>
                  <a:gd name="T1" fmla="*/ 0 h 49"/>
                  <a:gd name="T2" fmla="*/ 93 w 119"/>
                  <a:gd name="T3" fmla="*/ 4 h 49"/>
                  <a:gd name="T4" fmla="*/ 105 w 119"/>
                  <a:gd name="T5" fmla="*/ 10 h 49"/>
                  <a:gd name="T6" fmla="*/ 113 w 119"/>
                  <a:gd name="T7" fmla="*/ 16 h 49"/>
                  <a:gd name="T8" fmla="*/ 119 w 119"/>
                  <a:gd name="T9" fmla="*/ 19 h 49"/>
                  <a:gd name="T10" fmla="*/ 119 w 119"/>
                  <a:gd name="T11" fmla="*/ 20 h 49"/>
                  <a:gd name="T12" fmla="*/ 118 w 119"/>
                  <a:gd name="T13" fmla="*/ 22 h 49"/>
                  <a:gd name="T14" fmla="*/ 116 w 119"/>
                  <a:gd name="T15" fmla="*/ 23 h 49"/>
                  <a:gd name="T16" fmla="*/ 115 w 119"/>
                  <a:gd name="T17" fmla="*/ 24 h 49"/>
                  <a:gd name="T18" fmla="*/ 116 w 119"/>
                  <a:gd name="T19" fmla="*/ 26 h 49"/>
                  <a:gd name="T20" fmla="*/ 118 w 119"/>
                  <a:gd name="T21" fmla="*/ 27 h 49"/>
                  <a:gd name="T22" fmla="*/ 118 w 119"/>
                  <a:gd name="T23" fmla="*/ 29 h 49"/>
                  <a:gd name="T24" fmla="*/ 118 w 119"/>
                  <a:gd name="T25" fmla="*/ 30 h 49"/>
                  <a:gd name="T26" fmla="*/ 113 w 119"/>
                  <a:gd name="T27" fmla="*/ 33 h 49"/>
                  <a:gd name="T28" fmla="*/ 103 w 119"/>
                  <a:gd name="T29" fmla="*/ 39 h 49"/>
                  <a:gd name="T30" fmla="*/ 93 w 119"/>
                  <a:gd name="T31" fmla="*/ 45 h 49"/>
                  <a:gd name="T32" fmla="*/ 80 w 119"/>
                  <a:gd name="T33" fmla="*/ 49 h 49"/>
                  <a:gd name="T34" fmla="*/ 66 w 119"/>
                  <a:gd name="T35" fmla="*/ 47 h 49"/>
                  <a:gd name="T36" fmla="*/ 52 w 119"/>
                  <a:gd name="T37" fmla="*/ 44 h 49"/>
                  <a:gd name="T38" fmla="*/ 40 w 119"/>
                  <a:gd name="T39" fmla="*/ 39 h 49"/>
                  <a:gd name="T40" fmla="*/ 31 w 119"/>
                  <a:gd name="T41" fmla="*/ 33 h 49"/>
                  <a:gd name="T42" fmla="*/ 25 w 119"/>
                  <a:gd name="T43" fmla="*/ 30 h 49"/>
                  <a:gd name="T44" fmla="*/ 22 w 119"/>
                  <a:gd name="T45" fmla="*/ 29 h 49"/>
                  <a:gd name="T46" fmla="*/ 20 w 119"/>
                  <a:gd name="T47" fmla="*/ 30 h 49"/>
                  <a:gd name="T48" fmla="*/ 15 w 119"/>
                  <a:gd name="T49" fmla="*/ 32 h 49"/>
                  <a:gd name="T50" fmla="*/ 10 w 119"/>
                  <a:gd name="T51" fmla="*/ 38 h 49"/>
                  <a:gd name="T52" fmla="*/ 3 w 119"/>
                  <a:gd name="T53" fmla="*/ 45 h 49"/>
                  <a:gd name="T54" fmla="*/ 1 w 119"/>
                  <a:gd name="T55" fmla="*/ 36 h 49"/>
                  <a:gd name="T56" fmla="*/ 0 w 119"/>
                  <a:gd name="T57" fmla="*/ 24 h 49"/>
                  <a:gd name="T58" fmla="*/ 1 w 119"/>
                  <a:gd name="T59" fmla="*/ 12 h 49"/>
                  <a:gd name="T60" fmla="*/ 4 w 119"/>
                  <a:gd name="T61" fmla="*/ 4 h 49"/>
                  <a:gd name="T62" fmla="*/ 10 w 119"/>
                  <a:gd name="T63" fmla="*/ 11 h 49"/>
                  <a:gd name="T64" fmla="*/ 17 w 119"/>
                  <a:gd name="T65" fmla="*/ 16 h 49"/>
                  <a:gd name="T66" fmla="*/ 21 w 119"/>
                  <a:gd name="T67" fmla="*/ 19 h 49"/>
                  <a:gd name="T68" fmla="*/ 22 w 119"/>
                  <a:gd name="T69" fmla="*/ 20 h 49"/>
                  <a:gd name="T70" fmla="*/ 25 w 119"/>
                  <a:gd name="T71" fmla="*/ 18 h 49"/>
                  <a:gd name="T72" fmla="*/ 32 w 119"/>
                  <a:gd name="T73" fmla="*/ 15 h 49"/>
                  <a:gd name="T74" fmla="*/ 41 w 119"/>
                  <a:gd name="T75" fmla="*/ 10 h 49"/>
                  <a:gd name="T76" fmla="*/ 53 w 119"/>
                  <a:gd name="T77" fmla="*/ 5 h 49"/>
                  <a:gd name="T78" fmla="*/ 66 w 119"/>
                  <a:gd name="T79" fmla="*/ 0 h 49"/>
                  <a:gd name="T80" fmla="*/ 80 w 119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9">
                    <a:moveTo>
                      <a:pt x="80" y="0"/>
                    </a:moveTo>
                    <a:lnTo>
                      <a:pt x="93" y="4"/>
                    </a:lnTo>
                    <a:lnTo>
                      <a:pt x="105" y="10"/>
                    </a:lnTo>
                    <a:lnTo>
                      <a:pt x="113" y="16"/>
                    </a:lnTo>
                    <a:lnTo>
                      <a:pt x="119" y="19"/>
                    </a:lnTo>
                    <a:lnTo>
                      <a:pt x="119" y="20"/>
                    </a:lnTo>
                    <a:lnTo>
                      <a:pt x="118" y="22"/>
                    </a:lnTo>
                    <a:lnTo>
                      <a:pt x="116" y="23"/>
                    </a:lnTo>
                    <a:lnTo>
                      <a:pt x="115" y="24"/>
                    </a:lnTo>
                    <a:lnTo>
                      <a:pt x="116" y="26"/>
                    </a:lnTo>
                    <a:lnTo>
                      <a:pt x="118" y="27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3" y="33"/>
                    </a:lnTo>
                    <a:lnTo>
                      <a:pt x="103" y="39"/>
                    </a:lnTo>
                    <a:lnTo>
                      <a:pt x="93" y="45"/>
                    </a:lnTo>
                    <a:lnTo>
                      <a:pt x="80" y="49"/>
                    </a:lnTo>
                    <a:lnTo>
                      <a:pt x="66" y="47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1" y="33"/>
                    </a:lnTo>
                    <a:lnTo>
                      <a:pt x="25" y="30"/>
                    </a:lnTo>
                    <a:lnTo>
                      <a:pt x="22" y="29"/>
                    </a:lnTo>
                    <a:lnTo>
                      <a:pt x="20" y="30"/>
                    </a:lnTo>
                    <a:lnTo>
                      <a:pt x="15" y="32"/>
                    </a:lnTo>
                    <a:lnTo>
                      <a:pt x="10" y="38"/>
                    </a:lnTo>
                    <a:lnTo>
                      <a:pt x="3" y="45"/>
                    </a:lnTo>
                    <a:lnTo>
                      <a:pt x="1" y="36"/>
                    </a:lnTo>
                    <a:lnTo>
                      <a:pt x="0" y="24"/>
                    </a:lnTo>
                    <a:lnTo>
                      <a:pt x="1" y="12"/>
                    </a:lnTo>
                    <a:lnTo>
                      <a:pt x="4" y="4"/>
                    </a:lnTo>
                    <a:lnTo>
                      <a:pt x="10" y="11"/>
                    </a:lnTo>
                    <a:lnTo>
                      <a:pt x="17" y="16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5" y="18"/>
                    </a:lnTo>
                    <a:lnTo>
                      <a:pt x="32" y="15"/>
                    </a:lnTo>
                    <a:lnTo>
                      <a:pt x="41" y="10"/>
                    </a:lnTo>
                    <a:lnTo>
                      <a:pt x="53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5" name="Freeform 1689"/>
              <p:cNvSpPr>
                <a:spLocks/>
              </p:cNvSpPr>
              <p:nvPr/>
            </p:nvSpPr>
            <p:spPr bwMode="auto">
              <a:xfrm>
                <a:off x="5378" y="3332"/>
                <a:ext cx="8" cy="13"/>
              </a:xfrm>
              <a:custGeom>
                <a:avLst/>
                <a:gdLst>
                  <a:gd name="T0" fmla="*/ 5 w 8"/>
                  <a:gd name="T1" fmla="*/ 0 h 13"/>
                  <a:gd name="T2" fmla="*/ 7 w 8"/>
                  <a:gd name="T3" fmla="*/ 0 h 13"/>
                  <a:gd name="T4" fmla="*/ 8 w 8"/>
                  <a:gd name="T5" fmla="*/ 3 h 13"/>
                  <a:gd name="T6" fmla="*/ 8 w 8"/>
                  <a:gd name="T7" fmla="*/ 6 h 13"/>
                  <a:gd name="T8" fmla="*/ 8 w 8"/>
                  <a:gd name="T9" fmla="*/ 10 h 13"/>
                  <a:gd name="T10" fmla="*/ 7 w 8"/>
                  <a:gd name="T11" fmla="*/ 12 h 13"/>
                  <a:gd name="T12" fmla="*/ 5 w 8"/>
                  <a:gd name="T13" fmla="*/ 13 h 13"/>
                  <a:gd name="T14" fmla="*/ 3 w 8"/>
                  <a:gd name="T15" fmla="*/ 12 h 13"/>
                  <a:gd name="T16" fmla="*/ 0 w 8"/>
                  <a:gd name="T17" fmla="*/ 10 h 13"/>
                  <a:gd name="T18" fmla="*/ 0 w 8"/>
                  <a:gd name="T19" fmla="*/ 6 h 13"/>
                  <a:gd name="T20" fmla="*/ 0 w 8"/>
                  <a:gd name="T21" fmla="*/ 3 h 13"/>
                  <a:gd name="T22" fmla="*/ 3 w 8"/>
                  <a:gd name="T23" fmla="*/ 0 h 13"/>
                  <a:gd name="T24" fmla="*/ 5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5" y="0"/>
                    </a:moveTo>
                    <a:lnTo>
                      <a:pt x="7" y="0"/>
                    </a:lnTo>
                    <a:lnTo>
                      <a:pt x="8" y="3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6" name="Freeform 1690"/>
              <p:cNvSpPr>
                <a:spLocks/>
              </p:cNvSpPr>
              <p:nvPr/>
            </p:nvSpPr>
            <p:spPr bwMode="auto">
              <a:xfrm>
                <a:off x="5381" y="3338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3 w 4"/>
                  <a:gd name="T3" fmla="*/ 0 h 4"/>
                  <a:gd name="T4" fmla="*/ 4 w 4"/>
                  <a:gd name="T5" fmla="*/ 1 h 4"/>
                  <a:gd name="T6" fmla="*/ 3 w 4"/>
                  <a:gd name="T7" fmla="*/ 3 h 4"/>
                  <a:gd name="T8" fmla="*/ 2 w 4"/>
                  <a:gd name="T9" fmla="*/ 4 h 4"/>
                  <a:gd name="T10" fmla="*/ 1 w 4"/>
                  <a:gd name="T11" fmla="*/ 3 h 4"/>
                  <a:gd name="T12" fmla="*/ 0 w 4"/>
                  <a:gd name="T13" fmla="*/ 1 h 4"/>
                  <a:gd name="T14" fmla="*/ 1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7" name="Freeform 1691"/>
              <p:cNvSpPr>
                <a:spLocks/>
              </p:cNvSpPr>
              <p:nvPr/>
            </p:nvSpPr>
            <p:spPr bwMode="auto">
              <a:xfrm>
                <a:off x="5363" y="3325"/>
                <a:ext cx="16" cy="34"/>
              </a:xfrm>
              <a:custGeom>
                <a:avLst/>
                <a:gdLst>
                  <a:gd name="T0" fmla="*/ 13 w 16"/>
                  <a:gd name="T1" fmla="*/ 0 h 34"/>
                  <a:gd name="T2" fmla="*/ 16 w 16"/>
                  <a:gd name="T3" fmla="*/ 1 h 34"/>
                  <a:gd name="T4" fmla="*/ 13 w 16"/>
                  <a:gd name="T5" fmla="*/ 3 h 34"/>
                  <a:gd name="T6" fmla="*/ 9 w 16"/>
                  <a:gd name="T7" fmla="*/ 5 h 34"/>
                  <a:gd name="T8" fmla="*/ 7 w 16"/>
                  <a:gd name="T9" fmla="*/ 9 h 34"/>
                  <a:gd name="T10" fmla="*/ 6 w 16"/>
                  <a:gd name="T11" fmla="*/ 13 h 34"/>
                  <a:gd name="T12" fmla="*/ 5 w 16"/>
                  <a:gd name="T13" fmla="*/ 19 h 34"/>
                  <a:gd name="T14" fmla="*/ 6 w 16"/>
                  <a:gd name="T15" fmla="*/ 24 h 34"/>
                  <a:gd name="T16" fmla="*/ 7 w 16"/>
                  <a:gd name="T17" fmla="*/ 28 h 34"/>
                  <a:gd name="T18" fmla="*/ 9 w 16"/>
                  <a:gd name="T19" fmla="*/ 32 h 34"/>
                  <a:gd name="T20" fmla="*/ 13 w 16"/>
                  <a:gd name="T21" fmla="*/ 34 h 34"/>
                  <a:gd name="T22" fmla="*/ 13 w 16"/>
                  <a:gd name="T23" fmla="*/ 34 h 34"/>
                  <a:gd name="T24" fmla="*/ 8 w 16"/>
                  <a:gd name="T25" fmla="*/ 34 h 34"/>
                  <a:gd name="T26" fmla="*/ 6 w 16"/>
                  <a:gd name="T27" fmla="*/ 32 h 34"/>
                  <a:gd name="T28" fmla="*/ 2 w 16"/>
                  <a:gd name="T29" fmla="*/ 28 h 34"/>
                  <a:gd name="T30" fmla="*/ 1 w 16"/>
                  <a:gd name="T31" fmla="*/ 24 h 34"/>
                  <a:gd name="T32" fmla="*/ 0 w 16"/>
                  <a:gd name="T33" fmla="*/ 18 h 34"/>
                  <a:gd name="T34" fmla="*/ 1 w 16"/>
                  <a:gd name="T35" fmla="*/ 12 h 34"/>
                  <a:gd name="T36" fmla="*/ 2 w 16"/>
                  <a:gd name="T37" fmla="*/ 7 h 34"/>
                  <a:gd name="T38" fmla="*/ 6 w 16"/>
                  <a:gd name="T39" fmla="*/ 4 h 34"/>
                  <a:gd name="T40" fmla="*/ 8 w 16"/>
                  <a:gd name="T41" fmla="*/ 1 h 34"/>
                  <a:gd name="T42" fmla="*/ 13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3" y="0"/>
                    </a:moveTo>
                    <a:lnTo>
                      <a:pt x="16" y="1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9"/>
                    </a:lnTo>
                    <a:lnTo>
                      <a:pt x="6" y="13"/>
                    </a:lnTo>
                    <a:lnTo>
                      <a:pt x="5" y="19"/>
                    </a:lnTo>
                    <a:lnTo>
                      <a:pt x="6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8" y="34"/>
                    </a:lnTo>
                    <a:lnTo>
                      <a:pt x="6" y="32"/>
                    </a:lnTo>
                    <a:lnTo>
                      <a:pt x="2" y="28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6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8" name="Freeform 1692"/>
              <p:cNvSpPr>
                <a:spLocks/>
              </p:cNvSpPr>
              <p:nvPr/>
            </p:nvSpPr>
            <p:spPr bwMode="auto">
              <a:xfrm>
                <a:off x="5230" y="3275"/>
                <a:ext cx="119" cy="48"/>
              </a:xfrm>
              <a:custGeom>
                <a:avLst/>
                <a:gdLst>
                  <a:gd name="T0" fmla="*/ 80 w 119"/>
                  <a:gd name="T1" fmla="*/ 0 h 48"/>
                  <a:gd name="T2" fmla="*/ 93 w 119"/>
                  <a:gd name="T3" fmla="*/ 3 h 48"/>
                  <a:gd name="T4" fmla="*/ 104 w 119"/>
                  <a:gd name="T5" fmla="*/ 9 h 48"/>
                  <a:gd name="T6" fmla="*/ 113 w 119"/>
                  <a:gd name="T7" fmla="*/ 15 h 48"/>
                  <a:gd name="T8" fmla="*/ 118 w 119"/>
                  <a:gd name="T9" fmla="*/ 19 h 48"/>
                  <a:gd name="T10" fmla="*/ 119 w 119"/>
                  <a:gd name="T11" fmla="*/ 20 h 48"/>
                  <a:gd name="T12" fmla="*/ 118 w 119"/>
                  <a:gd name="T13" fmla="*/ 21 h 48"/>
                  <a:gd name="T14" fmla="*/ 117 w 119"/>
                  <a:gd name="T15" fmla="*/ 22 h 48"/>
                  <a:gd name="T16" fmla="*/ 114 w 119"/>
                  <a:gd name="T17" fmla="*/ 24 h 48"/>
                  <a:gd name="T18" fmla="*/ 117 w 119"/>
                  <a:gd name="T19" fmla="*/ 26 h 48"/>
                  <a:gd name="T20" fmla="*/ 118 w 119"/>
                  <a:gd name="T21" fmla="*/ 27 h 48"/>
                  <a:gd name="T22" fmla="*/ 118 w 119"/>
                  <a:gd name="T23" fmla="*/ 28 h 48"/>
                  <a:gd name="T24" fmla="*/ 118 w 119"/>
                  <a:gd name="T25" fmla="*/ 29 h 48"/>
                  <a:gd name="T26" fmla="*/ 112 w 119"/>
                  <a:gd name="T27" fmla="*/ 33 h 48"/>
                  <a:gd name="T28" fmla="*/ 104 w 119"/>
                  <a:gd name="T29" fmla="*/ 39 h 48"/>
                  <a:gd name="T30" fmla="*/ 92 w 119"/>
                  <a:gd name="T31" fmla="*/ 44 h 48"/>
                  <a:gd name="T32" fmla="*/ 79 w 119"/>
                  <a:gd name="T33" fmla="*/ 48 h 48"/>
                  <a:gd name="T34" fmla="*/ 66 w 119"/>
                  <a:gd name="T35" fmla="*/ 47 h 48"/>
                  <a:gd name="T36" fmla="*/ 52 w 119"/>
                  <a:gd name="T37" fmla="*/ 43 h 48"/>
                  <a:gd name="T38" fmla="*/ 40 w 119"/>
                  <a:gd name="T39" fmla="*/ 39 h 48"/>
                  <a:gd name="T40" fmla="*/ 31 w 119"/>
                  <a:gd name="T41" fmla="*/ 33 h 48"/>
                  <a:gd name="T42" fmla="*/ 25 w 119"/>
                  <a:gd name="T43" fmla="*/ 29 h 48"/>
                  <a:gd name="T44" fmla="*/ 23 w 119"/>
                  <a:gd name="T45" fmla="*/ 28 h 48"/>
                  <a:gd name="T46" fmla="*/ 20 w 119"/>
                  <a:gd name="T47" fmla="*/ 29 h 48"/>
                  <a:gd name="T48" fmla="*/ 16 w 119"/>
                  <a:gd name="T49" fmla="*/ 32 h 48"/>
                  <a:gd name="T50" fmla="*/ 10 w 119"/>
                  <a:gd name="T51" fmla="*/ 37 h 48"/>
                  <a:gd name="T52" fmla="*/ 3 w 119"/>
                  <a:gd name="T53" fmla="*/ 44 h 48"/>
                  <a:gd name="T54" fmla="*/ 0 w 119"/>
                  <a:gd name="T55" fmla="*/ 35 h 48"/>
                  <a:gd name="T56" fmla="*/ 0 w 119"/>
                  <a:gd name="T57" fmla="*/ 23 h 48"/>
                  <a:gd name="T58" fmla="*/ 2 w 119"/>
                  <a:gd name="T59" fmla="*/ 12 h 48"/>
                  <a:gd name="T60" fmla="*/ 3 w 119"/>
                  <a:gd name="T61" fmla="*/ 3 h 48"/>
                  <a:gd name="T62" fmla="*/ 10 w 119"/>
                  <a:gd name="T63" fmla="*/ 10 h 48"/>
                  <a:gd name="T64" fmla="*/ 17 w 119"/>
                  <a:gd name="T65" fmla="*/ 15 h 48"/>
                  <a:gd name="T66" fmla="*/ 21 w 119"/>
                  <a:gd name="T67" fmla="*/ 19 h 48"/>
                  <a:gd name="T68" fmla="*/ 23 w 119"/>
                  <a:gd name="T69" fmla="*/ 20 h 48"/>
                  <a:gd name="T70" fmla="*/ 25 w 119"/>
                  <a:gd name="T71" fmla="*/ 17 h 48"/>
                  <a:gd name="T72" fmla="*/ 31 w 119"/>
                  <a:gd name="T73" fmla="*/ 14 h 48"/>
                  <a:gd name="T74" fmla="*/ 40 w 119"/>
                  <a:gd name="T75" fmla="*/ 9 h 48"/>
                  <a:gd name="T76" fmla="*/ 53 w 119"/>
                  <a:gd name="T77" fmla="*/ 5 h 48"/>
                  <a:gd name="T78" fmla="*/ 66 w 119"/>
                  <a:gd name="T79" fmla="*/ 0 h 48"/>
                  <a:gd name="T80" fmla="*/ 80 w 119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4" y="9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19" y="20"/>
                    </a:lnTo>
                    <a:lnTo>
                      <a:pt x="118" y="21"/>
                    </a:lnTo>
                    <a:lnTo>
                      <a:pt x="117" y="22"/>
                    </a:lnTo>
                    <a:lnTo>
                      <a:pt x="114" y="24"/>
                    </a:lnTo>
                    <a:lnTo>
                      <a:pt x="117" y="26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6" y="47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1" y="33"/>
                    </a:lnTo>
                    <a:lnTo>
                      <a:pt x="25" y="29"/>
                    </a:lnTo>
                    <a:lnTo>
                      <a:pt x="23" y="28"/>
                    </a:lnTo>
                    <a:lnTo>
                      <a:pt x="20" y="29"/>
                    </a:lnTo>
                    <a:lnTo>
                      <a:pt x="16" y="32"/>
                    </a:lnTo>
                    <a:lnTo>
                      <a:pt x="10" y="37"/>
                    </a:lnTo>
                    <a:lnTo>
                      <a:pt x="3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3" y="3"/>
                    </a:lnTo>
                    <a:lnTo>
                      <a:pt x="10" y="10"/>
                    </a:lnTo>
                    <a:lnTo>
                      <a:pt x="17" y="15"/>
                    </a:lnTo>
                    <a:lnTo>
                      <a:pt x="21" y="19"/>
                    </a:lnTo>
                    <a:lnTo>
                      <a:pt x="23" y="20"/>
                    </a:lnTo>
                    <a:lnTo>
                      <a:pt x="25" y="17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3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9" name="Freeform 1693"/>
              <p:cNvSpPr>
                <a:spLocks/>
              </p:cNvSpPr>
              <p:nvPr/>
            </p:nvSpPr>
            <p:spPr bwMode="auto">
              <a:xfrm>
                <a:off x="5325" y="3288"/>
                <a:ext cx="9" cy="13"/>
              </a:xfrm>
              <a:custGeom>
                <a:avLst/>
                <a:gdLst>
                  <a:gd name="T0" fmla="*/ 4 w 9"/>
                  <a:gd name="T1" fmla="*/ 0 h 13"/>
                  <a:gd name="T2" fmla="*/ 6 w 9"/>
                  <a:gd name="T3" fmla="*/ 0 h 13"/>
                  <a:gd name="T4" fmla="*/ 9 w 9"/>
                  <a:gd name="T5" fmla="*/ 3 h 13"/>
                  <a:gd name="T6" fmla="*/ 9 w 9"/>
                  <a:gd name="T7" fmla="*/ 6 h 13"/>
                  <a:gd name="T8" fmla="*/ 9 w 9"/>
                  <a:gd name="T9" fmla="*/ 9 h 13"/>
                  <a:gd name="T10" fmla="*/ 6 w 9"/>
                  <a:gd name="T11" fmla="*/ 11 h 13"/>
                  <a:gd name="T12" fmla="*/ 4 w 9"/>
                  <a:gd name="T13" fmla="*/ 13 h 13"/>
                  <a:gd name="T14" fmla="*/ 3 w 9"/>
                  <a:gd name="T15" fmla="*/ 11 h 13"/>
                  <a:gd name="T16" fmla="*/ 0 w 9"/>
                  <a:gd name="T17" fmla="*/ 9 h 13"/>
                  <a:gd name="T18" fmla="*/ 0 w 9"/>
                  <a:gd name="T19" fmla="*/ 6 h 13"/>
                  <a:gd name="T20" fmla="*/ 0 w 9"/>
                  <a:gd name="T21" fmla="*/ 3 h 13"/>
                  <a:gd name="T22" fmla="*/ 3 w 9"/>
                  <a:gd name="T23" fmla="*/ 0 h 13"/>
                  <a:gd name="T24" fmla="*/ 4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4" y="0"/>
                    </a:moveTo>
                    <a:lnTo>
                      <a:pt x="6" y="0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9" y="9"/>
                    </a:lnTo>
                    <a:lnTo>
                      <a:pt x="6" y="11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0" name="Freeform 1694"/>
              <p:cNvSpPr>
                <a:spLocks/>
              </p:cNvSpPr>
              <p:nvPr/>
            </p:nvSpPr>
            <p:spPr bwMode="auto">
              <a:xfrm>
                <a:off x="5328" y="3294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0 h 3"/>
                  <a:gd name="T4" fmla="*/ 3 w 3"/>
                  <a:gd name="T5" fmla="*/ 1 h 3"/>
                  <a:gd name="T6" fmla="*/ 3 w 3"/>
                  <a:gd name="T7" fmla="*/ 2 h 3"/>
                  <a:gd name="T8" fmla="*/ 2 w 3"/>
                  <a:gd name="T9" fmla="*/ 3 h 3"/>
                  <a:gd name="T10" fmla="*/ 1 w 3"/>
                  <a:gd name="T11" fmla="*/ 2 h 3"/>
                  <a:gd name="T12" fmla="*/ 0 w 3"/>
                  <a:gd name="T13" fmla="*/ 1 h 3"/>
                  <a:gd name="T14" fmla="*/ 1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1" name="Freeform 1695"/>
              <p:cNvSpPr>
                <a:spLocks/>
              </p:cNvSpPr>
              <p:nvPr/>
            </p:nvSpPr>
            <p:spPr bwMode="auto">
              <a:xfrm>
                <a:off x="5310" y="3282"/>
                <a:ext cx="17" cy="33"/>
              </a:xfrm>
              <a:custGeom>
                <a:avLst/>
                <a:gdLst>
                  <a:gd name="T0" fmla="*/ 12 w 17"/>
                  <a:gd name="T1" fmla="*/ 0 h 33"/>
                  <a:gd name="T2" fmla="*/ 17 w 17"/>
                  <a:gd name="T3" fmla="*/ 0 h 33"/>
                  <a:gd name="T4" fmla="*/ 12 w 17"/>
                  <a:gd name="T5" fmla="*/ 1 h 33"/>
                  <a:gd name="T6" fmla="*/ 10 w 17"/>
                  <a:gd name="T7" fmla="*/ 3 h 33"/>
                  <a:gd name="T8" fmla="*/ 7 w 17"/>
                  <a:gd name="T9" fmla="*/ 7 h 33"/>
                  <a:gd name="T10" fmla="*/ 5 w 17"/>
                  <a:gd name="T11" fmla="*/ 12 h 33"/>
                  <a:gd name="T12" fmla="*/ 5 w 17"/>
                  <a:gd name="T13" fmla="*/ 17 h 33"/>
                  <a:gd name="T14" fmla="*/ 5 w 17"/>
                  <a:gd name="T15" fmla="*/ 22 h 33"/>
                  <a:gd name="T16" fmla="*/ 7 w 17"/>
                  <a:gd name="T17" fmla="*/ 27 h 33"/>
                  <a:gd name="T18" fmla="*/ 10 w 17"/>
                  <a:gd name="T19" fmla="*/ 30 h 33"/>
                  <a:gd name="T20" fmla="*/ 13 w 17"/>
                  <a:gd name="T21" fmla="*/ 33 h 33"/>
                  <a:gd name="T22" fmla="*/ 12 w 17"/>
                  <a:gd name="T23" fmla="*/ 33 h 33"/>
                  <a:gd name="T24" fmla="*/ 8 w 17"/>
                  <a:gd name="T25" fmla="*/ 33 h 33"/>
                  <a:gd name="T26" fmla="*/ 5 w 17"/>
                  <a:gd name="T27" fmla="*/ 30 h 33"/>
                  <a:gd name="T28" fmla="*/ 3 w 17"/>
                  <a:gd name="T29" fmla="*/ 27 h 33"/>
                  <a:gd name="T30" fmla="*/ 1 w 17"/>
                  <a:gd name="T31" fmla="*/ 22 h 33"/>
                  <a:gd name="T32" fmla="*/ 0 w 17"/>
                  <a:gd name="T33" fmla="*/ 16 h 33"/>
                  <a:gd name="T34" fmla="*/ 1 w 17"/>
                  <a:gd name="T35" fmla="*/ 10 h 33"/>
                  <a:gd name="T36" fmla="*/ 3 w 17"/>
                  <a:gd name="T37" fmla="*/ 6 h 33"/>
                  <a:gd name="T38" fmla="*/ 5 w 17"/>
                  <a:gd name="T39" fmla="*/ 2 h 33"/>
                  <a:gd name="T40" fmla="*/ 8 w 17"/>
                  <a:gd name="T41" fmla="*/ 0 h 33"/>
                  <a:gd name="T42" fmla="*/ 12 w 17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3">
                    <a:moveTo>
                      <a:pt x="12" y="0"/>
                    </a:moveTo>
                    <a:lnTo>
                      <a:pt x="17" y="0"/>
                    </a:lnTo>
                    <a:lnTo>
                      <a:pt x="12" y="1"/>
                    </a:lnTo>
                    <a:lnTo>
                      <a:pt x="10" y="3"/>
                    </a:lnTo>
                    <a:lnTo>
                      <a:pt x="7" y="7"/>
                    </a:lnTo>
                    <a:lnTo>
                      <a:pt x="5" y="12"/>
                    </a:lnTo>
                    <a:lnTo>
                      <a:pt x="5" y="17"/>
                    </a:lnTo>
                    <a:lnTo>
                      <a:pt x="5" y="22"/>
                    </a:lnTo>
                    <a:lnTo>
                      <a:pt x="7" y="27"/>
                    </a:lnTo>
                    <a:lnTo>
                      <a:pt x="10" y="30"/>
                    </a:lnTo>
                    <a:lnTo>
                      <a:pt x="13" y="33"/>
                    </a:lnTo>
                    <a:lnTo>
                      <a:pt x="12" y="33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6"/>
                    </a:lnTo>
                    <a:lnTo>
                      <a:pt x="1" y="10"/>
                    </a:lnTo>
                    <a:lnTo>
                      <a:pt x="3" y="6"/>
                    </a:lnTo>
                    <a:lnTo>
                      <a:pt x="5" y="2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2" name="Freeform 1696"/>
              <p:cNvSpPr>
                <a:spLocks/>
              </p:cNvSpPr>
              <p:nvPr/>
            </p:nvSpPr>
            <p:spPr bwMode="auto">
              <a:xfrm>
                <a:off x="5174" y="3223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4 h 48"/>
                  <a:gd name="T4" fmla="*/ 103 w 117"/>
                  <a:gd name="T5" fmla="*/ 10 h 48"/>
                  <a:gd name="T6" fmla="*/ 112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4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29 h 48"/>
                  <a:gd name="T26" fmla="*/ 112 w 117"/>
                  <a:gd name="T27" fmla="*/ 33 h 48"/>
                  <a:gd name="T28" fmla="*/ 102 w 117"/>
                  <a:gd name="T29" fmla="*/ 39 h 48"/>
                  <a:gd name="T30" fmla="*/ 92 w 117"/>
                  <a:gd name="T31" fmla="*/ 45 h 48"/>
                  <a:gd name="T32" fmla="*/ 79 w 117"/>
                  <a:gd name="T33" fmla="*/ 48 h 48"/>
                  <a:gd name="T34" fmla="*/ 65 w 117"/>
                  <a:gd name="T35" fmla="*/ 48 h 48"/>
                  <a:gd name="T36" fmla="*/ 52 w 117"/>
                  <a:gd name="T37" fmla="*/ 44 h 48"/>
                  <a:gd name="T38" fmla="*/ 39 w 117"/>
                  <a:gd name="T39" fmla="*/ 39 h 48"/>
                  <a:gd name="T40" fmla="*/ 29 w 117"/>
                  <a:gd name="T41" fmla="*/ 34 h 48"/>
                  <a:gd name="T42" fmla="*/ 23 w 117"/>
                  <a:gd name="T43" fmla="*/ 31 h 48"/>
                  <a:gd name="T44" fmla="*/ 21 w 117"/>
                  <a:gd name="T45" fmla="*/ 28 h 48"/>
                  <a:gd name="T46" fmla="*/ 20 w 117"/>
                  <a:gd name="T47" fmla="*/ 29 h 48"/>
                  <a:gd name="T48" fmla="*/ 15 w 117"/>
                  <a:gd name="T49" fmla="*/ 33 h 48"/>
                  <a:gd name="T50" fmla="*/ 8 w 117"/>
                  <a:gd name="T51" fmla="*/ 38 h 48"/>
                  <a:gd name="T52" fmla="*/ 1 w 117"/>
                  <a:gd name="T53" fmla="*/ 45 h 48"/>
                  <a:gd name="T54" fmla="*/ 0 w 117"/>
                  <a:gd name="T55" fmla="*/ 35 h 48"/>
                  <a:gd name="T56" fmla="*/ 0 w 117"/>
                  <a:gd name="T57" fmla="*/ 25 h 48"/>
                  <a:gd name="T58" fmla="*/ 0 w 117"/>
                  <a:gd name="T59" fmla="*/ 13 h 48"/>
                  <a:gd name="T60" fmla="*/ 2 w 117"/>
                  <a:gd name="T61" fmla="*/ 4 h 48"/>
                  <a:gd name="T62" fmla="*/ 9 w 117"/>
                  <a:gd name="T63" fmla="*/ 11 h 48"/>
                  <a:gd name="T64" fmla="*/ 15 w 117"/>
                  <a:gd name="T65" fmla="*/ 17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1 w 117"/>
                  <a:gd name="T73" fmla="*/ 15 h 48"/>
                  <a:gd name="T74" fmla="*/ 40 w 117"/>
                  <a:gd name="T75" fmla="*/ 10 h 48"/>
                  <a:gd name="T76" fmla="*/ 52 w 117"/>
                  <a:gd name="T77" fmla="*/ 5 h 48"/>
                  <a:gd name="T78" fmla="*/ 66 w 117"/>
                  <a:gd name="T79" fmla="*/ 1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4"/>
                    </a:lnTo>
                    <a:lnTo>
                      <a:pt x="103" y="10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29"/>
                    </a:lnTo>
                    <a:lnTo>
                      <a:pt x="112" y="33"/>
                    </a:lnTo>
                    <a:lnTo>
                      <a:pt x="102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4"/>
                    </a:lnTo>
                    <a:lnTo>
                      <a:pt x="39" y="39"/>
                    </a:lnTo>
                    <a:lnTo>
                      <a:pt x="29" y="34"/>
                    </a:lnTo>
                    <a:lnTo>
                      <a:pt x="23" y="31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8" y="38"/>
                    </a:lnTo>
                    <a:lnTo>
                      <a:pt x="1" y="45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2" y="4"/>
                    </a:lnTo>
                    <a:lnTo>
                      <a:pt x="9" y="11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1" y="15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3" name="Freeform 1697"/>
              <p:cNvSpPr>
                <a:spLocks/>
              </p:cNvSpPr>
              <p:nvPr/>
            </p:nvSpPr>
            <p:spPr bwMode="auto">
              <a:xfrm>
                <a:off x="5268" y="3236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1 h 13"/>
                  <a:gd name="T4" fmla="*/ 8 w 9"/>
                  <a:gd name="T5" fmla="*/ 4 h 13"/>
                  <a:gd name="T6" fmla="*/ 9 w 9"/>
                  <a:gd name="T7" fmla="*/ 7 h 13"/>
                  <a:gd name="T8" fmla="*/ 8 w 9"/>
                  <a:gd name="T9" fmla="*/ 11 h 13"/>
                  <a:gd name="T10" fmla="*/ 7 w 9"/>
                  <a:gd name="T11" fmla="*/ 13 h 13"/>
                  <a:gd name="T12" fmla="*/ 5 w 9"/>
                  <a:gd name="T13" fmla="*/ 13 h 13"/>
                  <a:gd name="T14" fmla="*/ 2 w 9"/>
                  <a:gd name="T15" fmla="*/ 13 h 13"/>
                  <a:gd name="T16" fmla="*/ 1 w 9"/>
                  <a:gd name="T17" fmla="*/ 11 h 13"/>
                  <a:gd name="T18" fmla="*/ 0 w 9"/>
                  <a:gd name="T19" fmla="*/ 7 h 13"/>
                  <a:gd name="T20" fmla="*/ 1 w 9"/>
                  <a:gd name="T21" fmla="*/ 4 h 13"/>
                  <a:gd name="T22" fmla="*/ 2 w 9"/>
                  <a:gd name="T23" fmla="*/ 1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1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8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4" name="Freeform 1698"/>
              <p:cNvSpPr>
                <a:spLocks/>
              </p:cNvSpPr>
              <p:nvPr/>
            </p:nvSpPr>
            <p:spPr bwMode="auto">
              <a:xfrm>
                <a:off x="5271" y="3242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3 w 4"/>
                  <a:gd name="T3" fmla="*/ 0 h 3"/>
                  <a:gd name="T4" fmla="*/ 4 w 4"/>
                  <a:gd name="T5" fmla="*/ 2 h 3"/>
                  <a:gd name="T6" fmla="*/ 3 w 4"/>
                  <a:gd name="T7" fmla="*/ 3 h 3"/>
                  <a:gd name="T8" fmla="*/ 2 w 4"/>
                  <a:gd name="T9" fmla="*/ 3 h 3"/>
                  <a:gd name="T10" fmla="*/ 0 w 4"/>
                  <a:gd name="T11" fmla="*/ 3 h 3"/>
                  <a:gd name="T12" fmla="*/ 0 w 4"/>
                  <a:gd name="T13" fmla="*/ 2 h 3"/>
                  <a:gd name="T14" fmla="*/ 0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3" y="0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5" name="Freeform 1699"/>
              <p:cNvSpPr>
                <a:spLocks/>
              </p:cNvSpPr>
              <p:nvPr/>
            </p:nvSpPr>
            <p:spPr bwMode="auto">
              <a:xfrm>
                <a:off x="5254" y="3230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3 h 34"/>
                  <a:gd name="T6" fmla="*/ 8 w 15"/>
                  <a:gd name="T7" fmla="*/ 5 h 34"/>
                  <a:gd name="T8" fmla="*/ 6 w 15"/>
                  <a:gd name="T9" fmla="*/ 8 h 34"/>
                  <a:gd name="T10" fmla="*/ 5 w 15"/>
                  <a:gd name="T11" fmla="*/ 13 h 34"/>
                  <a:gd name="T12" fmla="*/ 3 w 15"/>
                  <a:gd name="T13" fmla="*/ 18 h 34"/>
                  <a:gd name="T14" fmla="*/ 5 w 15"/>
                  <a:gd name="T15" fmla="*/ 24 h 34"/>
                  <a:gd name="T16" fmla="*/ 6 w 15"/>
                  <a:gd name="T17" fmla="*/ 28 h 34"/>
                  <a:gd name="T18" fmla="*/ 9 w 15"/>
                  <a:gd name="T19" fmla="*/ 32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7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3"/>
                    </a:lnTo>
                    <a:lnTo>
                      <a:pt x="8" y="5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3" y="18"/>
                    </a:lnTo>
                    <a:lnTo>
                      <a:pt x="5" y="24"/>
                    </a:lnTo>
                    <a:lnTo>
                      <a:pt x="6" y="28"/>
                    </a:lnTo>
                    <a:lnTo>
                      <a:pt x="9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6" name="Freeform 1700"/>
              <p:cNvSpPr>
                <a:spLocks/>
              </p:cNvSpPr>
              <p:nvPr/>
            </p:nvSpPr>
            <p:spPr bwMode="auto">
              <a:xfrm>
                <a:off x="5115" y="3176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4 h 48"/>
                  <a:gd name="T4" fmla="*/ 104 w 118"/>
                  <a:gd name="T5" fmla="*/ 10 h 48"/>
                  <a:gd name="T6" fmla="*/ 112 w 118"/>
                  <a:gd name="T7" fmla="*/ 15 h 48"/>
                  <a:gd name="T8" fmla="*/ 118 w 118"/>
                  <a:gd name="T9" fmla="*/ 19 h 48"/>
                  <a:gd name="T10" fmla="*/ 118 w 118"/>
                  <a:gd name="T11" fmla="*/ 20 h 48"/>
                  <a:gd name="T12" fmla="*/ 117 w 118"/>
                  <a:gd name="T13" fmla="*/ 21 h 48"/>
                  <a:gd name="T14" fmla="*/ 115 w 118"/>
                  <a:gd name="T15" fmla="*/ 22 h 48"/>
                  <a:gd name="T16" fmla="*/ 114 w 118"/>
                  <a:gd name="T17" fmla="*/ 24 h 48"/>
                  <a:gd name="T18" fmla="*/ 115 w 118"/>
                  <a:gd name="T19" fmla="*/ 26 h 48"/>
                  <a:gd name="T20" fmla="*/ 117 w 118"/>
                  <a:gd name="T21" fmla="*/ 27 h 48"/>
                  <a:gd name="T22" fmla="*/ 118 w 118"/>
                  <a:gd name="T23" fmla="*/ 28 h 48"/>
                  <a:gd name="T24" fmla="*/ 117 w 118"/>
                  <a:gd name="T25" fmla="*/ 30 h 48"/>
                  <a:gd name="T26" fmla="*/ 112 w 118"/>
                  <a:gd name="T27" fmla="*/ 33 h 48"/>
                  <a:gd name="T28" fmla="*/ 102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7 h 48"/>
                  <a:gd name="T36" fmla="*/ 52 w 118"/>
                  <a:gd name="T37" fmla="*/ 44 h 48"/>
                  <a:gd name="T38" fmla="*/ 39 w 118"/>
                  <a:gd name="T39" fmla="*/ 39 h 48"/>
                  <a:gd name="T40" fmla="*/ 30 w 118"/>
                  <a:gd name="T41" fmla="*/ 33 h 48"/>
                  <a:gd name="T42" fmla="*/ 24 w 118"/>
                  <a:gd name="T43" fmla="*/ 30 h 48"/>
                  <a:gd name="T44" fmla="*/ 21 w 118"/>
                  <a:gd name="T45" fmla="*/ 28 h 48"/>
                  <a:gd name="T46" fmla="*/ 19 w 118"/>
                  <a:gd name="T47" fmla="*/ 30 h 48"/>
                  <a:gd name="T48" fmla="*/ 14 w 118"/>
                  <a:gd name="T49" fmla="*/ 32 h 48"/>
                  <a:gd name="T50" fmla="*/ 9 w 118"/>
                  <a:gd name="T51" fmla="*/ 38 h 48"/>
                  <a:gd name="T52" fmla="*/ 1 w 118"/>
                  <a:gd name="T53" fmla="*/ 45 h 48"/>
                  <a:gd name="T54" fmla="*/ 0 w 118"/>
                  <a:gd name="T55" fmla="*/ 35 h 48"/>
                  <a:gd name="T56" fmla="*/ 0 w 118"/>
                  <a:gd name="T57" fmla="*/ 24 h 48"/>
                  <a:gd name="T58" fmla="*/ 0 w 118"/>
                  <a:gd name="T59" fmla="*/ 12 h 48"/>
                  <a:gd name="T60" fmla="*/ 3 w 118"/>
                  <a:gd name="T61" fmla="*/ 4 h 48"/>
                  <a:gd name="T62" fmla="*/ 9 w 118"/>
                  <a:gd name="T63" fmla="*/ 11 h 48"/>
                  <a:gd name="T64" fmla="*/ 16 w 118"/>
                  <a:gd name="T65" fmla="*/ 15 h 48"/>
                  <a:gd name="T66" fmla="*/ 20 w 118"/>
                  <a:gd name="T67" fmla="*/ 19 h 48"/>
                  <a:gd name="T68" fmla="*/ 23 w 118"/>
                  <a:gd name="T69" fmla="*/ 20 h 48"/>
                  <a:gd name="T70" fmla="*/ 25 w 118"/>
                  <a:gd name="T71" fmla="*/ 18 h 48"/>
                  <a:gd name="T72" fmla="*/ 31 w 118"/>
                  <a:gd name="T73" fmla="*/ 14 h 48"/>
                  <a:gd name="T74" fmla="*/ 40 w 118"/>
                  <a:gd name="T75" fmla="*/ 10 h 48"/>
                  <a:gd name="T76" fmla="*/ 52 w 118"/>
                  <a:gd name="T77" fmla="*/ 5 h 48"/>
                  <a:gd name="T78" fmla="*/ 66 w 118"/>
                  <a:gd name="T79" fmla="*/ 0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4"/>
                    </a:lnTo>
                    <a:lnTo>
                      <a:pt x="104" y="10"/>
                    </a:lnTo>
                    <a:lnTo>
                      <a:pt x="112" y="15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5" y="22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8" y="28"/>
                    </a:lnTo>
                    <a:lnTo>
                      <a:pt x="117" y="30"/>
                    </a:lnTo>
                    <a:lnTo>
                      <a:pt x="112" y="33"/>
                    </a:lnTo>
                    <a:lnTo>
                      <a:pt x="102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2" y="44"/>
                    </a:lnTo>
                    <a:lnTo>
                      <a:pt x="39" y="39"/>
                    </a:lnTo>
                    <a:lnTo>
                      <a:pt x="30" y="33"/>
                    </a:lnTo>
                    <a:lnTo>
                      <a:pt x="24" y="30"/>
                    </a:lnTo>
                    <a:lnTo>
                      <a:pt x="21" y="28"/>
                    </a:lnTo>
                    <a:lnTo>
                      <a:pt x="19" y="30"/>
                    </a:lnTo>
                    <a:lnTo>
                      <a:pt x="14" y="32"/>
                    </a:lnTo>
                    <a:lnTo>
                      <a:pt x="9" y="38"/>
                    </a:lnTo>
                    <a:lnTo>
                      <a:pt x="1" y="45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9" y="11"/>
                    </a:lnTo>
                    <a:lnTo>
                      <a:pt x="16" y="15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8"/>
                    </a:lnTo>
                    <a:lnTo>
                      <a:pt x="31" y="14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7" name="Freeform 1701"/>
              <p:cNvSpPr>
                <a:spLocks/>
              </p:cNvSpPr>
              <p:nvPr/>
            </p:nvSpPr>
            <p:spPr bwMode="auto">
              <a:xfrm>
                <a:off x="5209" y="3189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0 h 13"/>
                  <a:gd name="T4" fmla="*/ 8 w 10"/>
                  <a:gd name="T5" fmla="*/ 2 h 13"/>
                  <a:gd name="T6" fmla="*/ 10 w 10"/>
                  <a:gd name="T7" fmla="*/ 6 h 13"/>
                  <a:gd name="T8" fmla="*/ 8 w 10"/>
                  <a:gd name="T9" fmla="*/ 9 h 13"/>
                  <a:gd name="T10" fmla="*/ 7 w 10"/>
                  <a:gd name="T11" fmla="*/ 12 h 13"/>
                  <a:gd name="T12" fmla="*/ 5 w 10"/>
                  <a:gd name="T13" fmla="*/ 13 h 13"/>
                  <a:gd name="T14" fmla="*/ 3 w 10"/>
                  <a:gd name="T15" fmla="*/ 12 h 13"/>
                  <a:gd name="T16" fmla="*/ 1 w 10"/>
                  <a:gd name="T17" fmla="*/ 9 h 13"/>
                  <a:gd name="T18" fmla="*/ 0 w 10"/>
                  <a:gd name="T19" fmla="*/ 6 h 13"/>
                  <a:gd name="T20" fmla="*/ 1 w 10"/>
                  <a:gd name="T21" fmla="*/ 2 h 13"/>
                  <a:gd name="T22" fmla="*/ 3 w 10"/>
                  <a:gd name="T23" fmla="*/ 0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8" y="9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8" name="Freeform 1702"/>
              <p:cNvSpPr>
                <a:spLocks/>
              </p:cNvSpPr>
              <p:nvPr/>
            </p:nvSpPr>
            <p:spPr bwMode="auto">
              <a:xfrm>
                <a:off x="5212" y="3195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3 w 4"/>
                  <a:gd name="T3" fmla="*/ 0 h 3"/>
                  <a:gd name="T4" fmla="*/ 4 w 4"/>
                  <a:gd name="T5" fmla="*/ 1 h 3"/>
                  <a:gd name="T6" fmla="*/ 3 w 4"/>
                  <a:gd name="T7" fmla="*/ 2 h 3"/>
                  <a:gd name="T8" fmla="*/ 2 w 4"/>
                  <a:gd name="T9" fmla="*/ 3 h 3"/>
                  <a:gd name="T10" fmla="*/ 1 w 4"/>
                  <a:gd name="T11" fmla="*/ 2 h 3"/>
                  <a:gd name="T12" fmla="*/ 0 w 4"/>
                  <a:gd name="T13" fmla="*/ 1 h 3"/>
                  <a:gd name="T14" fmla="*/ 1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9" name="Freeform 1703"/>
              <p:cNvSpPr>
                <a:spLocks/>
              </p:cNvSpPr>
              <p:nvPr/>
            </p:nvSpPr>
            <p:spPr bwMode="auto">
              <a:xfrm>
                <a:off x="5195" y="3182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2 h 34"/>
                  <a:gd name="T6" fmla="*/ 8 w 15"/>
                  <a:gd name="T7" fmla="*/ 5 h 34"/>
                  <a:gd name="T8" fmla="*/ 6 w 15"/>
                  <a:gd name="T9" fmla="*/ 8 h 34"/>
                  <a:gd name="T10" fmla="*/ 5 w 15"/>
                  <a:gd name="T11" fmla="*/ 13 h 34"/>
                  <a:gd name="T12" fmla="*/ 4 w 15"/>
                  <a:gd name="T13" fmla="*/ 19 h 34"/>
                  <a:gd name="T14" fmla="*/ 5 w 15"/>
                  <a:gd name="T15" fmla="*/ 24 h 34"/>
                  <a:gd name="T16" fmla="*/ 6 w 15"/>
                  <a:gd name="T17" fmla="*/ 28 h 34"/>
                  <a:gd name="T18" fmla="*/ 8 w 15"/>
                  <a:gd name="T19" fmla="*/ 32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4 h 34"/>
                  <a:gd name="T26" fmla="*/ 5 w 15"/>
                  <a:gd name="T27" fmla="*/ 32 h 34"/>
                  <a:gd name="T28" fmla="*/ 1 w 15"/>
                  <a:gd name="T29" fmla="*/ 28 h 34"/>
                  <a:gd name="T30" fmla="*/ 0 w 15"/>
                  <a:gd name="T31" fmla="*/ 24 h 34"/>
                  <a:gd name="T32" fmla="*/ 0 w 15"/>
                  <a:gd name="T33" fmla="*/ 18 h 34"/>
                  <a:gd name="T34" fmla="*/ 0 w 15"/>
                  <a:gd name="T35" fmla="*/ 12 h 34"/>
                  <a:gd name="T36" fmla="*/ 1 w 15"/>
                  <a:gd name="T37" fmla="*/ 7 h 34"/>
                  <a:gd name="T38" fmla="*/ 5 w 15"/>
                  <a:gd name="T39" fmla="*/ 4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2"/>
                    </a:lnTo>
                    <a:lnTo>
                      <a:pt x="8" y="5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4" y="19"/>
                    </a:lnTo>
                    <a:lnTo>
                      <a:pt x="5" y="24"/>
                    </a:lnTo>
                    <a:lnTo>
                      <a:pt x="6" y="28"/>
                    </a:lnTo>
                    <a:lnTo>
                      <a:pt x="8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2"/>
                    </a:lnTo>
                    <a:lnTo>
                      <a:pt x="1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1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0" name="Freeform 1704"/>
              <p:cNvSpPr>
                <a:spLocks/>
              </p:cNvSpPr>
              <p:nvPr/>
            </p:nvSpPr>
            <p:spPr bwMode="auto">
              <a:xfrm>
                <a:off x="5053" y="3128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3 w 117"/>
                  <a:gd name="T3" fmla="*/ 4 h 48"/>
                  <a:gd name="T4" fmla="*/ 103 w 117"/>
                  <a:gd name="T5" fmla="*/ 9 h 48"/>
                  <a:gd name="T6" fmla="*/ 113 w 117"/>
                  <a:gd name="T7" fmla="*/ 15 h 48"/>
                  <a:gd name="T8" fmla="*/ 117 w 117"/>
                  <a:gd name="T9" fmla="*/ 20 h 48"/>
                  <a:gd name="T10" fmla="*/ 117 w 117"/>
                  <a:gd name="T11" fmla="*/ 20 h 48"/>
                  <a:gd name="T12" fmla="*/ 117 w 117"/>
                  <a:gd name="T13" fmla="*/ 22 h 48"/>
                  <a:gd name="T14" fmla="*/ 116 w 117"/>
                  <a:gd name="T15" fmla="*/ 24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2 w 117"/>
                  <a:gd name="T27" fmla="*/ 34 h 48"/>
                  <a:gd name="T28" fmla="*/ 103 w 117"/>
                  <a:gd name="T29" fmla="*/ 40 h 48"/>
                  <a:gd name="T30" fmla="*/ 92 w 117"/>
                  <a:gd name="T31" fmla="*/ 45 h 48"/>
                  <a:gd name="T32" fmla="*/ 79 w 117"/>
                  <a:gd name="T33" fmla="*/ 48 h 48"/>
                  <a:gd name="T34" fmla="*/ 66 w 117"/>
                  <a:gd name="T35" fmla="*/ 48 h 48"/>
                  <a:gd name="T36" fmla="*/ 52 w 117"/>
                  <a:gd name="T37" fmla="*/ 45 h 48"/>
                  <a:gd name="T38" fmla="*/ 40 w 117"/>
                  <a:gd name="T39" fmla="*/ 39 h 48"/>
                  <a:gd name="T40" fmla="*/ 31 w 117"/>
                  <a:gd name="T41" fmla="*/ 34 h 48"/>
                  <a:gd name="T42" fmla="*/ 24 w 117"/>
                  <a:gd name="T43" fmla="*/ 31 h 48"/>
                  <a:gd name="T44" fmla="*/ 21 w 117"/>
                  <a:gd name="T45" fmla="*/ 29 h 48"/>
                  <a:gd name="T46" fmla="*/ 20 w 117"/>
                  <a:gd name="T47" fmla="*/ 29 h 48"/>
                  <a:gd name="T48" fmla="*/ 15 w 117"/>
                  <a:gd name="T49" fmla="*/ 33 h 48"/>
                  <a:gd name="T50" fmla="*/ 8 w 117"/>
                  <a:gd name="T51" fmla="*/ 38 h 48"/>
                  <a:gd name="T52" fmla="*/ 2 w 117"/>
                  <a:gd name="T53" fmla="*/ 46 h 48"/>
                  <a:gd name="T54" fmla="*/ 0 w 117"/>
                  <a:gd name="T55" fmla="*/ 36 h 48"/>
                  <a:gd name="T56" fmla="*/ 0 w 117"/>
                  <a:gd name="T57" fmla="*/ 25 h 48"/>
                  <a:gd name="T58" fmla="*/ 1 w 117"/>
                  <a:gd name="T59" fmla="*/ 13 h 48"/>
                  <a:gd name="T60" fmla="*/ 2 w 117"/>
                  <a:gd name="T61" fmla="*/ 4 h 48"/>
                  <a:gd name="T62" fmla="*/ 9 w 117"/>
                  <a:gd name="T63" fmla="*/ 12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1 w 117"/>
                  <a:gd name="T73" fmla="*/ 15 h 48"/>
                  <a:gd name="T74" fmla="*/ 40 w 117"/>
                  <a:gd name="T75" fmla="*/ 11 h 48"/>
                  <a:gd name="T76" fmla="*/ 52 w 117"/>
                  <a:gd name="T77" fmla="*/ 5 h 48"/>
                  <a:gd name="T78" fmla="*/ 66 w 117"/>
                  <a:gd name="T79" fmla="*/ 1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3" y="9"/>
                    </a:lnTo>
                    <a:lnTo>
                      <a:pt x="113" y="15"/>
                    </a:lnTo>
                    <a:lnTo>
                      <a:pt x="117" y="20"/>
                    </a:lnTo>
                    <a:lnTo>
                      <a:pt x="117" y="20"/>
                    </a:lnTo>
                    <a:lnTo>
                      <a:pt x="117" y="22"/>
                    </a:lnTo>
                    <a:lnTo>
                      <a:pt x="116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2" y="34"/>
                    </a:lnTo>
                    <a:lnTo>
                      <a:pt x="103" y="40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6" y="48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31"/>
                    </a:lnTo>
                    <a:lnTo>
                      <a:pt x="21" y="29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8" y="38"/>
                    </a:lnTo>
                    <a:lnTo>
                      <a:pt x="2" y="46"/>
                    </a:lnTo>
                    <a:lnTo>
                      <a:pt x="0" y="36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4"/>
                    </a:lnTo>
                    <a:lnTo>
                      <a:pt x="9" y="12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1" y="15"/>
                    </a:lnTo>
                    <a:lnTo>
                      <a:pt x="40" y="11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1" name="Freeform 1705"/>
              <p:cNvSpPr>
                <a:spLocks/>
              </p:cNvSpPr>
              <p:nvPr/>
            </p:nvSpPr>
            <p:spPr bwMode="auto">
              <a:xfrm>
                <a:off x="5148" y="3141"/>
                <a:ext cx="8" cy="14"/>
              </a:xfrm>
              <a:custGeom>
                <a:avLst/>
                <a:gdLst>
                  <a:gd name="T0" fmla="*/ 4 w 8"/>
                  <a:gd name="T1" fmla="*/ 0 h 14"/>
                  <a:gd name="T2" fmla="*/ 6 w 8"/>
                  <a:gd name="T3" fmla="*/ 1 h 14"/>
                  <a:gd name="T4" fmla="*/ 7 w 8"/>
                  <a:gd name="T5" fmla="*/ 3 h 14"/>
                  <a:gd name="T6" fmla="*/ 8 w 8"/>
                  <a:gd name="T7" fmla="*/ 7 h 14"/>
                  <a:gd name="T8" fmla="*/ 7 w 8"/>
                  <a:gd name="T9" fmla="*/ 11 h 14"/>
                  <a:gd name="T10" fmla="*/ 6 w 8"/>
                  <a:gd name="T11" fmla="*/ 13 h 14"/>
                  <a:gd name="T12" fmla="*/ 4 w 8"/>
                  <a:gd name="T13" fmla="*/ 14 h 14"/>
                  <a:gd name="T14" fmla="*/ 1 w 8"/>
                  <a:gd name="T15" fmla="*/ 13 h 14"/>
                  <a:gd name="T16" fmla="*/ 0 w 8"/>
                  <a:gd name="T17" fmla="*/ 11 h 14"/>
                  <a:gd name="T18" fmla="*/ 0 w 8"/>
                  <a:gd name="T19" fmla="*/ 7 h 14"/>
                  <a:gd name="T20" fmla="*/ 0 w 8"/>
                  <a:gd name="T21" fmla="*/ 3 h 14"/>
                  <a:gd name="T22" fmla="*/ 1 w 8"/>
                  <a:gd name="T23" fmla="*/ 1 h 14"/>
                  <a:gd name="T24" fmla="*/ 4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4" y="0"/>
                    </a:moveTo>
                    <a:lnTo>
                      <a:pt x="6" y="1"/>
                    </a:lnTo>
                    <a:lnTo>
                      <a:pt x="7" y="3"/>
                    </a:lnTo>
                    <a:lnTo>
                      <a:pt x="8" y="7"/>
                    </a:lnTo>
                    <a:lnTo>
                      <a:pt x="7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2" name="Freeform 1706"/>
              <p:cNvSpPr>
                <a:spLocks/>
              </p:cNvSpPr>
              <p:nvPr/>
            </p:nvSpPr>
            <p:spPr bwMode="auto">
              <a:xfrm>
                <a:off x="5151" y="314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1 h 3"/>
                  <a:gd name="T4" fmla="*/ 3 w 3"/>
                  <a:gd name="T5" fmla="*/ 2 h 3"/>
                  <a:gd name="T6" fmla="*/ 3 w 3"/>
                  <a:gd name="T7" fmla="*/ 3 h 3"/>
                  <a:gd name="T8" fmla="*/ 2 w 3"/>
                  <a:gd name="T9" fmla="*/ 3 h 3"/>
                  <a:gd name="T10" fmla="*/ 0 w 3"/>
                  <a:gd name="T11" fmla="*/ 3 h 3"/>
                  <a:gd name="T12" fmla="*/ 0 w 3"/>
                  <a:gd name="T13" fmla="*/ 2 h 3"/>
                  <a:gd name="T14" fmla="*/ 0 w 3"/>
                  <a:gd name="T15" fmla="*/ 1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3" name="Freeform 1707"/>
              <p:cNvSpPr>
                <a:spLocks/>
              </p:cNvSpPr>
              <p:nvPr/>
            </p:nvSpPr>
            <p:spPr bwMode="auto">
              <a:xfrm>
                <a:off x="5133" y="3135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2 h 34"/>
                  <a:gd name="T6" fmla="*/ 9 w 15"/>
                  <a:gd name="T7" fmla="*/ 5 h 34"/>
                  <a:gd name="T8" fmla="*/ 7 w 15"/>
                  <a:gd name="T9" fmla="*/ 8 h 34"/>
                  <a:gd name="T10" fmla="*/ 5 w 15"/>
                  <a:gd name="T11" fmla="*/ 13 h 34"/>
                  <a:gd name="T12" fmla="*/ 5 w 15"/>
                  <a:gd name="T13" fmla="*/ 18 h 34"/>
                  <a:gd name="T14" fmla="*/ 5 w 15"/>
                  <a:gd name="T15" fmla="*/ 24 h 34"/>
                  <a:gd name="T16" fmla="*/ 7 w 15"/>
                  <a:gd name="T17" fmla="*/ 28 h 34"/>
                  <a:gd name="T18" fmla="*/ 9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2 w 15"/>
                  <a:gd name="T29" fmla="*/ 27 h 34"/>
                  <a:gd name="T30" fmla="*/ 1 w 15"/>
                  <a:gd name="T31" fmla="*/ 22 h 34"/>
                  <a:gd name="T32" fmla="*/ 0 w 15"/>
                  <a:gd name="T33" fmla="*/ 18 h 34"/>
                  <a:gd name="T34" fmla="*/ 1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2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4" name="Freeform 1708"/>
              <p:cNvSpPr>
                <a:spLocks/>
              </p:cNvSpPr>
              <p:nvPr/>
            </p:nvSpPr>
            <p:spPr bwMode="auto">
              <a:xfrm>
                <a:off x="4967" y="3083"/>
                <a:ext cx="119" cy="49"/>
              </a:xfrm>
              <a:custGeom>
                <a:avLst/>
                <a:gdLst>
                  <a:gd name="T0" fmla="*/ 80 w 119"/>
                  <a:gd name="T1" fmla="*/ 0 h 49"/>
                  <a:gd name="T2" fmla="*/ 93 w 119"/>
                  <a:gd name="T3" fmla="*/ 4 h 49"/>
                  <a:gd name="T4" fmla="*/ 105 w 119"/>
                  <a:gd name="T5" fmla="*/ 10 h 49"/>
                  <a:gd name="T6" fmla="*/ 113 w 119"/>
                  <a:gd name="T7" fmla="*/ 16 h 49"/>
                  <a:gd name="T8" fmla="*/ 118 w 119"/>
                  <a:gd name="T9" fmla="*/ 20 h 49"/>
                  <a:gd name="T10" fmla="*/ 119 w 119"/>
                  <a:gd name="T11" fmla="*/ 20 h 49"/>
                  <a:gd name="T12" fmla="*/ 118 w 119"/>
                  <a:gd name="T13" fmla="*/ 23 h 49"/>
                  <a:gd name="T14" fmla="*/ 117 w 119"/>
                  <a:gd name="T15" fmla="*/ 24 h 49"/>
                  <a:gd name="T16" fmla="*/ 114 w 119"/>
                  <a:gd name="T17" fmla="*/ 25 h 49"/>
                  <a:gd name="T18" fmla="*/ 117 w 119"/>
                  <a:gd name="T19" fmla="*/ 26 h 49"/>
                  <a:gd name="T20" fmla="*/ 118 w 119"/>
                  <a:gd name="T21" fmla="*/ 27 h 49"/>
                  <a:gd name="T22" fmla="*/ 118 w 119"/>
                  <a:gd name="T23" fmla="*/ 29 h 49"/>
                  <a:gd name="T24" fmla="*/ 118 w 119"/>
                  <a:gd name="T25" fmla="*/ 30 h 49"/>
                  <a:gd name="T26" fmla="*/ 112 w 119"/>
                  <a:gd name="T27" fmla="*/ 34 h 49"/>
                  <a:gd name="T28" fmla="*/ 104 w 119"/>
                  <a:gd name="T29" fmla="*/ 40 h 49"/>
                  <a:gd name="T30" fmla="*/ 93 w 119"/>
                  <a:gd name="T31" fmla="*/ 45 h 49"/>
                  <a:gd name="T32" fmla="*/ 80 w 119"/>
                  <a:gd name="T33" fmla="*/ 49 h 49"/>
                  <a:gd name="T34" fmla="*/ 66 w 119"/>
                  <a:gd name="T35" fmla="*/ 49 h 49"/>
                  <a:gd name="T36" fmla="*/ 52 w 119"/>
                  <a:gd name="T37" fmla="*/ 45 h 49"/>
                  <a:gd name="T38" fmla="*/ 40 w 119"/>
                  <a:gd name="T39" fmla="*/ 39 h 49"/>
                  <a:gd name="T40" fmla="*/ 31 w 119"/>
                  <a:gd name="T41" fmla="*/ 34 h 49"/>
                  <a:gd name="T42" fmla="*/ 25 w 119"/>
                  <a:gd name="T43" fmla="*/ 31 h 49"/>
                  <a:gd name="T44" fmla="*/ 23 w 119"/>
                  <a:gd name="T45" fmla="*/ 30 h 49"/>
                  <a:gd name="T46" fmla="*/ 20 w 119"/>
                  <a:gd name="T47" fmla="*/ 30 h 49"/>
                  <a:gd name="T48" fmla="*/ 16 w 119"/>
                  <a:gd name="T49" fmla="*/ 33 h 49"/>
                  <a:gd name="T50" fmla="*/ 10 w 119"/>
                  <a:gd name="T51" fmla="*/ 38 h 49"/>
                  <a:gd name="T52" fmla="*/ 3 w 119"/>
                  <a:gd name="T53" fmla="*/ 46 h 49"/>
                  <a:gd name="T54" fmla="*/ 2 w 119"/>
                  <a:gd name="T55" fmla="*/ 37 h 49"/>
                  <a:gd name="T56" fmla="*/ 0 w 119"/>
                  <a:gd name="T57" fmla="*/ 25 h 49"/>
                  <a:gd name="T58" fmla="*/ 2 w 119"/>
                  <a:gd name="T59" fmla="*/ 13 h 49"/>
                  <a:gd name="T60" fmla="*/ 4 w 119"/>
                  <a:gd name="T61" fmla="*/ 4 h 49"/>
                  <a:gd name="T62" fmla="*/ 10 w 119"/>
                  <a:gd name="T63" fmla="*/ 12 h 49"/>
                  <a:gd name="T64" fmla="*/ 17 w 119"/>
                  <a:gd name="T65" fmla="*/ 17 h 49"/>
                  <a:gd name="T66" fmla="*/ 22 w 119"/>
                  <a:gd name="T67" fmla="*/ 19 h 49"/>
                  <a:gd name="T68" fmla="*/ 23 w 119"/>
                  <a:gd name="T69" fmla="*/ 20 h 49"/>
                  <a:gd name="T70" fmla="*/ 25 w 119"/>
                  <a:gd name="T71" fmla="*/ 19 h 49"/>
                  <a:gd name="T72" fmla="*/ 32 w 119"/>
                  <a:gd name="T73" fmla="*/ 16 h 49"/>
                  <a:gd name="T74" fmla="*/ 42 w 119"/>
                  <a:gd name="T75" fmla="*/ 11 h 49"/>
                  <a:gd name="T76" fmla="*/ 53 w 119"/>
                  <a:gd name="T77" fmla="*/ 5 h 49"/>
                  <a:gd name="T78" fmla="*/ 66 w 119"/>
                  <a:gd name="T79" fmla="*/ 2 h 49"/>
                  <a:gd name="T80" fmla="*/ 80 w 119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9">
                    <a:moveTo>
                      <a:pt x="80" y="0"/>
                    </a:moveTo>
                    <a:lnTo>
                      <a:pt x="93" y="4"/>
                    </a:lnTo>
                    <a:lnTo>
                      <a:pt x="105" y="10"/>
                    </a:lnTo>
                    <a:lnTo>
                      <a:pt x="113" y="16"/>
                    </a:lnTo>
                    <a:lnTo>
                      <a:pt x="118" y="20"/>
                    </a:lnTo>
                    <a:lnTo>
                      <a:pt x="119" y="20"/>
                    </a:lnTo>
                    <a:lnTo>
                      <a:pt x="118" y="23"/>
                    </a:lnTo>
                    <a:lnTo>
                      <a:pt x="117" y="24"/>
                    </a:lnTo>
                    <a:lnTo>
                      <a:pt x="114" y="25"/>
                    </a:lnTo>
                    <a:lnTo>
                      <a:pt x="117" y="26"/>
                    </a:lnTo>
                    <a:lnTo>
                      <a:pt x="118" y="27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2" y="34"/>
                    </a:lnTo>
                    <a:lnTo>
                      <a:pt x="104" y="40"/>
                    </a:lnTo>
                    <a:lnTo>
                      <a:pt x="93" y="45"/>
                    </a:lnTo>
                    <a:lnTo>
                      <a:pt x="80" y="49"/>
                    </a:lnTo>
                    <a:lnTo>
                      <a:pt x="66" y="49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5" y="31"/>
                    </a:lnTo>
                    <a:lnTo>
                      <a:pt x="23" y="30"/>
                    </a:lnTo>
                    <a:lnTo>
                      <a:pt x="20" y="30"/>
                    </a:lnTo>
                    <a:lnTo>
                      <a:pt x="16" y="33"/>
                    </a:lnTo>
                    <a:lnTo>
                      <a:pt x="10" y="38"/>
                    </a:lnTo>
                    <a:lnTo>
                      <a:pt x="3" y="46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4" y="4"/>
                    </a:lnTo>
                    <a:lnTo>
                      <a:pt x="10" y="12"/>
                    </a:lnTo>
                    <a:lnTo>
                      <a:pt x="17" y="17"/>
                    </a:lnTo>
                    <a:lnTo>
                      <a:pt x="22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2" y="16"/>
                    </a:lnTo>
                    <a:lnTo>
                      <a:pt x="42" y="11"/>
                    </a:lnTo>
                    <a:lnTo>
                      <a:pt x="53" y="5"/>
                    </a:lnTo>
                    <a:lnTo>
                      <a:pt x="66" y="2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5" name="Freeform 1709"/>
              <p:cNvSpPr>
                <a:spLocks/>
              </p:cNvSpPr>
              <p:nvPr/>
            </p:nvSpPr>
            <p:spPr bwMode="auto">
              <a:xfrm>
                <a:off x="5062" y="3096"/>
                <a:ext cx="9" cy="14"/>
              </a:xfrm>
              <a:custGeom>
                <a:avLst/>
                <a:gdLst>
                  <a:gd name="T0" fmla="*/ 5 w 9"/>
                  <a:gd name="T1" fmla="*/ 0 h 14"/>
                  <a:gd name="T2" fmla="*/ 6 w 9"/>
                  <a:gd name="T3" fmla="*/ 2 h 14"/>
                  <a:gd name="T4" fmla="*/ 9 w 9"/>
                  <a:gd name="T5" fmla="*/ 4 h 14"/>
                  <a:gd name="T6" fmla="*/ 9 w 9"/>
                  <a:gd name="T7" fmla="*/ 7 h 14"/>
                  <a:gd name="T8" fmla="*/ 9 w 9"/>
                  <a:gd name="T9" fmla="*/ 11 h 14"/>
                  <a:gd name="T10" fmla="*/ 6 w 9"/>
                  <a:gd name="T11" fmla="*/ 13 h 14"/>
                  <a:gd name="T12" fmla="*/ 5 w 9"/>
                  <a:gd name="T13" fmla="*/ 14 h 14"/>
                  <a:gd name="T14" fmla="*/ 3 w 9"/>
                  <a:gd name="T15" fmla="*/ 13 h 14"/>
                  <a:gd name="T16" fmla="*/ 0 w 9"/>
                  <a:gd name="T17" fmla="*/ 11 h 14"/>
                  <a:gd name="T18" fmla="*/ 0 w 9"/>
                  <a:gd name="T19" fmla="*/ 7 h 14"/>
                  <a:gd name="T20" fmla="*/ 0 w 9"/>
                  <a:gd name="T21" fmla="*/ 4 h 14"/>
                  <a:gd name="T22" fmla="*/ 3 w 9"/>
                  <a:gd name="T23" fmla="*/ 2 h 14"/>
                  <a:gd name="T24" fmla="*/ 5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5" y="0"/>
                    </a:moveTo>
                    <a:lnTo>
                      <a:pt x="6" y="2"/>
                    </a:lnTo>
                    <a:lnTo>
                      <a:pt x="9" y="4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6" y="13"/>
                    </a:lnTo>
                    <a:lnTo>
                      <a:pt x="5" y="14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6" name="Freeform 1710"/>
              <p:cNvSpPr>
                <a:spLocks/>
              </p:cNvSpPr>
              <p:nvPr/>
            </p:nvSpPr>
            <p:spPr bwMode="auto">
              <a:xfrm>
                <a:off x="5065" y="3102"/>
                <a:ext cx="5" cy="4"/>
              </a:xfrm>
              <a:custGeom>
                <a:avLst/>
                <a:gdLst>
                  <a:gd name="T0" fmla="*/ 2 w 5"/>
                  <a:gd name="T1" fmla="*/ 0 h 4"/>
                  <a:gd name="T2" fmla="*/ 3 w 5"/>
                  <a:gd name="T3" fmla="*/ 1 h 4"/>
                  <a:gd name="T4" fmla="*/ 5 w 5"/>
                  <a:gd name="T5" fmla="*/ 3 h 4"/>
                  <a:gd name="T6" fmla="*/ 3 w 5"/>
                  <a:gd name="T7" fmla="*/ 4 h 4"/>
                  <a:gd name="T8" fmla="*/ 2 w 5"/>
                  <a:gd name="T9" fmla="*/ 4 h 4"/>
                  <a:gd name="T10" fmla="*/ 1 w 5"/>
                  <a:gd name="T11" fmla="*/ 4 h 4"/>
                  <a:gd name="T12" fmla="*/ 0 w 5"/>
                  <a:gd name="T13" fmla="*/ 3 h 4"/>
                  <a:gd name="T14" fmla="*/ 1 w 5"/>
                  <a:gd name="T15" fmla="*/ 1 h 4"/>
                  <a:gd name="T16" fmla="*/ 2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3" y="1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7" name="Freeform 1711"/>
              <p:cNvSpPr>
                <a:spLocks/>
              </p:cNvSpPr>
              <p:nvPr/>
            </p:nvSpPr>
            <p:spPr bwMode="auto">
              <a:xfrm>
                <a:off x="5047" y="3090"/>
                <a:ext cx="17" cy="35"/>
              </a:xfrm>
              <a:custGeom>
                <a:avLst/>
                <a:gdLst>
                  <a:gd name="T0" fmla="*/ 12 w 17"/>
                  <a:gd name="T1" fmla="*/ 0 h 35"/>
                  <a:gd name="T2" fmla="*/ 17 w 17"/>
                  <a:gd name="T3" fmla="*/ 2 h 35"/>
                  <a:gd name="T4" fmla="*/ 13 w 17"/>
                  <a:gd name="T5" fmla="*/ 3 h 35"/>
                  <a:gd name="T6" fmla="*/ 10 w 17"/>
                  <a:gd name="T7" fmla="*/ 5 h 35"/>
                  <a:gd name="T8" fmla="*/ 7 w 17"/>
                  <a:gd name="T9" fmla="*/ 9 h 35"/>
                  <a:gd name="T10" fmla="*/ 5 w 17"/>
                  <a:gd name="T11" fmla="*/ 13 h 35"/>
                  <a:gd name="T12" fmla="*/ 5 w 17"/>
                  <a:gd name="T13" fmla="*/ 18 h 35"/>
                  <a:gd name="T14" fmla="*/ 6 w 17"/>
                  <a:gd name="T15" fmla="*/ 24 h 35"/>
                  <a:gd name="T16" fmla="*/ 7 w 17"/>
                  <a:gd name="T17" fmla="*/ 29 h 35"/>
                  <a:gd name="T18" fmla="*/ 10 w 17"/>
                  <a:gd name="T19" fmla="*/ 32 h 35"/>
                  <a:gd name="T20" fmla="*/ 13 w 17"/>
                  <a:gd name="T21" fmla="*/ 35 h 35"/>
                  <a:gd name="T22" fmla="*/ 12 w 17"/>
                  <a:gd name="T23" fmla="*/ 35 h 35"/>
                  <a:gd name="T24" fmla="*/ 8 w 17"/>
                  <a:gd name="T25" fmla="*/ 33 h 35"/>
                  <a:gd name="T26" fmla="*/ 5 w 17"/>
                  <a:gd name="T27" fmla="*/ 31 h 35"/>
                  <a:gd name="T28" fmla="*/ 3 w 17"/>
                  <a:gd name="T29" fmla="*/ 27 h 35"/>
                  <a:gd name="T30" fmla="*/ 1 w 17"/>
                  <a:gd name="T31" fmla="*/ 23 h 35"/>
                  <a:gd name="T32" fmla="*/ 0 w 17"/>
                  <a:gd name="T33" fmla="*/ 18 h 35"/>
                  <a:gd name="T34" fmla="*/ 1 w 17"/>
                  <a:gd name="T35" fmla="*/ 12 h 35"/>
                  <a:gd name="T36" fmla="*/ 3 w 17"/>
                  <a:gd name="T37" fmla="*/ 8 h 35"/>
                  <a:gd name="T38" fmla="*/ 5 w 17"/>
                  <a:gd name="T39" fmla="*/ 4 h 35"/>
                  <a:gd name="T40" fmla="*/ 8 w 17"/>
                  <a:gd name="T41" fmla="*/ 2 h 35"/>
                  <a:gd name="T42" fmla="*/ 12 w 17"/>
                  <a:gd name="T4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5">
                    <a:moveTo>
                      <a:pt x="12" y="0"/>
                    </a:moveTo>
                    <a:lnTo>
                      <a:pt x="17" y="2"/>
                    </a:lnTo>
                    <a:lnTo>
                      <a:pt x="13" y="3"/>
                    </a:lnTo>
                    <a:lnTo>
                      <a:pt x="10" y="5"/>
                    </a:lnTo>
                    <a:lnTo>
                      <a:pt x="7" y="9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6" y="24"/>
                    </a:lnTo>
                    <a:lnTo>
                      <a:pt x="7" y="29"/>
                    </a:lnTo>
                    <a:lnTo>
                      <a:pt x="10" y="32"/>
                    </a:lnTo>
                    <a:lnTo>
                      <a:pt x="13" y="35"/>
                    </a:lnTo>
                    <a:lnTo>
                      <a:pt x="12" y="35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3" y="8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8" name="Freeform 1712"/>
              <p:cNvSpPr>
                <a:spLocks/>
              </p:cNvSpPr>
              <p:nvPr/>
            </p:nvSpPr>
            <p:spPr bwMode="auto">
              <a:xfrm>
                <a:off x="5526" y="3416"/>
                <a:ext cx="119" cy="48"/>
              </a:xfrm>
              <a:custGeom>
                <a:avLst/>
                <a:gdLst>
                  <a:gd name="T0" fmla="*/ 80 w 119"/>
                  <a:gd name="T1" fmla="*/ 0 h 48"/>
                  <a:gd name="T2" fmla="*/ 93 w 119"/>
                  <a:gd name="T3" fmla="*/ 3 h 48"/>
                  <a:gd name="T4" fmla="*/ 105 w 119"/>
                  <a:gd name="T5" fmla="*/ 9 h 48"/>
                  <a:gd name="T6" fmla="*/ 113 w 119"/>
                  <a:gd name="T7" fmla="*/ 15 h 48"/>
                  <a:gd name="T8" fmla="*/ 118 w 119"/>
                  <a:gd name="T9" fmla="*/ 19 h 48"/>
                  <a:gd name="T10" fmla="*/ 119 w 119"/>
                  <a:gd name="T11" fmla="*/ 20 h 48"/>
                  <a:gd name="T12" fmla="*/ 118 w 119"/>
                  <a:gd name="T13" fmla="*/ 21 h 48"/>
                  <a:gd name="T14" fmla="*/ 116 w 119"/>
                  <a:gd name="T15" fmla="*/ 23 h 48"/>
                  <a:gd name="T16" fmla="*/ 114 w 119"/>
                  <a:gd name="T17" fmla="*/ 24 h 48"/>
                  <a:gd name="T18" fmla="*/ 116 w 119"/>
                  <a:gd name="T19" fmla="*/ 26 h 48"/>
                  <a:gd name="T20" fmla="*/ 118 w 119"/>
                  <a:gd name="T21" fmla="*/ 27 h 48"/>
                  <a:gd name="T22" fmla="*/ 118 w 119"/>
                  <a:gd name="T23" fmla="*/ 28 h 48"/>
                  <a:gd name="T24" fmla="*/ 118 w 119"/>
                  <a:gd name="T25" fmla="*/ 29 h 48"/>
                  <a:gd name="T26" fmla="*/ 112 w 119"/>
                  <a:gd name="T27" fmla="*/ 33 h 48"/>
                  <a:gd name="T28" fmla="*/ 103 w 119"/>
                  <a:gd name="T29" fmla="*/ 38 h 48"/>
                  <a:gd name="T30" fmla="*/ 93 w 119"/>
                  <a:gd name="T31" fmla="*/ 44 h 48"/>
                  <a:gd name="T32" fmla="*/ 80 w 119"/>
                  <a:gd name="T33" fmla="*/ 48 h 48"/>
                  <a:gd name="T34" fmla="*/ 66 w 119"/>
                  <a:gd name="T35" fmla="*/ 48 h 48"/>
                  <a:gd name="T36" fmla="*/ 52 w 119"/>
                  <a:gd name="T37" fmla="*/ 43 h 48"/>
                  <a:gd name="T38" fmla="*/ 40 w 119"/>
                  <a:gd name="T39" fmla="*/ 38 h 48"/>
                  <a:gd name="T40" fmla="*/ 31 w 119"/>
                  <a:gd name="T41" fmla="*/ 34 h 48"/>
                  <a:gd name="T42" fmla="*/ 25 w 119"/>
                  <a:gd name="T43" fmla="*/ 30 h 48"/>
                  <a:gd name="T44" fmla="*/ 22 w 119"/>
                  <a:gd name="T45" fmla="*/ 28 h 48"/>
                  <a:gd name="T46" fmla="*/ 20 w 119"/>
                  <a:gd name="T47" fmla="*/ 29 h 48"/>
                  <a:gd name="T48" fmla="*/ 15 w 119"/>
                  <a:gd name="T49" fmla="*/ 33 h 48"/>
                  <a:gd name="T50" fmla="*/ 10 w 119"/>
                  <a:gd name="T51" fmla="*/ 37 h 48"/>
                  <a:gd name="T52" fmla="*/ 3 w 119"/>
                  <a:gd name="T53" fmla="*/ 46 h 48"/>
                  <a:gd name="T54" fmla="*/ 1 w 119"/>
                  <a:gd name="T55" fmla="*/ 36 h 48"/>
                  <a:gd name="T56" fmla="*/ 0 w 119"/>
                  <a:gd name="T57" fmla="*/ 24 h 48"/>
                  <a:gd name="T58" fmla="*/ 1 w 119"/>
                  <a:gd name="T59" fmla="*/ 13 h 48"/>
                  <a:gd name="T60" fmla="*/ 3 w 119"/>
                  <a:gd name="T61" fmla="*/ 3 h 48"/>
                  <a:gd name="T62" fmla="*/ 10 w 119"/>
                  <a:gd name="T63" fmla="*/ 11 h 48"/>
                  <a:gd name="T64" fmla="*/ 17 w 119"/>
                  <a:gd name="T65" fmla="*/ 16 h 48"/>
                  <a:gd name="T66" fmla="*/ 21 w 119"/>
                  <a:gd name="T67" fmla="*/ 19 h 48"/>
                  <a:gd name="T68" fmla="*/ 22 w 119"/>
                  <a:gd name="T69" fmla="*/ 20 h 48"/>
                  <a:gd name="T70" fmla="*/ 25 w 119"/>
                  <a:gd name="T71" fmla="*/ 19 h 48"/>
                  <a:gd name="T72" fmla="*/ 32 w 119"/>
                  <a:gd name="T73" fmla="*/ 15 h 48"/>
                  <a:gd name="T74" fmla="*/ 41 w 119"/>
                  <a:gd name="T75" fmla="*/ 9 h 48"/>
                  <a:gd name="T76" fmla="*/ 53 w 119"/>
                  <a:gd name="T77" fmla="*/ 4 h 48"/>
                  <a:gd name="T78" fmla="*/ 66 w 119"/>
                  <a:gd name="T79" fmla="*/ 1 h 48"/>
                  <a:gd name="T80" fmla="*/ 80 w 119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5" y="9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19" y="20"/>
                    </a:lnTo>
                    <a:lnTo>
                      <a:pt x="118" y="21"/>
                    </a:lnTo>
                    <a:lnTo>
                      <a:pt x="116" y="23"/>
                    </a:lnTo>
                    <a:lnTo>
                      <a:pt x="114" y="24"/>
                    </a:lnTo>
                    <a:lnTo>
                      <a:pt x="116" y="26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2" y="33"/>
                    </a:lnTo>
                    <a:lnTo>
                      <a:pt x="103" y="38"/>
                    </a:lnTo>
                    <a:lnTo>
                      <a:pt x="93" y="44"/>
                    </a:lnTo>
                    <a:lnTo>
                      <a:pt x="80" y="48"/>
                    </a:lnTo>
                    <a:lnTo>
                      <a:pt x="66" y="48"/>
                    </a:lnTo>
                    <a:lnTo>
                      <a:pt x="52" y="43"/>
                    </a:lnTo>
                    <a:lnTo>
                      <a:pt x="40" y="38"/>
                    </a:lnTo>
                    <a:lnTo>
                      <a:pt x="31" y="34"/>
                    </a:lnTo>
                    <a:lnTo>
                      <a:pt x="25" y="30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10" y="37"/>
                    </a:lnTo>
                    <a:lnTo>
                      <a:pt x="3" y="46"/>
                    </a:lnTo>
                    <a:lnTo>
                      <a:pt x="1" y="36"/>
                    </a:lnTo>
                    <a:lnTo>
                      <a:pt x="0" y="24"/>
                    </a:lnTo>
                    <a:lnTo>
                      <a:pt x="1" y="13"/>
                    </a:lnTo>
                    <a:lnTo>
                      <a:pt x="3" y="3"/>
                    </a:lnTo>
                    <a:lnTo>
                      <a:pt x="10" y="11"/>
                    </a:lnTo>
                    <a:lnTo>
                      <a:pt x="17" y="16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2" y="15"/>
                    </a:lnTo>
                    <a:lnTo>
                      <a:pt x="41" y="9"/>
                    </a:lnTo>
                    <a:lnTo>
                      <a:pt x="53" y="4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DF2"/>
              </a:solidFill>
              <a:ln w="0">
                <a:solidFill>
                  <a:srgbClr val="000D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9" name="Freeform 1713"/>
              <p:cNvSpPr>
                <a:spLocks/>
              </p:cNvSpPr>
              <p:nvPr/>
            </p:nvSpPr>
            <p:spPr bwMode="auto">
              <a:xfrm>
                <a:off x="5621" y="3429"/>
                <a:ext cx="8" cy="13"/>
              </a:xfrm>
              <a:custGeom>
                <a:avLst/>
                <a:gdLst>
                  <a:gd name="T0" fmla="*/ 5 w 8"/>
                  <a:gd name="T1" fmla="*/ 0 h 13"/>
                  <a:gd name="T2" fmla="*/ 6 w 8"/>
                  <a:gd name="T3" fmla="*/ 1 h 13"/>
                  <a:gd name="T4" fmla="*/ 8 w 8"/>
                  <a:gd name="T5" fmla="*/ 3 h 13"/>
                  <a:gd name="T6" fmla="*/ 8 w 8"/>
                  <a:gd name="T7" fmla="*/ 7 h 13"/>
                  <a:gd name="T8" fmla="*/ 8 w 8"/>
                  <a:gd name="T9" fmla="*/ 10 h 13"/>
                  <a:gd name="T10" fmla="*/ 6 w 8"/>
                  <a:gd name="T11" fmla="*/ 13 h 13"/>
                  <a:gd name="T12" fmla="*/ 5 w 8"/>
                  <a:gd name="T13" fmla="*/ 13 h 13"/>
                  <a:gd name="T14" fmla="*/ 3 w 8"/>
                  <a:gd name="T15" fmla="*/ 13 h 13"/>
                  <a:gd name="T16" fmla="*/ 0 w 8"/>
                  <a:gd name="T17" fmla="*/ 10 h 13"/>
                  <a:gd name="T18" fmla="*/ 0 w 8"/>
                  <a:gd name="T19" fmla="*/ 7 h 13"/>
                  <a:gd name="T20" fmla="*/ 0 w 8"/>
                  <a:gd name="T21" fmla="*/ 3 h 13"/>
                  <a:gd name="T22" fmla="*/ 3 w 8"/>
                  <a:gd name="T23" fmla="*/ 1 h 13"/>
                  <a:gd name="T24" fmla="*/ 5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5" y="0"/>
                    </a:moveTo>
                    <a:lnTo>
                      <a:pt x="6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3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0" name="Freeform 1714"/>
              <p:cNvSpPr>
                <a:spLocks/>
              </p:cNvSpPr>
              <p:nvPr/>
            </p:nvSpPr>
            <p:spPr bwMode="auto">
              <a:xfrm>
                <a:off x="5624" y="3435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3 w 4"/>
                  <a:gd name="T3" fmla="*/ 0 h 3"/>
                  <a:gd name="T4" fmla="*/ 4 w 4"/>
                  <a:gd name="T5" fmla="*/ 2 h 3"/>
                  <a:gd name="T6" fmla="*/ 3 w 4"/>
                  <a:gd name="T7" fmla="*/ 3 h 3"/>
                  <a:gd name="T8" fmla="*/ 2 w 4"/>
                  <a:gd name="T9" fmla="*/ 3 h 3"/>
                  <a:gd name="T10" fmla="*/ 1 w 4"/>
                  <a:gd name="T11" fmla="*/ 3 h 3"/>
                  <a:gd name="T12" fmla="*/ 0 w 4"/>
                  <a:gd name="T13" fmla="*/ 2 h 3"/>
                  <a:gd name="T14" fmla="*/ 1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3" y="0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1" name="Freeform 1715"/>
              <p:cNvSpPr>
                <a:spLocks/>
              </p:cNvSpPr>
              <p:nvPr/>
            </p:nvSpPr>
            <p:spPr bwMode="auto">
              <a:xfrm>
                <a:off x="5606" y="3423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3 w 16"/>
                  <a:gd name="T5" fmla="*/ 2 h 34"/>
                  <a:gd name="T6" fmla="*/ 9 w 16"/>
                  <a:gd name="T7" fmla="*/ 4 h 34"/>
                  <a:gd name="T8" fmla="*/ 7 w 16"/>
                  <a:gd name="T9" fmla="*/ 8 h 34"/>
                  <a:gd name="T10" fmla="*/ 5 w 16"/>
                  <a:gd name="T11" fmla="*/ 13 h 34"/>
                  <a:gd name="T12" fmla="*/ 5 w 16"/>
                  <a:gd name="T13" fmla="*/ 17 h 34"/>
                  <a:gd name="T14" fmla="*/ 5 w 16"/>
                  <a:gd name="T15" fmla="*/ 23 h 34"/>
                  <a:gd name="T16" fmla="*/ 7 w 16"/>
                  <a:gd name="T17" fmla="*/ 28 h 34"/>
                  <a:gd name="T18" fmla="*/ 9 w 16"/>
                  <a:gd name="T19" fmla="*/ 31 h 34"/>
                  <a:gd name="T20" fmla="*/ 13 w 16"/>
                  <a:gd name="T21" fmla="*/ 34 h 34"/>
                  <a:gd name="T22" fmla="*/ 12 w 16"/>
                  <a:gd name="T23" fmla="*/ 34 h 34"/>
                  <a:gd name="T24" fmla="*/ 8 w 16"/>
                  <a:gd name="T25" fmla="*/ 33 h 34"/>
                  <a:gd name="T26" fmla="*/ 5 w 16"/>
                  <a:gd name="T27" fmla="*/ 30 h 34"/>
                  <a:gd name="T28" fmla="*/ 2 w 16"/>
                  <a:gd name="T29" fmla="*/ 27 h 34"/>
                  <a:gd name="T30" fmla="*/ 1 w 16"/>
                  <a:gd name="T31" fmla="*/ 22 h 34"/>
                  <a:gd name="T32" fmla="*/ 0 w 16"/>
                  <a:gd name="T33" fmla="*/ 16 h 34"/>
                  <a:gd name="T34" fmla="*/ 1 w 16"/>
                  <a:gd name="T35" fmla="*/ 12 h 34"/>
                  <a:gd name="T36" fmla="*/ 2 w 16"/>
                  <a:gd name="T37" fmla="*/ 7 h 34"/>
                  <a:gd name="T38" fmla="*/ 5 w 16"/>
                  <a:gd name="T39" fmla="*/ 3 h 34"/>
                  <a:gd name="T40" fmla="*/ 8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3" y="2"/>
                    </a:lnTo>
                    <a:lnTo>
                      <a:pt x="9" y="4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9" y="31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2" name="Freeform 1716"/>
              <p:cNvSpPr>
                <a:spLocks/>
              </p:cNvSpPr>
              <p:nvPr/>
            </p:nvSpPr>
            <p:spPr bwMode="auto">
              <a:xfrm>
                <a:off x="5587" y="3363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3 h 48"/>
                  <a:gd name="T4" fmla="*/ 104 w 118"/>
                  <a:gd name="T5" fmla="*/ 9 h 48"/>
                  <a:gd name="T6" fmla="*/ 113 w 118"/>
                  <a:gd name="T7" fmla="*/ 15 h 48"/>
                  <a:gd name="T8" fmla="*/ 118 w 118"/>
                  <a:gd name="T9" fmla="*/ 19 h 48"/>
                  <a:gd name="T10" fmla="*/ 118 w 118"/>
                  <a:gd name="T11" fmla="*/ 20 h 48"/>
                  <a:gd name="T12" fmla="*/ 118 w 118"/>
                  <a:gd name="T13" fmla="*/ 21 h 48"/>
                  <a:gd name="T14" fmla="*/ 115 w 118"/>
                  <a:gd name="T15" fmla="*/ 22 h 48"/>
                  <a:gd name="T16" fmla="*/ 114 w 118"/>
                  <a:gd name="T17" fmla="*/ 25 h 48"/>
                  <a:gd name="T18" fmla="*/ 115 w 118"/>
                  <a:gd name="T19" fmla="*/ 26 h 48"/>
                  <a:gd name="T20" fmla="*/ 116 w 118"/>
                  <a:gd name="T21" fmla="*/ 27 h 48"/>
                  <a:gd name="T22" fmla="*/ 118 w 118"/>
                  <a:gd name="T23" fmla="*/ 28 h 48"/>
                  <a:gd name="T24" fmla="*/ 118 w 118"/>
                  <a:gd name="T25" fmla="*/ 29 h 48"/>
                  <a:gd name="T26" fmla="*/ 112 w 118"/>
                  <a:gd name="T27" fmla="*/ 33 h 48"/>
                  <a:gd name="T28" fmla="*/ 104 w 118"/>
                  <a:gd name="T29" fmla="*/ 39 h 48"/>
                  <a:gd name="T30" fmla="*/ 92 w 118"/>
                  <a:gd name="T31" fmla="*/ 44 h 48"/>
                  <a:gd name="T32" fmla="*/ 79 w 118"/>
                  <a:gd name="T33" fmla="*/ 48 h 48"/>
                  <a:gd name="T34" fmla="*/ 65 w 118"/>
                  <a:gd name="T35" fmla="*/ 48 h 48"/>
                  <a:gd name="T36" fmla="*/ 52 w 118"/>
                  <a:gd name="T37" fmla="*/ 43 h 48"/>
                  <a:gd name="T38" fmla="*/ 40 w 118"/>
                  <a:gd name="T39" fmla="*/ 39 h 48"/>
                  <a:gd name="T40" fmla="*/ 31 w 118"/>
                  <a:gd name="T41" fmla="*/ 34 h 48"/>
                  <a:gd name="T42" fmla="*/ 24 w 118"/>
                  <a:gd name="T43" fmla="*/ 29 h 48"/>
                  <a:gd name="T44" fmla="*/ 21 w 118"/>
                  <a:gd name="T45" fmla="*/ 28 h 48"/>
                  <a:gd name="T46" fmla="*/ 20 w 118"/>
                  <a:gd name="T47" fmla="*/ 29 h 48"/>
                  <a:gd name="T48" fmla="*/ 15 w 118"/>
                  <a:gd name="T49" fmla="*/ 32 h 48"/>
                  <a:gd name="T50" fmla="*/ 8 w 118"/>
                  <a:gd name="T51" fmla="*/ 37 h 48"/>
                  <a:gd name="T52" fmla="*/ 3 w 118"/>
                  <a:gd name="T53" fmla="*/ 44 h 48"/>
                  <a:gd name="T54" fmla="*/ 0 w 118"/>
                  <a:gd name="T55" fmla="*/ 35 h 48"/>
                  <a:gd name="T56" fmla="*/ 0 w 118"/>
                  <a:gd name="T57" fmla="*/ 23 h 48"/>
                  <a:gd name="T58" fmla="*/ 1 w 118"/>
                  <a:gd name="T59" fmla="*/ 12 h 48"/>
                  <a:gd name="T60" fmla="*/ 3 w 118"/>
                  <a:gd name="T61" fmla="*/ 3 h 48"/>
                  <a:gd name="T62" fmla="*/ 10 w 118"/>
                  <a:gd name="T63" fmla="*/ 10 h 48"/>
                  <a:gd name="T64" fmla="*/ 15 w 118"/>
                  <a:gd name="T65" fmla="*/ 16 h 48"/>
                  <a:gd name="T66" fmla="*/ 20 w 118"/>
                  <a:gd name="T67" fmla="*/ 19 h 48"/>
                  <a:gd name="T68" fmla="*/ 23 w 118"/>
                  <a:gd name="T69" fmla="*/ 20 h 48"/>
                  <a:gd name="T70" fmla="*/ 25 w 118"/>
                  <a:gd name="T71" fmla="*/ 19 h 48"/>
                  <a:gd name="T72" fmla="*/ 31 w 118"/>
                  <a:gd name="T73" fmla="*/ 14 h 48"/>
                  <a:gd name="T74" fmla="*/ 40 w 118"/>
                  <a:gd name="T75" fmla="*/ 9 h 48"/>
                  <a:gd name="T76" fmla="*/ 52 w 118"/>
                  <a:gd name="T77" fmla="*/ 5 h 48"/>
                  <a:gd name="T78" fmla="*/ 66 w 118"/>
                  <a:gd name="T79" fmla="*/ 0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4" y="9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8" y="21"/>
                    </a:lnTo>
                    <a:lnTo>
                      <a:pt x="115" y="22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2"/>
                    </a:lnTo>
                    <a:lnTo>
                      <a:pt x="8" y="37"/>
                    </a:lnTo>
                    <a:lnTo>
                      <a:pt x="3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1" y="12"/>
                    </a:lnTo>
                    <a:lnTo>
                      <a:pt x="3" y="3"/>
                    </a:lnTo>
                    <a:lnTo>
                      <a:pt x="10" y="10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3" name="Freeform 1717"/>
              <p:cNvSpPr>
                <a:spLocks/>
              </p:cNvSpPr>
              <p:nvPr/>
            </p:nvSpPr>
            <p:spPr bwMode="auto">
              <a:xfrm>
                <a:off x="5682" y="3376"/>
                <a:ext cx="9" cy="13"/>
              </a:xfrm>
              <a:custGeom>
                <a:avLst/>
                <a:gdLst>
                  <a:gd name="T0" fmla="*/ 4 w 9"/>
                  <a:gd name="T1" fmla="*/ 0 h 13"/>
                  <a:gd name="T2" fmla="*/ 6 w 9"/>
                  <a:gd name="T3" fmla="*/ 1 h 13"/>
                  <a:gd name="T4" fmla="*/ 7 w 9"/>
                  <a:gd name="T5" fmla="*/ 3 h 13"/>
                  <a:gd name="T6" fmla="*/ 9 w 9"/>
                  <a:gd name="T7" fmla="*/ 7 h 13"/>
                  <a:gd name="T8" fmla="*/ 7 w 9"/>
                  <a:gd name="T9" fmla="*/ 9 h 13"/>
                  <a:gd name="T10" fmla="*/ 6 w 9"/>
                  <a:gd name="T11" fmla="*/ 12 h 13"/>
                  <a:gd name="T12" fmla="*/ 4 w 9"/>
                  <a:gd name="T13" fmla="*/ 13 h 13"/>
                  <a:gd name="T14" fmla="*/ 1 w 9"/>
                  <a:gd name="T15" fmla="*/ 12 h 13"/>
                  <a:gd name="T16" fmla="*/ 0 w 9"/>
                  <a:gd name="T17" fmla="*/ 9 h 13"/>
                  <a:gd name="T18" fmla="*/ 0 w 9"/>
                  <a:gd name="T19" fmla="*/ 7 h 13"/>
                  <a:gd name="T20" fmla="*/ 0 w 9"/>
                  <a:gd name="T21" fmla="*/ 3 h 13"/>
                  <a:gd name="T22" fmla="*/ 1 w 9"/>
                  <a:gd name="T23" fmla="*/ 1 h 13"/>
                  <a:gd name="T24" fmla="*/ 4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4" y="0"/>
                    </a:moveTo>
                    <a:lnTo>
                      <a:pt x="6" y="1"/>
                    </a:lnTo>
                    <a:lnTo>
                      <a:pt x="7" y="3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4" name="Freeform 1718"/>
              <p:cNvSpPr>
                <a:spLocks/>
              </p:cNvSpPr>
              <p:nvPr/>
            </p:nvSpPr>
            <p:spPr bwMode="auto">
              <a:xfrm>
                <a:off x="5685" y="3382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0 h 3"/>
                  <a:gd name="T4" fmla="*/ 3 w 3"/>
                  <a:gd name="T5" fmla="*/ 1 h 3"/>
                  <a:gd name="T6" fmla="*/ 3 w 3"/>
                  <a:gd name="T7" fmla="*/ 3 h 3"/>
                  <a:gd name="T8" fmla="*/ 2 w 3"/>
                  <a:gd name="T9" fmla="*/ 3 h 3"/>
                  <a:gd name="T10" fmla="*/ 0 w 3"/>
                  <a:gd name="T11" fmla="*/ 3 h 3"/>
                  <a:gd name="T12" fmla="*/ 0 w 3"/>
                  <a:gd name="T13" fmla="*/ 1 h 3"/>
                  <a:gd name="T14" fmla="*/ 0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5" name="Freeform 1719"/>
              <p:cNvSpPr>
                <a:spLocks/>
              </p:cNvSpPr>
              <p:nvPr/>
            </p:nvSpPr>
            <p:spPr bwMode="auto">
              <a:xfrm>
                <a:off x="5667" y="3370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0 h 34"/>
                  <a:gd name="T4" fmla="*/ 12 w 15"/>
                  <a:gd name="T5" fmla="*/ 1 h 34"/>
                  <a:gd name="T6" fmla="*/ 9 w 15"/>
                  <a:gd name="T7" fmla="*/ 3 h 34"/>
                  <a:gd name="T8" fmla="*/ 7 w 15"/>
                  <a:gd name="T9" fmla="*/ 8 h 34"/>
                  <a:gd name="T10" fmla="*/ 5 w 15"/>
                  <a:gd name="T11" fmla="*/ 12 h 34"/>
                  <a:gd name="T12" fmla="*/ 5 w 15"/>
                  <a:gd name="T13" fmla="*/ 18 h 34"/>
                  <a:gd name="T14" fmla="*/ 5 w 15"/>
                  <a:gd name="T15" fmla="*/ 22 h 34"/>
                  <a:gd name="T16" fmla="*/ 7 w 15"/>
                  <a:gd name="T17" fmla="*/ 27 h 34"/>
                  <a:gd name="T18" fmla="*/ 9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0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6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2 h 34"/>
                  <a:gd name="T40" fmla="*/ 8 w 15"/>
                  <a:gd name="T41" fmla="*/ 0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9" y="3"/>
                    </a:lnTo>
                    <a:lnTo>
                      <a:pt x="7" y="8"/>
                    </a:lnTo>
                    <a:lnTo>
                      <a:pt x="5" y="12"/>
                    </a:lnTo>
                    <a:lnTo>
                      <a:pt x="5" y="18"/>
                    </a:lnTo>
                    <a:lnTo>
                      <a:pt x="5" y="22"/>
                    </a:lnTo>
                    <a:lnTo>
                      <a:pt x="7" y="27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2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6" name="Freeform 1720"/>
              <p:cNvSpPr>
                <a:spLocks/>
              </p:cNvSpPr>
              <p:nvPr/>
            </p:nvSpPr>
            <p:spPr bwMode="auto">
              <a:xfrm>
                <a:off x="5462" y="3370"/>
                <a:ext cx="118" cy="49"/>
              </a:xfrm>
              <a:custGeom>
                <a:avLst/>
                <a:gdLst>
                  <a:gd name="T0" fmla="*/ 79 w 118"/>
                  <a:gd name="T1" fmla="*/ 0 h 49"/>
                  <a:gd name="T2" fmla="*/ 92 w 118"/>
                  <a:gd name="T3" fmla="*/ 3 h 49"/>
                  <a:gd name="T4" fmla="*/ 104 w 118"/>
                  <a:gd name="T5" fmla="*/ 9 h 49"/>
                  <a:gd name="T6" fmla="*/ 112 w 118"/>
                  <a:gd name="T7" fmla="*/ 15 h 49"/>
                  <a:gd name="T8" fmla="*/ 117 w 118"/>
                  <a:gd name="T9" fmla="*/ 20 h 49"/>
                  <a:gd name="T10" fmla="*/ 118 w 118"/>
                  <a:gd name="T11" fmla="*/ 20 h 49"/>
                  <a:gd name="T12" fmla="*/ 117 w 118"/>
                  <a:gd name="T13" fmla="*/ 22 h 49"/>
                  <a:gd name="T14" fmla="*/ 116 w 118"/>
                  <a:gd name="T15" fmla="*/ 23 h 49"/>
                  <a:gd name="T16" fmla="*/ 113 w 118"/>
                  <a:gd name="T17" fmla="*/ 25 h 49"/>
                  <a:gd name="T18" fmla="*/ 116 w 118"/>
                  <a:gd name="T19" fmla="*/ 26 h 49"/>
                  <a:gd name="T20" fmla="*/ 117 w 118"/>
                  <a:gd name="T21" fmla="*/ 27 h 49"/>
                  <a:gd name="T22" fmla="*/ 117 w 118"/>
                  <a:gd name="T23" fmla="*/ 29 h 49"/>
                  <a:gd name="T24" fmla="*/ 117 w 118"/>
                  <a:gd name="T25" fmla="*/ 29 h 49"/>
                  <a:gd name="T26" fmla="*/ 112 w 118"/>
                  <a:gd name="T27" fmla="*/ 34 h 49"/>
                  <a:gd name="T28" fmla="*/ 103 w 118"/>
                  <a:gd name="T29" fmla="*/ 40 h 49"/>
                  <a:gd name="T30" fmla="*/ 92 w 118"/>
                  <a:gd name="T31" fmla="*/ 45 h 49"/>
                  <a:gd name="T32" fmla="*/ 79 w 118"/>
                  <a:gd name="T33" fmla="*/ 49 h 49"/>
                  <a:gd name="T34" fmla="*/ 65 w 118"/>
                  <a:gd name="T35" fmla="*/ 48 h 49"/>
                  <a:gd name="T36" fmla="*/ 51 w 118"/>
                  <a:gd name="T37" fmla="*/ 45 h 49"/>
                  <a:gd name="T38" fmla="*/ 40 w 118"/>
                  <a:gd name="T39" fmla="*/ 39 h 49"/>
                  <a:gd name="T40" fmla="*/ 30 w 118"/>
                  <a:gd name="T41" fmla="*/ 34 h 49"/>
                  <a:gd name="T42" fmla="*/ 24 w 118"/>
                  <a:gd name="T43" fmla="*/ 30 h 49"/>
                  <a:gd name="T44" fmla="*/ 22 w 118"/>
                  <a:gd name="T45" fmla="*/ 29 h 49"/>
                  <a:gd name="T46" fmla="*/ 20 w 118"/>
                  <a:gd name="T47" fmla="*/ 29 h 49"/>
                  <a:gd name="T48" fmla="*/ 15 w 118"/>
                  <a:gd name="T49" fmla="*/ 33 h 49"/>
                  <a:gd name="T50" fmla="*/ 9 w 118"/>
                  <a:gd name="T51" fmla="*/ 37 h 49"/>
                  <a:gd name="T52" fmla="*/ 2 w 118"/>
                  <a:gd name="T53" fmla="*/ 46 h 49"/>
                  <a:gd name="T54" fmla="*/ 1 w 118"/>
                  <a:gd name="T55" fmla="*/ 36 h 49"/>
                  <a:gd name="T56" fmla="*/ 0 w 118"/>
                  <a:gd name="T57" fmla="*/ 25 h 49"/>
                  <a:gd name="T58" fmla="*/ 1 w 118"/>
                  <a:gd name="T59" fmla="*/ 13 h 49"/>
                  <a:gd name="T60" fmla="*/ 3 w 118"/>
                  <a:gd name="T61" fmla="*/ 3 h 49"/>
                  <a:gd name="T62" fmla="*/ 9 w 118"/>
                  <a:gd name="T63" fmla="*/ 12 h 49"/>
                  <a:gd name="T64" fmla="*/ 16 w 118"/>
                  <a:gd name="T65" fmla="*/ 16 h 49"/>
                  <a:gd name="T66" fmla="*/ 21 w 118"/>
                  <a:gd name="T67" fmla="*/ 19 h 49"/>
                  <a:gd name="T68" fmla="*/ 22 w 118"/>
                  <a:gd name="T69" fmla="*/ 20 h 49"/>
                  <a:gd name="T70" fmla="*/ 24 w 118"/>
                  <a:gd name="T71" fmla="*/ 19 h 49"/>
                  <a:gd name="T72" fmla="*/ 31 w 118"/>
                  <a:gd name="T73" fmla="*/ 15 h 49"/>
                  <a:gd name="T74" fmla="*/ 41 w 118"/>
                  <a:gd name="T75" fmla="*/ 10 h 49"/>
                  <a:gd name="T76" fmla="*/ 52 w 118"/>
                  <a:gd name="T77" fmla="*/ 5 h 49"/>
                  <a:gd name="T78" fmla="*/ 65 w 118"/>
                  <a:gd name="T79" fmla="*/ 1 h 49"/>
                  <a:gd name="T80" fmla="*/ 79 w 118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9">
                    <a:moveTo>
                      <a:pt x="79" y="0"/>
                    </a:moveTo>
                    <a:lnTo>
                      <a:pt x="92" y="3"/>
                    </a:lnTo>
                    <a:lnTo>
                      <a:pt x="104" y="9"/>
                    </a:lnTo>
                    <a:lnTo>
                      <a:pt x="112" y="15"/>
                    </a:lnTo>
                    <a:lnTo>
                      <a:pt x="117" y="20"/>
                    </a:lnTo>
                    <a:lnTo>
                      <a:pt x="118" y="20"/>
                    </a:lnTo>
                    <a:lnTo>
                      <a:pt x="117" y="22"/>
                    </a:lnTo>
                    <a:lnTo>
                      <a:pt x="116" y="23"/>
                    </a:lnTo>
                    <a:lnTo>
                      <a:pt x="113" y="25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7" y="29"/>
                    </a:lnTo>
                    <a:lnTo>
                      <a:pt x="117" y="29"/>
                    </a:lnTo>
                    <a:lnTo>
                      <a:pt x="112" y="34"/>
                    </a:lnTo>
                    <a:lnTo>
                      <a:pt x="103" y="40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5" y="48"/>
                    </a:lnTo>
                    <a:lnTo>
                      <a:pt x="51" y="45"/>
                    </a:lnTo>
                    <a:lnTo>
                      <a:pt x="40" y="39"/>
                    </a:lnTo>
                    <a:lnTo>
                      <a:pt x="30" y="34"/>
                    </a:lnTo>
                    <a:lnTo>
                      <a:pt x="24" y="30"/>
                    </a:lnTo>
                    <a:lnTo>
                      <a:pt x="22" y="29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9" y="37"/>
                    </a:lnTo>
                    <a:lnTo>
                      <a:pt x="2" y="46"/>
                    </a:lnTo>
                    <a:lnTo>
                      <a:pt x="1" y="36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3" y="3"/>
                    </a:lnTo>
                    <a:lnTo>
                      <a:pt x="9" y="12"/>
                    </a:lnTo>
                    <a:lnTo>
                      <a:pt x="16" y="16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1" y="15"/>
                    </a:lnTo>
                    <a:lnTo>
                      <a:pt x="41" y="10"/>
                    </a:lnTo>
                    <a:lnTo>
                      <a:pt x="52" y="5"/>
                    </a:lnTo>
                    <a:lnTo>
                      <a:pt x="65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7" name="Freeform 1721"/>
              <p:cNvSpPr>
                <a:spLocks/>
              </p:cNvSpPr>
              <p:nvPr/>
            </p:nvSpPr>
            <p:spPr bwMode="auto">
              <a:xfrm>
                <a:off x="5557" y="3383"/>
                <a:ext cx="8" cy="14"/>
              </a:xfrm>
              <a:custGeom>
                <a:avLst/>
                <a:gdLst>
                  <a:gd name="T0" fmla="*/ 4 w 8"/>
                  <a:gd name="T1" fmla="*/ 0 h 14"/>
                  <a:gd name="T2" fmla="*/ 6 w 8"/>
                  <a:gd name="T3" fmla="*/ 1 h 14"/>
                  <a:gd name="T4" fmla="*/ 8 w 8"/>
                  <a:gd name="T5" fmla="*/ 3 h 14"/>
                  <a:gd name="T6" fmla="*/ 8 w 8"/>
                  <a:gd name="T7" fmla="*/ 7 h 14"/>
                  <a:gd name="T8" fmla="*/ 8 w 8"/>
                  <a:gd name="T9" fmla="*/ 10 h 14"/>
                  <a:gd name="T10" fmla="*/ 6 w 8"/>
                  <a:gd name="T11" fmla="*/ 13 h 14"/>
                  <a:gd name="T12" fmla="*/ 4 w 8"/>
                  <a:gd name="T13" fmla="*/ 14 h 14"/>
                  <a:gd name="T14" fmla="*/ 2 w 8"/>
                  <a:gd name="T15" fmla="*/ 13 h 14"/>
                  <a:gd name="T16" fmla="*/ 0 w 8"/>
                  <a:gd name="T17" fmla="*/ 10 h 14"/>
                  <a:gd name="T18" fmla="*/ 0 w 8"/>
                  <a:gd name="T19" fmla="*/ 7 h 14"/>
                  <a:gd name="T20" fmla="*/ 0 w 8"/>
                  <a:gd name="T21" fmla="*/ 3 h 14"/>
                  <a:gd name="T22" fmla="*/ 2 w 8"/>
                  <a:gd name="T23" fmla="*/ 1 h 14"/>
                  <a:gd name="T24" fmla="*/ 4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4" y="0"/>
                    </a:moveTo>
                    <a:lnTo>
                      <a:pt x="6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8" name="Freeform 1722"/>
              <p:cNvSpPr>
                <a:spLocks/>
              </p:cNvSpPr>
              <p:nvPr/>
            </p:nvSpPr>
            <p:spPr bwMode="auto">
              <a:xfrm>
                <a:off x="5559" y="3389"/>
                <a:ext cx="5" cy="4"/>
              </a:xfrm>
              <a:custGeom>
                <a:avLst/>
                <a:gdLst>
                  <a:gd name="T0" fmla="*/ 2 w 5"/>
                  <a:gd name="T1" fmla="*/ 0 h 4"/>
                  <a:gd name="T2" fmla="*/ 4 w 5"/>
                  <a:gd name="T3" fmla="*/ 1 h 4"/>
                  <a:gd name="T4" fmla="*/ 5 w 5"/>
                  <a:gd name="T5" fmla="*/ 2 h 4"/>
                  <a:gd name="T6" fmla="*/ 4 w 5"/>
                  <a:gd name="T7" fmla="*/ 3 h 4"/>
                  <a:gd name="T8" fmla="*/ 2 w 5"/>
                  <a:gd name="T9" fmla="*/ 4 h 4"/>
                  <a:gd name="T10" fmla="*/ 1 w 5"/>
                  <a:gd name="T11" fmla="*/ 3 h 4"/>
                  <a:gd name="T12" fmla="*/ 0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9" name="Freeform 1723"/>
              <p:cNvSpPr>
                <a:spLocks/>
              </p:cNvSpPr>
              <p:nvPr/>
            </p:nvSpPr>
            <p:spPr bwMode="auto">
              <a:xfrm>
                <a:off x="5541" y="3377"/>
                <a:ext cx="17" cy="34"/>
              </a:xfrm>
              <a:custGeom>
                <a:avLst/>
                <a:gdLst>
                  <a:gd name="T0" fmla="*/ 13 w 17"/>
                  <a:gd name="T1" fmla="*/ 0 h 34"/>
                  <a:gd name="T2" fmla="*/ 17 w 17"/>
                  <a:gd name="T3" fmla="*/ 1 h 34"/>
                  <a:gd name="T4" fmla="*/ 13 w 17"/>
                  <a:gd name="T5" fmla="*/ 2 h 34"/>
                  <a:gd name="T6" fmla="*/ 10 w 17"/>
                  <a:gd name="T7" fmla="*/ 5 h 34"/>
                  <a:gd name="T8" fmla="*/ 7 w 17"/>
                  <a:gd name="T9" fmla="*/ 8 h 34"/>
                  <a:gd name="T10" fmla="*/ 6 w 17"/>
                  <a:gd name="T11" fmla="*/ 13 h 34"/>
                  <a:gd name="T12" fmla="*/ 5 w 17"/>
                  <a:gd name="T13" fmla="*/ 18 h 34"/>
                  <a:gd name="T14" fmla="*/ 6 w 17"/>
                  <a:gd name="T15" fmla="*/ 23 h 34"/>
                  <a:gd name="T16" fmla="*/ 7 w 17"/>
                  <a:gd name="T17" fmla="*/ 28 h 34"/>
                  <a:gd name="T18" fmla="*/ 10 w 17"/>
                  <a:gd name="T19" fmla="*/ 32 h 34"/>
                  <a:gd name="T20" fmla="*/ 13 w 17"/>
                  <a:gd name="T21" fmla="*/ 34 h 34"/>
                  <a:gd name="T22" fmla="*/ 13 w 17"/>
                  <a:gd name="T23" fmla="*/ 34 h 34"/>
                  <a:gd name="T24" fmla="*/ 9 w 17"/>
                  <a:gd name="T25" fmla="*/ 33 h 34"/>
                  <a:gd name="T26" fmla="*/ 5 w 17"/>
                  <a:gd name="T27" fmla="*/ 30 h 34"/>
                  <a:gd name="T28" fmla="*/ 3 w 17"/>
                  <a:gd name="T29" fmla="*/ 27 h 34"/>
                  <a:gd name="T30" fmla="*/ 2 w 17"/>
                  <a:gd name="T31" fmla="*/ 22 h 34"/>
                  <a:gd name="T32" fmla="*/ 0 w 17"/>
                  <a:gd name="T33" fmla="*/ 18 h 34"/>
                  <a:gd name="T34" fmla="*/ 2 w 17"/>
                  <a:gd name="T35" fmla="*/ 12 h 34"/>
                  <a:gd name="T36" fmla="*/ 3 w 17"/>
                  <a:gd name="T37" fmla="*/ 7 h 34"/>
                  <a:gd name="T38" fmla="*/ 5 w 17"/>
                  <a:gd name="T39" fmla="*/ 3 h 34"/>
                  <a:gd name="T40" fmla="*/ 9 w 17"/>
                  <a:gd name="T41" fmla="*/ 1 h 34"/>
                  <a:gd name="T42" fmla="*/ 13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3" y="0"/>
                    </a:moveTo>
                    <a:lnTo>
                      <a:pt x="17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6" y="13"/>
                    </a:lnTo>
                    <a:lnTo>
                      <a:pt x="5" y="18"/>
                    </a:lnTo>
                    <a:lnTo>
                      <a:pt x="6" y="23"/>
                    </a:lnTo>
                    <a:lnTo>
                      <a:pt x="7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9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336" name="Group 1925"/>
            <p:cNvGrpSpPr>
              <a:grpSpLocks/>
            </p:cNvGrpSpPr>
            <p:nvPr/>
          </p:nvGrpSpPr>
          <p:grpSpPr bwMode="auto">
            <a:xfrm>
              <a:off x="9169400" y="4266883"/>
              <a:ext cx="1930400" cy="1166813"/>
              <a:chOff x="4432" y="2633"/>
              <a:chExt cx="1216" cy="735"/>
            </a:xfrm>
          </p:grpSpPr>
          <p:sp>
            <p:nvSpPr>
              <p:cNvPr id="1390" name="Freeform 1725"/>
              <p:cNvSpPr>
                <a:spLocks/>
              </p:cNvSpPr>
              <p:nvPr/>
            </p:nvSpPr>
            <p:spPr bwMode="auto">
              <a:xfrm>
                <a:off x="5405" y="3319"/>
                <a:ext cx="118" cy="49"/>
              </a:xfrm>
              <a:custGeom>
                <a:avLst/>
                <a:gdLst>
                  <a:gd name="T0" fmla="*/ 80 w 118"/>
                  <a:gd name="T1" fmla="*/ 0 h 49"/>
                  <a:gd name="T2" fmla="*/ 93 w 118"/>
                  <a:gd name="T3" fmla="*/ 4 h 49"/>
                  <a:gd name="T4" fmla="*/ 104 w 118"/>
                  <a:gd name="T5" fmla="*/ 10 h 49"/>
                  <a:gd name="T6" fmla="*/ 112 w 118"/>
                  <a:gd name="T7" fmla="*/ 16 h 49"/>
                  <a:gd name="T8" fmla="*/ 118 w 118"/>
                  <a:gd name="T9" fmla="*/ 19 h 49"/>
                  <a:gd name="T10" fmla="*/ 118 w 118"/>
                  <a:gd name="T11" fmla="*/ 20 h 49"/>
                  <a:gd name="T12" fmla="*/ 118 w 118"/>
                  <a:gd name="T13" fmla="*/ 22 h 49"/>
                  <a:gd name="T14" fmla="*/ 115 w 118"/>
                  <a:gd name="T15" fmla="*/ 23 h 49"/>
                  <a:gd name="T16" fmla="*/ 114 w 118"/>
                  <a:gd name="T17" fmla="*/ 24 h 49"/>
                  <a:gd name="T18" fmla="*/ 115 w 118"/>
                  <a:gd name="T19" fmla="*/ 26 h 49"/>
                  <a:gd name="T20" fmla="*/ 116 w 118"/>
                  <a:gd name="T21" fmla="*/ 27 h 49"/>
                  <a:gd name="T22" fmla="*/ 118 w 118"/>
                  <a:gd name="T23" fmla="*/ 29 h 49"/>
                  <a:gd name="T24" fmla="*/ 118 w 118"/>
                  <a:gd name="T25" fmla="*/ 30 h 49"/>
                  <a:gd name="T26" fmla="*/ 112 w 118"/>
                  <a:gd name="T27" fmla="*/ 33 h 49"/>
                  <a:gd name="T28" fmla="*/ 104 w 118"/>
                  <a:gd name="T29" fmla="*/ 39 h 49"/>
                  <a:gd name="T30" fmla="*/ 92 w 118"/>
                  <a:gd name="T31" fmla="*/ 45 h 49"/>
                  <a:gd name="T32" fmla="*/ 79 w 118"/>
                  <a:gd name="T33" fmla="*/ 49 h 49"/>
                  <a:gd name="T34" fmla="*/ 65 w 118"/>
                  <a:gd name="T35" fmla="*/ 47 h 49"/>
                  <a:gd name="T36" fmla="*/ 52 w 118"/>
                  <a:gd name="T37" fmla="*/ 44 h 49"/>
                  <a:gd name="T38" fmla="*/ 40 w 118"/>
                  <a:gd name="T39" fmla="*/ 39 h 49"/>
                  <a:gd name="T40" fmla="*/ 31 w 118"/>
                  <a:gd name="T41" fmla="*/ 33 h 49"/>
                  <a:gd name="T42" fmla="*/ 24 w 118"/>
                  <a:gd name="T43" fmla="*/ 30 h 49"/>
                  <a:gd name="T44" fmla="*/ 21 w 118"/>
                  <a:gd name="T45" fmla="*/ 29 h 49"/>
                  <a:gd name="T46" fmla="*/ 20 w 118"/>
                  <a:gd name="T47" fmla="*/ 30 h 49"/>
                  <a:gd name="T48" fmla="*/ 16 w 118"/>
                  <a:gd name="T49" fmla="*/ 32 h 49"/>
                  <a:gd name="T50" fmla="*/ 8 w 118"/>
                  <a:gd name="T51" fmla="*/ 38 h 49"/>
                  <a:gd name="T52" fmla="*/ 3 w 118"/>
                  <a:gd name="T53" fmla="*/ 45 h 49"/>
                  <a:gd name="T54" fmla="*/ 0 w 118"/>
                  <a:gd name="T55" fmla="*/ 36 h 49"/>
                  <a:gd name="T56" fmla="*/ 0 w 118"/>
                  <a:gd name="T57" fmla="*/ 24 h 49"/>
                  <a:gd name="T58" fmla="*/ 1 w 118"/>
                  <a:gd name="T59" fmla="*/ 12 h 49"/>
                  <a:gd name="T60" fmla="*/ 3 w 118"/>
                  <a:gd name="T61" fmla="*/ 4 h 49"/>
                  <a:gd name="T62" fmla="*/ 10 w 118"/>
                  <a:gd name="T63" fmla="*/ 11 h 49"/>
                  <a:gd name="T64" fmla="*/ 16 w 118"/>
                  <a:gd name="T65" fmla="*/ 16 h 49"/>
                  <a:gd name="T66" fmla="*/ 20 w 118"/>
                  <a:gd name="T67" fmla="*/ 19 h 49"/>
                  <a:gd name="T68" fmla="*/ 23 w 118"/>
                  <a:gd name="T69" fmla="*/ 20 h 49"/>
                  <a:gd name="T70" fmla="*/ 25 w 118"/>
                  <a:gd name="T71" fmla="*/ 18 h 49"/>
                  <a:gd name="T72" fmla="*/ 31 w 118"/>
                  <a:gd name="T73" fmla="*/ 15 h 49"/>
                  <a:gd name="T74" fmla="*/ 40 w 118"/>
                  <a:gd name="T75" fmla="*/ 10 h 49"/>
                  <a:gd name="T76" fmla="*/ 52 w 118"/>
                  <a:gd name="T77" fmla="*/ 5 h 49"/>
                  <a:gd name="T78" fmla="*/ 66 w 118"/>
                  <a:gd name="T79" fmla="*/ 0 h 49"/>
                  <a:gd name="T80" fmla="*/ 80 w 118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9">
                    <a:moveTo>
                      <a:pt x="80" y="0"/>
                    </a:moveTo>
                    <a:lnTo>
                      <a:pt x="93" y="4"/>
                    </a:lnTo>
                    <a:lnTo>
                      <a:pt x="104" y="10"/>
                    </a:lnTo>
                    <a:lnTo>
                      <a:pt x="112" y="16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15" y="23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5" y="47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1" y="33"/>
                    </a:lnTo>
                    <a:lnTo>
                      <a:pt x="24" y="30"/>
                    </a:lnTo>
                    <a:lnTo>
                      <a:pt x="21" y="29"/>
                    </a:lnTo>
                    <a:lnTo>
                      <a:pt x="20" y="30"/>
                    </a:lnTo>
                    <a:lnTo>
                      <a:pt x="16" y="32"/>
                    </a:lnTo>
                    <a:lnTo>
                      <a:pt x="8" y="38"/>
                    </a:lnTo>
                    <a:lnTo>
                      <a:pt x="3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1" y="12"/>
                    </a:lnTo>
                    <a:lnTo>
                      <a:pt x="3" y="4"/>
                    </a:lnTo>
                    <a:lnTo>
                      <a:pt x="10" y="11"/>
                    </a:lnTo>
                    <a:lnTo>
                      <a:pt x="16" y="16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8"/>
                    </a:lnTo>
                    <a:lnTo>
                      <a:pt x="31" y="15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1" name="Freeform 1726"/>
              <p:cNvSpPr>
                <a:spLocks/>
              </p:cNvSpPr>
              <p:nvPr/>
            </p:nvSpPr>
            <p:spPr bwMode="auto">
              <a:xfrm>
                <a:off x="5499" y="3332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0 h 13"/>
                  <a:gd name="T4" fmla="*/ 8 w 10"/>
                  <a:gd name="T5" fmla="*/ 3 h 13"/>
                  <a:gd name="T6" fmla="*/ 10 w 10"/>
                  <a:gd name="T7" fmla="*/ 6 h 13"/>
                  <a:gd name="T8" fmla="*/ 8 w 10"/>
                  <a:gd name="T9" fmla="*/ 10 h 13"/>
                  <a:gd name="T10" fmla="*/ 7 w 10"/>
                  <a:gd name="T11" fmla="*/ 12 h 13"/>
                  <a:gd name="T12" fmla="*/ 5 w 10"/>
                  <a:gd name="T13" fmla="*/ 13 h 13"/>
                  <a:gd name="T14" fmla="*/ 3 w 10"/>
                  <a:gd name="T15" fmla="*/ 12 h 13"/>
                  <a:gd name="T16" fmla="*/ 1 w 10"/>
                  <a:gd name="T17" fmla="*/ 10 h 13"/>
                  <a:gd name="T18" fmla="*/ 0 w 10"/>
                  <a:gd name="T19" fmla="*/ 6 h 13"/>
                  <a:gd name="T20" fmla="*/ 1 w 10"/>
                  <a:gd name="T21" fmla="*/ 3 h 13"/>
                  <a:gd name="T22" fmla="*/ 3 w 10"/>
                  <a:gd name="T23" fmla="*/ 0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0"/>
                    </a:lnTo>
                    <a:lnTo>
                      <a:pt x="8" y="3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2" name="Freeform 1727"/>
              <p:cNvSpPr>
                <a:spLocks/>
              </p:cNvSpPr>
              <p:nvPr/>
            </p:nvSpPr>
            <p:spPr bwMode="auto">
              <a:xfrm>
                <a:off x="5503" y="3338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0 h 4"/>
                  <a:gd name="T4" fmla="*/ 3 w 3"/>
                  <a:gd name="T5" fmla="*/ 1 h 4"/>
                  <a:gd name="T6" fmla="*/ 3 w 3"/>
                  <a:gd name="T7" fmla="*/ 3 h 4"/>
                  <a:gd name="T8" fmla="*/ 1 w 3"/>
                  <a:gd name="T9" fmla="*/ 4 h 4"/>
                  <a:gd name="T10" fmla="*/ 0 w 3"/>
                  <a:gd name="T11" fmla="*/ 3 h 4"/>
                  <a:gd name="T12" fmla="*/ 0 w 3"/>
                  <a:gd name="T13" fmla="*/ 1 h 4"/>
                  <a:gd name="T14" fmla="*/ 0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3" name="Freeform 1728"/>
              <p:cNvSpPr>
                <a:spLocks/>
              </p:cNvSpPr>
              <p:nvPr/>
            </p:nvSpPr>
            <p:spPr bwMode="auto">
              <a:xfrm>
                <a:off x="5485" y="3325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3 h 34"/>
                  <a:gd name="T6" fmla="*/ 8 w 15"/>
                  <a:gd name="T7" fmla="*/ 5 h 34"/>
                  <a:gd name="T8" fmla="*/ 6 w 15"/>
                  <a:gd name="T9" fmla="*/ 9 h 34"/>
                  <a:gd name="T10" fmla="*/ 5 w 15"/>
                  <a:gd name="T11" fmla="*/ 13 h 34"/>
                  <a:gd name="T12" fmla="*/ 5 w 15"/>
                  <a:gd name="T13" fmla="*/ 19 h 34"/>
                  <a:gd name="T14" fmla="*/ 5 w 15"/>
                  <a:gd name="T15" fmla="*/ 24 h 34"/>
                  <a:gd name="T16" fmla="*/ 7 w 15"/>
                  <a:gd name="T17" fmla="*/ 28 h 34"/>
                  <a:gd name="T18" fmla="*/ 9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4 h 34"/>
                  <a:gd name="T26" fmla="*/ 5 w 15"/>
                  <a:gd name="T27" fmla="*/ 32 h 34"/>
                  <a:gd name="T28" fmla="*/ 2 w 15"/>
                  <a:gd name="T29" fmla="*/ 28 h 34"/>
                  <a:gd name="T30" fmla="*/ 0 w 15"/>
                  <a:gd name="T31" fmla="*/ 24 h 34"/>
                  <a:gd name="T32" fmla="*/ 0 w 15"/>
                  <a:gd name="T33" fmla="*/ 18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3"/>
                    </a:lnTo>
                    <a:lnTo>
                      <a:pt x="8" y="5"/>
                    </a:lnTo>
                    <a:lnTo>
                      <a:pt x="6" y="9"/>
                    </a:lnTo>
                    <a:lnTo>
                      <a:pt x="5" y="13"/>
                    </a:lnTo>
                    <a:lnTo>
                      <a:pt x="5" y="19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2"/>
                    </a:lnTo>
                    <a:lnTo>
                      <a:pt x="2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4" name="Freeform 1729"/>
              <p:cNvSpPr>
                <a:spLocks/>
              </p:cNvSpPr>
              <p:nvPr/>
            </p:nvSpPr>
            <p:spPr bwMode="auto">
              <a:xfrm>
                <a:off x="5351" y="3271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4 h 48"/>
                  <a:gd name="T4" fmla="*/ 104 w 118"/>
                  <a:gd name="T5" fmla="*/ 9 h 48"/>
                  <a:gd name="T6" fmla="*/ 112 w 118"/>
                  <a:gd name="T7" fmla="*/ 14 h 48"/>
                  <a:gd name="T8" fmla="*/ 118 w 118"/>
                  <a:gd name="T9" fmla="*/ 19 h 48"/>
                  <a:gd name="T10" fmla="*/ 118 w 118"/>
                  <a:gd name="T11" fmla="*/ 20 h 48"/>
                  <a:gd name="T12" fmla="*/ 116 w 118"/>
                  <a:gd name="T13" fmla="*/ 21 h 48"/>
                  <a:gd name="T14" fmla="*/ 115 w 118"/>
                  <a:gd name="T15" fmla="*/ 23 h 48"/>
                  <a:gd name="T16" fmla="*/ 114 w 118"/>
                  <a:gd name="T17" fmla="*/ 24 h 48"/>
                  <a:gd name="T18" fmla="*/ 115 w 118"/>
                  <a:gd name="T19" fmla="*/ 25 h 48"/>
                  <a:gd name="T20" fmla="*/ 116 w 118"/>
                  <a:gd name="T21" fmla="*/ 27 h 48"/>
                  <a:gd name="T22" fmla="*/ 118 w 118"/>
                  <a:gd name="T23" fmla="*/ 28 h 48"/>
                  <a:gd name="T24" fmla="*/ 118 w 118"/>
                  <a:gd name="T25" fmla="*/ 28 h 48"/>
                  <a:gd name="T26" fmla="*/ 112 w 118"/>
                  <a:gd name="T27" fmla="*/ 33 h 48"/>
                  <a:gd name="T28" fmla="*/ 104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7 h 48"/>
                  <a:gd name="T36" fmla="*/ 52 w 118"/>
                  <a:gd name="T37" fmla="*/ 44 h 48"/>
                  <a:gd name="T38" fmla="*/ 40 w 118"/>
                  <a:gd name="T39" fmla="*/ 38 h 48"/>
                  <a:gd name="T40" fmla="*/ 31 w 118"/>
                  <a:gd name="T41" fmla="*/ 33 h 48"/>
                  <a:gd name="T42" fmla="*/ 24 w 118"/>
                  <a:gd name="T43" fmla="*/ 30 h 48"/>
                  <a:gd name="T44" fmla="*/ 21 w 118"/>
                  <a:gd name="T45" fmla="*/ 28 h 48"/>
                  <a:gd name="T46" fmla="*/ 20 w 118"/>
                  <a:gd name="T47" fmla="*/ 28 h 48"/>
                  <a:gd name="T48" fmla="*/ 16 w 118"/>
                  <a:gd name="T49" fmla="*/ 32 h 48"/>
                  <a:gd name="T50" fmla="*/ 8 w 118"/>
                  <a:gd name="T51" fmla="*/ 37 h 48"/>
                  <a:gd name="T52" fmla="*/ 3 w 118"/>
                  <a:gd name="T53" fmla="*/ 45 h 48"/>
                  <a:gd name="T54" fmla="*/ 0 w 118"/>
                  <a:gd name="T55" fmla="*/ 36 h 48"/>
                  <a:gd name="T56" fmla="*/ 0 w 118"/>
                  <a:gd name="T57" fmla="*/ 24 h 48"/>
                  <a:gd name="T58" fmla="*/ 0 w 118"/>
                  <a:gd name="T59" fmla="*/ 12 h 48"/>
                  <a:gd name="T60" fmla="*/ 3 w 118"/>
                  <a:gd name="T61" fmla="*/ 3 h 48"/>
                  <a:gd name="T62" fmla="*/ 10 w 118"/>
                  <a:gd name="T63" fmla="*/ 11 h 48"/>
                  <a:gd name="T64" fmla="*/ 16 w 118"/>
                  <a:gd name="T65" fmla="*/ 16 h 48"/>
                  <a:gd name="T66" fmla="*/ 20 w 118"/>
                  <a:gd name="T67" fmla="*/ 19 h 48"/>
                  <a:gd name="T68" fmla="*/ 23 w 118"/>
                  <a:gd name="T69" fmla="*/ 19 h 48"/>
                  <a:gd name="T70" fmla="*/ 25 w 118"/>
                  <a:gd name="T71" fmla="*/ 18 h 48"/>
                  <a:gd name="T72" fmla="*/ 31 w 118"/>
                  <a:gd name="T73" fmla="*/ 14 h 48"/>
                  <a:gd name="T74" fmla="*/ 40 w 118"/>
                  <a:gd name="T75" fmla="*/ 10 h 48"/>
                  <a:gd name="T76" fmla="*/ 52 w 118"/>
                  <a:gd name="T77" fmla="*/ 4 h 48"/>
                  <a:gd name="T78" fmla="*/ 66 w 118"/>
                  <a:gd name="T79" fmla="*/ 0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4" y="9"/>
                    </a:lnTo>
                    <a:lnTo>
                      <a:pt x="112" y="14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6" y="21"/>
                    </a:lnTo>
                    <a:lnTo>
                      <a:pt x="115" y="23"/>
                    </a:lnTo>
                    <a:lnTo>
                      <a:pt x="114" y="24"/>
                    </a:lnTo>
                    <a:lnTo>
                      <a:pt x="115" y="25"/>
                    </a:lnTo>
                    <a:lnTo>
                      <a:pt x="116" y="27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2" y="44"/>
                    </a:lnTo>
                    <a:lnTo>
                      <a:pt x="40" y="38"/>
                    </a:lnTo>
                    <a:lnTo>
                      <a:pt x="31" y="33"/>
                    </a:lnTo>
                    <a:lnTo>
                      <a:pt x="24" y="30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6" y="32"/>
                    </a:lnTo>
                    <a:lnTo>
                      <a:pt x="8" y="37"/>
                    </a:lnTo>
                    <a:lnTo>
                      <a:pt x="3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3" y="3"/>
                    </a:lnTo>
                    <a:lnTo>
                      <a:pt x="10" y="11"/>
                    </a:lnTo>
                    <a:lnTo>
                      <a:pt x="16" y="16"/>
                    </a:lnTo>
                    <a:lnTo>
                      <a:pt x="20" y="19"/>
                    </a:lnTo>
                    <a:lnTo>
                      <a:pt x="23" y="19"/>
                    </a:lnTo>
                    <a:lnTo>
                      <a:pt x="25" y="18"/>
                    </a:lnTo>
                    <a:lnTo>
                      <a:pt x="31" y="14"/>
                    </a:lnTo>
                    <a:lnTo>
                      <a:pt x="40" y="10"/>
                    </a:lnTo>
                    <a:lnTo>
                      <a:pt x="52" y="4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5" name="Freeform 1730"/>
              <p:cNvSpPr>
                <a:spLocks/>
              </p:cNvSpPr>
              <p:nvPr/>
            </p:nvSpPr>
            <p:spPr bwMode="auto">
              <a:xfrm>
                <a:off x="5445" y="3283"/>
                <a:ext cx="10" cy="14"/>
              </a:xfrm>
              <a:custGeom>
                <a:avLst/>
                <a:gdLst>
                  <a:gd name="T0" fmla="*/ 5 w 10"/>
                  <a:gd name="T1" fmla="*/ 0 h 14"/>
                  <a:gd name="T2" fmla="*/ 7 w 10"/>
                  <a:gd name="T3" fmla="*/ 1 h 14"/>
                  <a:gd name="T4" fmla="*/ 8 w 10"/>
                  <a:gd name="T5" fmla="*/ 4 h 14"/>
                  <a:gd name="T6" fmla="*/ 10 w 10"/>
                  <a:gd name="T7" fmla="*/ 7 h 14"/>
                  <a:gd name="T8" fmla="*/ 8 w 10"/>
                  <a:gd name="T9" fmla="*/ 11 h 14"/>
                  <a:gd name="T10" fmla="*/ 7 w 10"/>
                  <a:gd name="T11" fmla="*/ 13 h 14"/>
                  <a:gd name="T12" fmla="*/ 5 w 10"/>
                  <a:gd name="T13" fmla="*/ 14 h 14"/>
                  <a:gd name="T14" fmla="*/ 3 w 10"/>
                  <a:gd name="T15" fmla="*/ 13 h 14"/>
                  <a:gd name="T16" fmla="*/ 1 w 10"/>
                  <a:gd name="T17" fmla="*/ 11 h 14"/>
                  <a:gd name="T18" fmla="*/ 0 w 10"/>
                  <a:gd name="T19" fmla="*/ 7 h 14"/>
                  <a:gd name="T20" fmla="*/ 1 w 10"/>
                  <a:gd name="T21" fmla="*/ 4 h 14"/>
                  <a:gd name="T22" fmla="*/ 3 w 10"/>
                  <a:gd name="T23" fmla="*/ 1 h 14"/>
                  <a:gd name="T24" fmla="*/ 5 w 1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4">
                    <a:moveTo>
                      <a:pt x="5" y="0"/>
                    </a:moveTo>
                    <a:lnTo>
                      <a:pt x="7" y="1"/>
                    </a:lnTo>
                    <a:lnTo>
                      <a:pt x="8" y="4"/>
                    </a:lnTo>
                    <a:lnTo>
                      <a:pt x="10" y="7"/>
                    </a:lnTo>
                    <a:lnTo>
                      <a:pt x="8" y="11"/>
                    </a:lnTo>
                    <a:lnTo>
                      <a:pt x="7" y="13"/>
                    </a:lnTo>
                    <a:lnTo>
                      <a:pt x="5" y="14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6" name="Freeform 1731"/>
              <p:cNvSpPr>
                <a:spLocks/>
              </p:cNvSpPr>
              <p:nvPr/>
            </p:nvSpPr>
            <p:spPr bwMode="auto">
              <a:xfrm>
                <a:off x="5449" y="3289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1 h 5"/>
                  <a:gd name="T4" fmla="*/ 3 w 3"/>
                  <a:gd name="T5" fmla="*/ 2 h 5"/>
                  <a:gd name="T6" fmla="*/ 3 w 3"/>
                  <a:gd name="T7" fmla="*/ 3 h 5"/>
                  <a:gd name="T8" fmla="*/ 1 w 3"/>
                  <a:gd name="T9" fmla="*/ 5 h 5"/>
                  <a:gd name="T10" fmla="*/ 0 w 3"/>
                  <a:gd name="T11" fmla="*/ 3 h 5"/>
                  <a:gd name="T12" fmla="*/ 0 w 3"/>
                  <a:gd name="T13" fmla="*/ 2 h 5"/>
                  <a:gd name="T14" fmla="*/ 0 w 3"/>
                  <a:gd name="T15" fmla="*/ 1 h 5"/>
                  <a:gd name="T16" fmla="*/ 1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7" name="Freeform 1732"/>
              <p:cNvSpPr>
                <a:spLocks/>
              </p:cNvSpPr>
              <p:nvPr/>
            </p:nvSpPr>
            <p:spPr bwMode="auto">
              <a:xfrm>
                <a:off x="5431" y="3277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3 h 34"/>
                  <a:gd name="T6" fmla="*/ 8 w 15"/>
                  <a:gd name="T7" fmla="*/ 5 h 34"/>
                  <a:gd name="T8" fmla="*/ 6 w 15"/>
                  <a:gd name="T9" fmla="*/ 8 h 34"/>
                  <a:gd name="T10" fmla="*/ 5 w 15"/>
                  <a:gd name="T11" fmla="*/ 13 h 34"/>
                  <a:gd name="T12" fmla="*/ 4 w 15"/>
                  <a:gd name="T13" fmla="*/ 18 h 34"/>
                  <a:gd name="T14" fmla="*/ 5 w 15"/>
                  <a:gd name="T15" fmla="*/ 24 h 34"/>
                  <a:gd name="T16" fmla="*/ 6 w 15"/>
                  <a:gd name="T17" fmla="*/ 28 h 34"/>
                  <a:gd name="T18" fmla="*/ 9 w 15"/>
                  <a:gd name="T19" fmla="*/ 32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4 h 34"/>
                  <a:gd name="T26" fmla="*/ 5 w 15"/>
                  <a:gd name="T27" fmla="*/ 31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8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3"/>
                    </a:lnTo>
                    <a:lnTo>
                      <a:pt x="8" y="5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4" y="18"/>
                    </a:lnTo>
                    <a:lnTo>
                      <a:pt x="5" y="24"/>
                    </a:lnTo>
                    <a:lnTo>
                      <a:pt x="6" y="28"/>
                    </a:lnTo>
                    <a:lnTo>
                      <a:pt x="9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8" name="Freeform 1733"/>
              <p:cNvSpPr>
                <a:spLocks/>
              </p:cNvSpPr>
              <p:nvPr/>
            </p:nvSpPr>
            <p:spPr bwMode="auto">
              <a:xfrm>
                <a:off x="5295" y="3222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3 w 117"/>
                  <a:gd name="T3" fmla="*/ 3 h 48"/>
                  <a:gd name="T4" fmla="*/ 103 w 117"/>
                  <a:gd name="T5" fmla="*/ 9 h 48"/>
                  <a:gd name="T6" fmla="*/ 113 w 117"/>
                  <a:gd name="T7" fmla="*/ 15 h 48"/>
                  <a:gd name="T8" fmla="*/ 117 w 117"/>
                  <a:gd name="T9" fmla="*/ 20 h 48"/>
                  <a:gd name="T10" fmla="*/ 117 w 117"/>
                  <a:gd name="T11" fmla="*/ 20 h 48"/>
                  <a:gd name="T12" fmla="*/ 117 w 117"/>
                  <a:gd name="T13" fmla="*/ 22 h 48"/>
                  <a:gd name="T14" fmla="*/ 116 w 117"/>
                  <a:gd name="T15" fmla="*/ 23 h 48"/>
                  <a:gd name="T16" fmla="*/ 114 w 117"/>
                  <a:gd name="T17" fmla="*/ 25 h 48"/>
                  <a:gd name="T18" fmla="*/ 115 w 117"/>
                  <a:gd name="T19" fmla="*/ 26 h 48"/>
                  <a:gd name="T20" fmla="*/ 117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4 h 48"/>
                  <a:gd name="T28" fmla="*/ 103 w 117"/>
                  <a:gd name="T29" fmla="*/ 40 h 48"/>
                  <a:gd name="T30" fmla="*/ 91 w 117"/>
                  <a:gd name="T31" fmla="*/ 45 h 48"/>
                  <a:gd name="T32" fmla="*/ 79 w 117"/>
                  <a:gd name="T33" fmla="*/ 48 h 48"/>
                  <a:gd name="T34" fmla="*/ 66 w 117"/>
                  <a:gd name="T35" fmla="*/ 48 h 48"/>
                  <a:gd name="T36" fmla="*/ 52 w 117"/>
                  <a:gd name="T37" fmla="*/ 45 h 48"/>
                  <a:gd name="T38" fmla="*/ 40 w 117"/>
                  <a:gd name="T39" fmla="*/ 39 h 48"/>
                  <a:gd name="T40" fmla="*/ 30 w 117"/>
                  <a:gd name="T41" fmla="*/ 34 h 48"/>
                  <a:gd name="T42" fmla="*/ 23 w 117"/>
                  <a:gd name="T43" fmla="*/ 30 h 48"/>
                  <a:gd name="T44" fmla="*/ 22 w 117"/>
                  <a:gd name="T45" fmla="*/ 29 h 48"/>
                  <a:gd name="T46" fmla="*/ 20 w 117"/>
                  <a:gd name="T47" fmla="*/ 29 h 48"/>
                  <a:gd name="T48" fmla="*/ 15 w 117"/>
                  <a:gd name="T49" fmla="*/ 33 h 48"/>
                  <a:gd name="T50" fmla="*/ 9 w 117"/>
                  <a:gd name="T51" fmla="*/ 38 h 48"/>
                  <a:gd name="T52" fmla="*/ 2 w 117"/>
                  <a:gd name="T53" fmla="*/ 46 h 48"/>
                  <a:gd name="T54" fmla="*/ 0 w 117"/>
                  <a:gd name="T55" fmla="*/ 36 h 48"/>
                  <a:gd name="T56" fmla="*/ 0 w 117"/>
                  <a:gd name="T57" fmla="*/ 25 h 48"/>
                  <a:gd name="T58" fmla="*/ 1 w 117"/>
                  <a:gd name="T59" fmla="*/ 13 h 48"/>
                  <a:gd name="T60" fmla="*/ 2 w 117"/>
                  <a:gd name="T61" fmla="*/ 3 h 48"/>
                  <a:gd name="T62" fmla="*/ 9 w 117"/>
                  <a:gd name="T63" fmla="*/ 12 h 48"/>
                  <a:gd name="T64" fmla="*/ 15 w 117"/>
                  <a:gd name="T65" fmla="*/ 16 h 48"/>
                  <a:gd name="T66" fmla="*/ 21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0 w 117"/>
                  <a:gd name="T73" fmla="*/ 15 h 48"/>
                  <a:gd name="T74" fmla="*/ 40 w 117"/>
                  <a:gd name="T75" fmla="*/ 11 h 48"/>
                  <a:gd name="T76" fmla="*/ 53 w 117"/>
                  <a:gd name="T77" fmla="*/ 5 h 48"/>
                  <a:gd name="T78" fmla="*/ 66 w 117"/>
                  <a:gd name="T79" fmla="*/ 1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3" y="9"/>
                    </a:lnTo>
                    <a:lnTo>
                      <a:pt x="113" y="15"/>
                    </a:lnTo>
                    <a:lnTo>
                      <a:pt x="117" y="20"/>
                    </a:lnTo>
                    <a:lnTo>
                      <a:pt x="117" y="20"/>
                    </a:lnTo>
                    <a:lnTo>
                      <a:pt x="117" y="22"/>
                    </a:lnTo>
                    <a:lnTo>
                      <a:pt x="116" y="23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4"/>
                    </a:lnTo>
                    <a:lnTo>
                      <a:pt x="103" y="40"/>
                    </a:lnTo>
                    <a:lnTo>
                      <a:pt x="91" y="45"/>
                    </a:lnTo>
                    <a:lnTo>
                      <a:pt x="79" y="48"/>
                    </a:lnTo>
                    <a:lnTo>
                      <a:pt x="66" y="48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0" y="34"/>
                    </a:lnTo>
                    <a:lnTo>
                      <a:pt x="23" y="30"/>
                    </a:lnTo>
                    <a:lnTo>
                      <a:pt x="22" y="29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9" y="38"/>
                    </a:lnTo>
                    <a:lnTo>
                      <a:pt x="2" y="46"/>
                    </a:lnTo>
                    <a:lnTo>
                      <a:pt x="0" y="36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3"/>
                    </a:lnTo>
                    <a:lnTo>
                      <a:pt x="9" y="12"/>
                    </a:lnTo>
                    <a:lnTo>
                      <a:pt x="15" y="16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0" y="15"/>
                    </a:lnTo>
                    <a:lnTo>
                      <a:pt x="40" y="11"/>
                    </a:lnTo>
                    <a:lnTo>
                      <a:pt x="53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9" name="Freeform 1734"/>
              <p:cNvSpPr>
                <a:spLocks/>
              </p:cNvSpPr>
              <p:nvPr/>
            </p:nvSpPr>
            <p:spPr bwMode="auto">
              <a:xfrm>
                <a:off x="5390" y="3235"/>
                <a:ext cx="8" cy="14"/>
              </a:xfrm>
              <a:custGeom>
                <a:avLst/>
                <a:gdLst>
                  <a:gd name="T0" fmla="*/ 4 w 8"/>
                  <a:gd name="T1" fmla="*/ 0 h 14"/>
                  <a:gd name="T2" fmla="*/ 6 w 8"/>
                  <a:gd name="T3" fmla="*/ 1 h 14"/>
                  <a:gd name="T4" fmla="*/ 8 w 8"/>
                  <a:gd name="T5" fmla="*/ 3 h 14"/>
                  <a:gd name="T6" fmla="*/ 8 w 8"/>
                  <a:gd name="T7" fmla="*/ 7 h 14"/>
                  <a:gd name="T8" fmla="*/ 8 w 8"/>
                  <a:gd name="T9" fmla="*/ 10 h 14"/>
                  <a:gd name="T10" fmla="*/ 6 w 8"/>
                  <a:gd name="T11" fmla="*/ 13 h 14"/>
                  <a:gd name="T12" fmla="*/ 4 w 8"/>
                  <a:gd name="T13" fmla="*/ 14 h 14"/>
                  <a:gd name="T14" fmla="*/ 1 w 8"/>
                  <a:gd name="T15" fmla="*/ 13 h 14"/>
                  <a:gd name="T16" fmla="*/ 0 w 8"/>
                  <a:gd name="T17" fmla="*/ 10 h 14"/>
                  <a:gd name="T18" fmla="*/ 0 w 8"/>
                  <a:gd name="T19" fmla="*/ 7 h 14"/>
                  <a:gd name="T20" fmla="*/ 0 w 8"/>
                  <a:gd name="T21" fmla="*/ 3 h 14"/>
                  <a:gd name="T22" fmla="*/ 1 w 8"/>
                  <a:gd name="T23" fmla="*/ 1 h 14"/>
                  <a:gd name="T24" fmla="*/ 4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4" y="0"/>
                    </a:moveTo>
                    <a:lnTo>
                      <a:pt x="6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0" name="Freeform 1735"/>
              <p:cNvSpPr>
                <a:spLocks/>
              </p:cNvSpPr>
              <p:nvPr/>
            </p:nvSpPr>
            <p:spPr bwMode="auto">
              <a:xfrm>
                <a:off x="5392" y="3241"/>
                <a:ext cx="4" cy="3"/>
              </a:xfrm>
              <a:custGeom>
                <a:avLst/>
                <a:gdLst>
                  <a:gd name="T0" fmla="*/ 3 w 4"/>
                  <a:gd name="T1" fmla="*/ 0 h 3"/>
                  <a:gd name="T2" fmla="*/ 4 w 4"/>
                  <a:gd name="T3" fmla="*/ 1 h 3"/>
                  <a:gd name="T4" fmla="*/ 4 w 4"/>
                  <a:gd name="T5" fmla="*/ 2 h 3"/>
                  <a:gd name="T6" fmla="*/ 4 w 4"/>
                  <a:gd name="T7" fmla="*/ 3 h 3"/>
                  <a:gd name="T8" fmla="*/ 3 w 4"/>
                  <a:gd name="T9" fmla="*/ 3 h 3"/>
                  <a:gd name="T10" fmla="*/ 0 w 4"/>
                  <a:gd name="T11" fmla="*/ 3 h 3"/>
                  <a:gd name="T12" fmla="*/ 0 w 4"/>
                  <a:gd name="T13" fmla="*/ 2 h 3"/>
                  <a:gd name="T14" fmla="*/ 0 w 4"/>
                  <a:gd name="T15" fmla="*/ 1 h 3"/>
                  <a:gd name="T16" fmla="*/ 3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1" name="Freeform 1736"/>
              <p:cNvSpPr>
                <a:spLocks/>
              </p:cNvSpPr>
              <p:nvPr/>
            </p:nvSpPr>
            <p:spPr bwMode="auto">
              <a:xfrm>
                <a:off x="5375" y="3229"/>
                <a:ext cx="16" cy="34"/>
              </a:xfrm>
              <a:custGeom>
                <a:avLst/>
                <a:gdLst>
                  <a:gd name="T0" fmla="*/ 11 w 16"/>
                  <a:gd name="T1" fmla="*/ 0 h 34"/>
                  <a:gd name="T2" fmla="*/ 16 w 16"/>
                  <a:gd name="T3" fmla="*/ 1 h 34"/>
                  <a:gd name="T4" fmla="*/ 11 w 16"/>
                  <a:gd name="T5" fmla="*/ 2 h 34"/>
                  <a:gd name="T6" fmla="*/ 9 w 16"/>
                  <a:gd name="T7" fmla="*/ 5 h 34"/>
                  <a:gd name="T8" fmla="*/ 7 w 16"/>
                  <a:gd name="T9" fmla="*/ 8 h 34"/>
                  <a:gd name="T10" fmla="*/ 4 w 16"/>
                  <a:gd name="T11" fmla="*/ 13 h 34"/>
                  <a:gd name="T12" fmla="*/ 4 w 16"/>
                  <a:gd name="T13" fmla="*/ 18 h 34"/>
                  <a:gd name="T14" fmla="*/ 4 w 16"/>
                  <a:gd name="T15" fmla="*/ 23 h 34"/>
                  <a:gd name="T16" fmla="*/ 7 w 16"/>
                  <a:gd name="T17" fmla="*/ 28 h 34"/>
                  <a:gd name="T18" fmla="*/ 9 w 16"/>
                  <a:gd name="T19" fmla="*/ 32 h 34"/>
                  <a:gd name="T20" fmla="*/ 13 w 16"/>
                  <a:gd name="T21" fmla="*/ 34 h 34"/>
                  <a:gd name="T22" fmla="*/ 11 w 16"/>
                  <a:gd name="T23" fmla="*/ 34 h 34"/>
                  <a:gd name="T24" fmla="*/ 8 w 16"/>
                  <a:gd name="T25" fmla="*/ 33 h 34"/>
                  <a:gd name="T26" fmla="*/ 4 w 16"/>
                  <a:gd name="T27" fmla="*/ 31 h 34"/>
                  <a:gd name="T28" fmla="*/ 2 w 16"/>
                  <a:gd name="T29" fmla="*/ 27 h 34"/>
                  <a:gd name="T30" fmla="*/ 1 w 16"/>
                  <a:gd name="T31" fmla="*/ 22 h 34"/>
                  <a:gd name="T32" fmla="*/ 0 w 16"/>
                  <a:gd name="T33" fmla="*/ 18 h 34"/>
                  <a:gd name="T34" fmla="*/ 1 w 16"/>
                  <a:gd name="T35" fmla="*/ 12 h 34"/>
                  <a:gd name="T36" fmla="*/ 2 w 16"/>
                  <a:gd name="T37" fmla="*/ 7 h 34"/>
                  <a:gd name="T38" fmla="*/ 4 w 16"/>
                  <a:gd name="T39" fmla="*/ 4 h 34"/>
                  <a:gd name="T40" fmla="*/ 8 w 16"/>
                  <a:gd name="T41" fmla="*/ 1 h 34"/>
                  <a:gd name="T42" fmla="*/ 11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1" y="0"/>
                    </a:moveTo>
                    <a:lnTo>
                      <a:pt x="16" y="1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4" y="13"/>
                    </a:lnTo>
                    <a:lnTo>
                      <a:pt x="4" y="18"/>
                    </a:lnTo>
                    <a:lnTo>
                      <a:pt x="4" y="23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1" y="34"/>
                    </a:lnTo>
                    <a:lnTo>
                      <a:pt x="8" y="33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2" name="Freeform 1737"/>
              <p:cNvSpPr>
                <a:spLocks/>
              </p:cNvSpPr>
              <p:nvPr/>
            </p:nvSpPr>
            <p:spPr bwMode="auto">
              <a:xfrm>
                <a:off x="5237" y="3174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3 h 48"/>
                  <a:gd name="T4" fmla="*/ 104 w 118"/>
                  <a:gd name="T5" fmla="*/ 9 h 48"/>
                  <a:gd name="T6" fmla="*/ 112 w 118"/>
                  <a:gd name="T7" fmla="*/ 15 h 48"/>
                  <a:gd name="T8" fmla="*/ 118 w 118"/>
                  <a:gd name="T9" fmla="*/ 19 h 48"/>
                  <a:gd name="T10" fmla="*/ 118 w 118"/>
                  <a:gd name="T11" fmla="*/ 20 h 48"/>
                  <a:gd name="T12" fmla="*/ 118 w 118"/>
                  <a:gd name="T13" fmla="*/ 21 h 48"/>
                  <a:gd name="T14" fmla="*/ 115 w 118"/>
                  <a:gd name="T15" fmla="*/ 23 h 48"/>
                  <a:gd name="T16" fmla="*/ 114 w 118"/>
                  <a:gd name="T17" fmla="*/ 24 h 48"/>
                  <a:gd name="T18" fmla="*/ 115 w 118"/>
                  <a:gd name="T19" fmla="*/ 26 h 48"/>
                  <a:gd name="T20" fmla="*/ 117 w 118"/>
                  <a:gd name="T21" fmla="*/ 27 h 48"/>
                  <a:gd name="T22" fmla="*/ 118 w 118"/>
                  <a:gd name="T23" fmla="*/ 28 h 48"/>
                  <a:gd name="T24" fmla="*/ 118 w 118"/>
                  <a:gd name="T25" fmla="*/ 29 h 48"/>
                  <a:gd name="T26" fmla="*/ 112 w 118"/>
                  <a:gd name="T27" fmla="*/ 33 h 48"/>
                  <a:gd name="T28" fmla="*/ 104 w 118"/>
                  <a:gd name="T29" fmla="*/ 39 h 48"/>
                  <a:gd name="T30" fmla="*/ 92 w 118"/>
                  <a:gd name="T31" fmla="*/ 44 h 48"/>
                  <a:gd name="T32" fmla="*/ 79 w 118"/>
                  <a:gd name="T33" fmla="*/ 48 h 48"/>
                  <a:gd name="T34" fmla="*/ 65 w 118"/>
                  <a:gd name="T35" fmla="*/ 48 h 48"/>
                  <a:gd name="T36" fmla="*/ 52 w 118"/>
                  <a:gd name="T37" fmla="*/ 43 h 48"/>
                  <a:gd name="T38" fmla="*/ 40 w 118"/>
                  <a:gd name="T39" fmla="*/ 39 h 48"/>
                  <a:gd name="T40" fmla="*/ 31 w 118"/>
                  <a:gd name="T41" fmla="*/ 34 h 48"/>
                  <a:gd name="T42" fmla="*/ 24 w 118"/>
                  <a:gd name="T43" fmla="*/ 30 h 48"/>
                  <a:gd name="T44" fmla="*/ 22 w 118"/>
                  <a:gd name="T45" fmla="*/ 28 h 48"/>
                  <a:gd name="T46" fmla="*/ 20 w 118"/>
                  <a:gd name="T47" fmla="*/ 29 h 48"/>
                  <a:gd name="T48" fmla="*/ 16 w 118"/>
                  <a:gd name="T49" fmla="*/ 33 h 48"/>
                  <a:gd name="T50" fmla="*/ 9 w 118"/>
                  <a:gd name="T51" fmla="*/ 37 h 48"/>
                  <a:gd name="T52" fmla="*/ 3 w 118"/>
                  <a:gd name="T53" fmla="*/ 44 h 48"/>
                  <a:gd name="T54" fmla="*/ 0 w 118"/>
                  <a:gd name="T55" fmla="*/ 35 h 48"/>
                  <a:gd name="T56" fmla="*/ 0 w 118"/>
                  <a:gd name="T57" fmla="*/ 24 h 48"/>
                  <a:gd name="T58" fmla="*/ 0 w 118"/>
                  <a:gd name="T59" fmla="*/ 13 h 48"/>
                  <a:gd name="T60" fmla="*/ 3 w 118"/>
                  <a:gd name="T61" fmla="*/ 3 h 48"/>
                  <a:gd name="T62" fmla="*/ 10 w 118"/>
                  <a:gd name="T63" fmla="*/ 10 h 48"/>
                  <a:gd name="T64" fmla="*/ 16 w 118"/>
                  <a:gd name="T65" fmla="*/ 16 h 48"/>
                  <a:gd name="T66" fmla="*/ 20 w 118"/>
                  <a:gd name="T67" fmla="*/ 19 h 48"/>
                  <a:gd name="T68" fmla="*/ 23 w 118"/>
                  <a:gd name="T69" fmla="*/ 20 h 48"/>
                  <a:gd name="T70" fmla="*/ 25 w 118"/>
                  <a:gd name="T71" fmla="*/ 19 h 48"/>
                  <a:gd name="T72" fmla="*/ 31 w 118"/>
                  <a:gd name="T73" fmla="*/ 15 h 48"/>
                  <a:gd name="T74" fmla="*/ 40 w 118"/>
                  <a:gd name="T75" fmla="*/ 9 h 48"/>
                  <a:gd name="T76" fmla="*/ 52 w 118"/>
                  <a:gd name="T77" fmla="*/ 5 h 48"/>
                  <a:gd name="T78" fmla="*/ 66 w 118"/>
                  <a:gd name="T79" fmla="*/ 1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4" y="9"/>
                    </a:lnTo>
                    <a:lnTo>
                      <a:pt x="112" y="15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8" y="21"/>
                    </a:lnTo>
                    <a:lnTo>
                      <a:pt x="115" y="23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30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6" y="33"/>
                    </a:lnTo>
                    <a:lnTo>
                      <a:pt x="9" y="37"/>
                    </a:lnTo>
                    <a:lnTo>
                      <a:pt x="3" y="44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3" y="3"/>
                    </a:lnTo>
                    <a:lnTo>
                      <a:pt x="10" y="10"/>
                    </a:lnTo>
                    <a:lnTo>
                      <a:pt x="16" y="16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5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3" name="Freeform 1738"/>
              <p:cNvSpPr>
                <a:spLocks/>
              </p:cNvSpPr>
              <p:nvPr/>
            </p:nvSpPr>
            <p:spPr bwMode="auto">
              <a:xfrm>
                <a:off x="5331" y="3187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1 h 13"/>
                  <a:gd name="T4" fmla="*/ 9 w 10"/>
                  <a:gd name="T5" fmla="*/ 3 h 13"/>
                  <a:gd name="T6" fmla="*/ 10 w 10"/>
                  <a:gd name="T7" fmla="*/ 7 h 13"/>
                  <a:gd name="T8" fmla="*/ 9 w 10"/>
                  <a:gd name="T9" fmla="*/ 10 h 13"/>
                  <a:gd name="T10" fmla="*/ 7 w 10"/>
                  <a:gd name="T11" fmla="*/ 13 h 13"/>
                  <a:gd name="T12" fmla="*/ 5 w 10"/>
                  <a:gd name="T13" fmla="*/ 13 h 13"/>
                  <a:gd name="T14" fmla="*/ 3 w 10"/>
                  <a:gd name="T15" fmla="*/ 13 h 13"/>
                  <a:gd name="T16" fmla="*/ 1 w 10"/>
                  <a:gd name="T17" fmla="*/ 10 h 13"/>
                  <a:gd name="T18" fmla="*/ 0 w 10"/>
                  <a:gd name="T19" fmla="*/ 7 h 13"/>
                  <a:gd name="T20" fmla="*/ 1 w 10"/>
                  <a:gd name="T21" fmla="*/ 3 h 13"/>
                  <a:gd name="T22" fmla="*/ 3 w 10"/>
                  <a:gd name="T23" fmla="*/ 1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1"/>
                    </a:lnTo>
                    <a:lnTo>
                      <a:pt x="9" y="3"/>
                    </a:lnTo>
                    <a:lnTo>
                      <a:pt x="10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3" y="13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4" name="Freeform 1739"/>
              <p:cNvSpPr>
                <a:spLocks/>
              </p:cNvSpPr>
              <p:nvPr/>
            </p:nvSpPr>
            <p:spPr bwMode="auto">
              <a:xfrm>
                <a:off x="5335" y="3193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0 h 3"/>
                  <a:gd name="T4" fmla="*/ 3 w 3"/>
                  <a:gd name="T5" fmla="*/ 2 h 3"/>
                  <a:gd name="T6" fmla="*/ 3 w 3"/>
                  <a:gd name="T7" fmla="*/ 3 h 3"/>
                  <a:gd name="T8" fmla="*/ 1 w 3"/>
                  <a:gd name="T9" fmla="*/ 3 h 3"/>
                  <a:gd name="T10" fmla="*/ 0 w 3"/>
                  <a:gd name="T11" fmla="*/ 3 h 3"/>
                  <a:gd name="T12" fmla="*/ 0 w 3"/>
                  <a:gd name="T13" fmla="*/ 2 h 3"/>
                  <a:gd name="T14" fmla="*/ 0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5" name="Freeform 1740"/>
              <p:cNvSpPr>
                <a:spLocks/>
              </p:cNvSpPr>
              <p:nvPr/>
            </p:nvSpPr>
            <p:spPr bwMode="auto">
              <a:xfrm>
                <a:off x="5317" y="3181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1 h 34"/>
                  <a:gd name="T6" fmla="*/ 8 w 15"/>
                  <a:gd name="T7" fmla="*/ 5 h 34"/>
                  <a:gd name="T8" fmla="*/ 6 w 15"/>
                  <a:gd name="T9" fmla="*/ 8 h 34"/>
                  <a:gd name="T10" fmla="*/ 5 w 15"/>
                  <a:gd name="T11" fmla="*/ 13 h 34"/>
                  <a:gd name="T12" fmla="*/ 5 w 15"/>
                  <a:gd name="T13" fmla="*/ 17 h 34"/>
                  <a:gd name="T14" fmla="*/ 5 w 15"/>
                  <a:gd name="T15" fmla="*/ 23 h 34"/>
                  <a:gd name="T16" fmla="*/ 6 w 15"/>
                  <a:gd name="T17" fmla="*/ 28 h 34"/>
                  <a:gd name="T18" fmla="*/ 10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0 h 34"/>
                  <a:gd name="T28" fmla="*/ 3 w 15"/>
                  <a:gd name="T29" fmla="*/ 27 h 34"/>
                  <a:gd name="T30" fmla="*/ 0 w 15"/>
                  <a:gd name="T31" fmla="*/ 22 h 34"/>
                  <a:gd name="T32" fmla="*/ 0 w 15"/>
                  <a:gd name="T33" fmla="*/ 16 h 34"/>
                  <a:gd name="T34" fmla="*/ 0 w 15"/>
                  <a:gd name="T35" fmla="*/ 12 h 34"/>
                  <a:gd name="T36" fmla="*/ 3 w 15"/>
                  <a:gd name="T37" fmla="*/ 7 h 34"/>
                  <a:gd name="T38" fmla="*/ 5 w 15"/>
                  <a:gd name="T39" fmla="*/ 3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1"/>
                    </a:lnTo>
                    <a:lnTo>
                      <a:pt x="8" y="5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3"/>
                    </a:lnTo>
                    <a:lnTo>
                      <a:pt x="6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6" name="Freeform 1741"/>
              <p:cNvSpPr>
                <a:spLocks/>
              </p:cNvSpPr>
              <p:nvPr/>
            </p:nvSpPr>
            <p:spPr bwMode="auto">
              <a:xfrm>
                <a:off x="5178" y="3128"/>
                <a:ext cx="118" cy="49"/>
              </a:xfrm>
              <a:custGeom>
                <a:avLst/>
                <a:gdLst>
                  <a:gd name="T0" fmla="*/ 79 w 118"/>
                  <a:gd name="T1" fmla="*/ 0 h 49"/>
                  <a:gd name="T2" fmla="*/ 92 w 118"/>
                  <a:gd name="T3" fmla="*/ 4 h 49"/>
                  <a:gd name="T4" fmla="*/ 103 w 118"/>
                  <a:gd name="T5" fmla="*/ 9 h 49"/>
                  <a:gd name="T6" fmla="*/ 112 w 118"/>
                  <a:gd name="T7" fmla="*/ 15 h 49"/>
                  <a:gd name="T8" fmla="*/ 117 w 118"/>
                  <a:gd name="T9" fmla="*/ 20 h 49"/>
                  <a:gd name="T10" fmla="*/ 118 w 118"/>
                  <a:gd name="T11" fmla="*/ 20 h 49"/>
                  <a:gd name="T12" fmla="*/ 117 w 118"/>
                  <a:gd name="T13" fmla="*/ 22 h 49"/>
                  <a:gd name="T14" fmla="*/ 116 w 118"/>
                  <a:gd name="T15" fmla="*/ 24 h 49"/>
                  <a:gd name="T16" fmla="*/ 113 w 118"/>
                  <a:gd name="T17" fmla="*/ 25 h 49"/>
                  <a:gd name="T18" fmla="*/ 116 w 118"/>
                  <a:gd name="T19" fmla="*/ 26 h 49"/>
                  <a:gd name="T20" fmla="*/ 117 w 118"/>
                  <a:gd name="T21" fmla="*/ 27 h 49"/>
                  <a:gd name="T22" fmla="*/ 117 w 118"/>
                  <a:gd name="T23" fmla="*/ 29 h 49"/>
                  <a:gd name="T24" fmla="*/ 117 w 118"/>
                  <a:gd name="T25" fmla="*/ 29 h 49"/>
                  <a:gd name="T26" fmla="*/ 111 w 118"/>
                  <a:gd name="T27" fmla="*/ 34 h 49"/>
                  <a:gd name="T28" fmla="*/ 103 w 118"/>
                  <a:gd name="T29" fmla="*/ 40 h 49"/>
                  <a:gd name="T30" fmla="*/ 92 w 118"/>
                  <a:gd name="T31" fmla="*/ 45 h 49"/>
                  <a:gd name="T32" fmla="*/ 79 w 118"/>
                  <a:gd name="T33" fmla="*/ 49 h 49"/>
                  <a:gd name="T34" fmla="*/ 65 w 118"/>
                  <a:gd name="T35" fmla="*/ 48 h 49"/>
                  <a:gd name="T36" fmla="*/ 51 w 118"/>
                  <a:gd name="T37" fmla="*/ 45 h 49"/>
                  <a:gd name="T38" fmla="*/ 39 w 118"/>
                  <a:gd name="T39" fmla="*/ 39 h 49"/>
                  <a:gd name="T40" fmla="*/ 30 w 118"/>
                  <a:gd name="T41" fmla="*/ 34 h 49"/>
                  <a:gd name="T42" fmla="*/ 24 w 118"/>
                  <a:gd name="T43" fmla="*/ 31 h 49"/>
                  <a:gd name="T44" fmla="*/ 22 w 118"/>
                  <a:gd name="T45" fmla="*/ 29 h 49"/>
                  <a:gd name="T46" fmla="*/ 19 w 118"/>
                  <a:gd name="T47" fmla="*/ 29 h 49"/>
                  <a:gd name="T48" fmla="*/ 15 w 118"/>
                  <a:gd name="T49" fmla="*/ 33 h 49"/>
                  <a:gd name="T50" fmla="*/ 9 w 118"/>
                  <a:gd name="T51" fmla="*/ 38 h 49"/>
                  <a:gd name="T52" fmla="*/ 2 w 118"/>
                  <a:gd name="T53" fmla="*/ 46 h 49"/>
                  <a:gd name="T54" fmla="*/ 1 w 118"/>
                  <a:gd name="T55" fmla="*/ 36 h 49"/>
                  <a:gd name="T56" fmla="*/ 0 w 118"/>
                  <a:gd name="T57" fmla="*/ 25 h 49"/>
                  <a:gd name="T58" fmla="*/ 1 w 118"/>
                  <a:gd name="T59" fmla="*/ 13 h 49"/>
                  <a:gd name="T60" fmla="*/ 2 w 118"/>
                  <a:gd name="T61" fmla="*/ 4 h 49"/>
                  <a:gd name="T62" fmla="*/ 9 w 118"/>
                  <a:gd name="T63" fmla="*/ 12 h 49"/>
                  <a:gd name="T64" fmla="*/ 16 w 118"/>
                  <a:gd name="T65" fmla="*/ 16 h 49"/>
                  <a:gd name="T66" fmla="*/ 21 w 118"/>
                  <a:gd name="T67" fmla="*/ 19 h 49"/>
                  <a:gd name="T68" fmla="*/ 22 w 118"/>
                  <a:gd name="T69" fmla="*/ 20 h 49"/>
                  <a:gd name="T70" fmla="*/ 24 w 118"/>
                  <a:gd name="T71" fmla="*/ 19 h 49"/>
                  <a:gd name="T72" fmla="*/ 30 w 118"/>
                  <a:gd name="T73" fmla="*/ 15 h 49"/>
                  <a:gd name="T74" fmla="*/ 39 w 118"/>
                  <a:gd name="T75" fmla="*/ 11 h 49"/>
                  <a:gd name="T76" fmla="*/ 52 w 118"/>
                  <a:gd name="T77" fmla="*/ 5 h 49"/>
                  <a:gd name="T78" fmla="*/ 65 w 118"/>
                  <a:gd name="T79" fmla="*/ 1 h 49"/>
                  <a:gd name="T80" fmla="*/ 79 w 118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9">
                    <a:moveTo>
                      <a:pt x="79" y="0"/>
                    </a:moveTo>
                    <a:lnTo>
                      <a:pt x="92" y="4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20"/>
                    </a:lnTo>
                    <a:lnTo>
                      <a:pt x="118" y="20"/>
                    </a:lnTo>
                    <a:lnTo>
                      <a:pt x="117" y="22"/>
                    </a:lnTo>
                    <a:lnTo>
                      <a:pt x="116" y="24"/>
                    </a:lnTo>
                    <a:lnTo>
                      <a:pt x="113" y="25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7" y="29"/>
                    </a:lnTo>
                    <a:lnTo>
                      <a:pt x="117" y="29"/>
                    </a:lnTo>
                    <a:lnTo>
                      <a:pt x="111" y="34"/>
                    </a:lnTo>
                    <a:lnTo>
                      <a:pt x="103" y="40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5" y="48"/>
                    </a:lnTo>
                    <a:lnTo>
                      <a:pt x="51" y="45"/>
                    </a:lnTo>
                    <a:lnTo>
                      <a:pt x="39" y="39"/>
                    </a:lnTo>
                    <a:lnTo>
                      <a:pt x="30" y="34"/>
                    </a:lnTo>
                    <a:lnTo>
                      <a:pt x="24" y="31"/>
                    </a:lnTo>
                    <a:lnTo>
                      <a:pt x="22" y="29"/>
                    </a:lnTo>
                    <a:lnTo>
                      <a:pt x="19" y="29"/>
                    </a:lnTo>
                    <a:lnTo>
                      <a:pt x="15" y="33"/>
                    </a:lnTo>
                    <a:lnTo>
                      <a:pt x="9" y="38"/>
                    </a:lnTo>
                    <a:lnTo>
                      <a:pt x="2" y="46"/>
                    </a:lnTo>
                    <a:lnTo>
                      <a:pt x="1" y="36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4"/>
                    </a:lnTo>
                    <a:lnTo>
                      <a:pt x="9" y="12"/>
                    </a:lnTo>
                    <a:lnTo>
                      <a:pt x="16" y="16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0" y="15"/>
                    </a:lnTo>
                    <a:lnTo>
                      <a:pt x="39" y="11"/>
                    </a:lnTo>
                    <a:lnTo>
                      <a:pt x="52" y="5"/>
                    </a:lnTo>
                    <a:lnTo>
                      <a:pt x="65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7" name="Freeform 1742"/>
              <p:cNvSpPr>
                <a:spLocks/>
              </p:cNvSpPr>
              <p:nvPr/>
            </p:nvSpPr>
            <p:spPr bwMode="auto">
              <a:xfrm>
                <a:off x="5273" y="3141"/>
                <a:ext cx="8" cy="14"/>
              </a:xfrm>
              <a:custGeom>
                <a:avLst/>
                <a:gdLst>
                  <a:gd name="T0" fmla="*/ 3 w 8"/>
                  <a:gd name="T1" fmla="*/ 0 h 14"/>
                  <a:gd name="T2" fmla="*/ 5 w 8"/>
                  <a:gd name="T3" fmla="*/ 1 h 14"/>
                  <a:gd name="T4" fmla="*/ 8 w 8"/>
                  <a:gd name="T5" fmla="*/ 3 h 14"/>
                  <a:gd name="T6" fmla="*/ 8 w 8"/>
                  <a:gd name="T7" fmla="*/ 7 h 14"/>
                  <a:gd name="T8" fmla="*/ 8 w 8"/>
                  <a:gd name="T9" fmla="*/ 11 h 14"/>
                  <a:gd name="T10" fmla="*/ 5 w 8"/>
                  <a:gd name="T11" fmla="*/ 13 h 14"/>
                  <a:gd name="T12" fmla="*/ 3 w 8"/>
                  <a:gd name="T13" fmla="*/ 14 h 14"/>
                  <a:gd name="T14" fmla="*/ 2 w 8"/>
                  <a:gd name="T15" fmla="*/ 13 h 14"/>
                  <a:gd name="T16" fmla="*/ 0 w 8"/>
                  <a:gd name="T17" fmla="*/ 11 h 14"/>
                  <a:gd name="T18" fmla="*/ 0 w 8"/>
                  <a:gd name="T19" fmla="*/ 7 h 14"/>
                  <a:gd name="T20" fmla="*/ 0 w 8"/>
                  <a:gd name="T21" fmla="*/ 3 h 14"/>
                  <a:gd name="T22" fmla="*/ 2 w 8"/>
                  <a:gd name="T23" fmla="*/ 1 h 14"/>
                  <a:gd name="T24" fmla="*/ 3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3" y="0"/>
                    </a:moveTo>
                    <a:lnTo>
                      <a:pt x="5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11"/>
                    </a:lnTo>
                    <a:lnTo>
                      <a:pt x="5" y="13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8" name="Freeform 1743"/>
              <p:cNvSpPr>
                <a:spLocks/>
              </p:cNvSpPr>
              <p:nvPr/>
            </p:nvSpPr>
            <p:spPr bwMode="auto">
              <a:xfrm>
                <a:off x="5275" y="3147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1 h 5"/>
                  <a:gd name="T4" fmla="*/ 3 w 3"/>
                  <a:gd name="T5" fmla="*/ 2 h 5"/>
                  <a:gd name="T6" fmla="*/ 3 w 3"/>
                  <a:gd name="T7" fmla="*/ 3 h 5"/>
                  <a:gd name="T8" fmla="*/ 2 w 3"/>
                  <a:gd name="T9" fmla="*/ 5 h 5"/>
                  <a:gd name="T10" fmla="*/ 1 w 3"/>
                  <a:gd name="T11" fmla="*/ 3 h 5"/>
                  <a:gd name="T12" fmla="*/ 0 w 3"/>
                  <a:gd name="T13" fmla="*/ 2 h 5"/>
                  <a:gd name="T14" fmla="*/ 1 w 3"/>
                  <a:gd name="T15" fmla="*/ 1 h 5"/>
                  <a:gd name="T16" fmla="*/ 2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9" name="Freeform 1744"/>
              <p:cNvSpPr>
                <a:spLocks/>
              </p:cNvSpPr>
              <p:nvPr/>
            </p:nvSpPr>
            <p:spPr bwMode="auto">
              <a:xfrm>
                <a:off x="5257" y="3135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1 h 34"/>
                  <a:gd name="T4" fmla="*/ 12 w 17"/>
                  <a:gd name="T5" fmla="*/ 2 h 34"/>
                  <a:gd name="T6" fmla="*/ 10 w 17"/>
                  <a:gd name="T7" fmla="*/ 5 h 34"/>
                  <a:gd name="T8" fmla="*/ 7 w 17"/>
                  <a:gd name="T9" fmla="*/ 8 h 34"/>
                  <a:gd name="T10" fmla="*/ 5 w 17"/>
                  <a:gd name="T11" fmla="*/ 13 h 34"/>
                  <a:gd name="T12" fmla="*/ 5 w 17"/>
                  <a:gd name="T13" fmla="*/ 18 h 34"/>
                  <a:gd name="T14" fmla="*/ 5 w 17"/>
                  <a:gd name="T15" fmla="*/ 24 h 34"/>
                  <a:gd name="T16" fmla="*/ 7 w 17"/>
                  <a:gd name="T17" fmla="*/ 28 h 34"/>
                  <a:gd name="T18" fmla="*/ 10 w 17"/>
                  <a:gd name="T19" fmla="*/ 32 h 34"/>
                  <a:gd name="T20" fmla="*/ 13 w 17"/>
                  <a:gd name="T21" fmla="*/ 34 h 34"/>
                  <a:gd name="T22" fmla="*/ 12 w 17"/>
                  <a:gd name="T23" fmla="*/ 34 h 34"/>
                  <a:gd name="T24" fmla="*/ 9 w 17"/>
                  <a:gd name="T25" fmla="*/ 33 h 34"/>
                  <a:gd name="T26" fmla="*/ 5 w 17"/>
                  <a:gd name="T27" fmla="*/ 31 h 34"/>
                  <a:gd name="T28" fmla="*/ 3 w 17"/>
                  <a:gd name="T29" fmla="*/ 27 h 34"/>
                  <a:gd name="T30" fmla="*/ 2 w 17"/>
                  <a:gd name="T31" fmla="*/ 22 h 34"/>
                  <a:gd name="T32" fmla="*/ 0 w 17"/>
                  <a:gd name="T33" fmla="*/ 18 h 34"/>
                  <a:gd name="T34" fmla="*/ 2 w 17"/>
                  <a:gd name="T35" fmla="*/ 12 h 34"/>
                  <a:gd name="T36" fmla="*/ 3 w 17"/>
                  <a:gd name="T37" fmla="*/ 7 h 34"/>
                  <a:gd name="T38" fmla="*/ 5 w 17"/>
                  <a:gd name="T39" fmla="*/ 4 h 34"/>
                  <a:gd name="T40" fmla="*/ 9 w 17"/>
                  <a:gd name="T41" fmla="*/ 1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1"/>
                    </a:lnTo>
                    <a:lnTo>
                      <a:pt x="12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0" name="Freeform 1745"/>
              <p:cNvSpPr>
                <a:spLocks/>
              </p:cNvSpPr>
              <p:nvPr/>
            </p:nvSpPr>
            <p:spPr bwMode="auto">
              <a:xfrm>
                <a:off x="5102" y="3080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3 h 48"/>
                  <a:gd name="T4" fmla="*/ 104 w 118"/>
                  <a:gd name="T5" fmla="*/ 9 h 48"/>
                  <a:gd name="T6" fmla="*/ 112 w 118"/>
                  <a:gd name="T7" fmla="*/ 15 h 48"/>
                  <a:gd name="T8" fmla="*/ 118 w 118"/>
                  <a:gd name="T9" fmla="*/ 19 h 48"/>
                  <a:gd name="T10" fmla="*/ 118 w 118"/>
                  <a:gd name="T11" fmla="*/ 20 h 48"/>
                  <a:gd name="T12" fmla="*/ 117 w 118"/>
                  <a:gd name="T13" fmla="*/ 21 h 48"/>
                  <a:gd name="T14" fmla="*/ 115 w 118"/>
                  <a:gd name="T15" fmla="*/ 23 h 48"/>
                  <a:gd name="T16" fmla="*/ 114 w 118"/>
                  <a:gd name="T17" fmla="*/ 25 h 48"/>
                  <a:gd name="T18" fmla="*/ 115 w 118"/>
                  <a:gd name="T19" fmla="*/ 26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29 h 48"/>
                  <a:gd name="T26" fmla="*/ 112 w 118"/>
                  <a:gd name="T27" fmla="*/ 33 h 48"/>
                  <a:gd name="T28" fmla="*/ 103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8 h 48"/>
                  <a:gd name="T36" fmla="*/ 51 w 118"/>
                  <a:gd name="T37" fmla="*/ 43 h 48"/>
                  <a:gd name="T38" fmla="*/ 39 w 118"/>
                  <a:gd name="T39" fmla="*/ 39 h 48"/>
                  <a:gd name="T40" fmla="*/ 30 w 118"/>
                  <a:gd name="T41" fmla="*/ 34 h 48"/>
                  <a:gd name="T42" fmla="*/ 24 w 118"/>
                  <a:gd name="T43" fmla="*/ 30 h 48"/>
                  <a:gd name="T44" fmla="*/ 22 w 118"/>
                  <a:gd name="T45" fmla="*/ 28 h 48"/>
                  <a:gd name="T46" fmla="*/ 19 w 118"/>
                  <a:gd name="T47" fmla="*/ 29 h 48"/>
                  <a:gd name="T48" fmla="*/ 14 w 118"/>
                  <a:gd name="T49" fmla="*/ 33 h 48"/>
                  <a:gd name="T50" fmla="*/ 9 w 118"/>
                  <a:gd name="T51" fmla="*/ 37 h 48"/>
                  <a:gd name="T52" fmla="*/ 2 w 118"/>
                  <a:gd name="T53" fmla="*/ 46 h 48"/>
                  <a:gd name="T54" fmla="*/ 0 w 118"/>
                  <a:gd name="T55" fmla="*/ 36 h 48"/>
                  <a:gd name="T56" fmla="*/ 0 w 118"/>
                  <a:gd name="T57" fmla="*/ 25 h 48"/>
                  <a:gd name="T58" fmla="*/ 0 w 118"/>
                  <a:gd name="T59" fmla="*/ 13 h 48"/>
                  <a:gd name="T60" fmla="*/ 3 w 118"/>
                  <a:gd name="T61" fmla="*/ 3 h 48"/>
                  <a:gd name="T62" fmla="*/ 9 w 118"/>
                  <a:gd name="T63" fmla="*/ 12 h 48"/>
                  <a:gd name="T64" fmla="*/ 16 w 118"/>
                  <a:gd name="T65" fmla="*/ 16 h 48"/>
                  <a:gd name="T66" fmla="*/ 20 w 118"/>
                  <a:gd name="T67" fmla="*/ 19 h 48"/>
                  <a:gd name="T68" fmla="*/ 23 w 118"/>
                  <a:gd name="T69" fmla="*/ 20 h 48"/>
                  <a:gd name="T70" fmla="*/ 24 w 118"/>
                  <a:gd name="T71" fmla="*/ 19 h 48"/>
                  <a:gd name="T72" fmla="*/ 31 w 118"/>
                  <a:gd name="T73" fmla="*/ 15 h 48"/>
                  <a:gd name="T74" fmla="*/ 40 w 118"/>
                  <a:gd name="T75" fmla="*/ 9 h 48"/>
                  <a:gd name="T76" fmla="*/ 52 w 118"/>
                  <a:gd name="T77" fmla="*/ 5 h 48"/>
                  <a:gd name="T78" fmla="*/ 65 w 118"/>
                  <a:gd name="T79" fmla="*/ 1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4" y="9"/>
                    </a:lnTo>
                    <a:lnTo>
                      <a:pt x="112" y="15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5" y="23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2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1" y="43"/>
                    </a:lnTo>
                    <a:lnTo>
                      <a:pt x="39" y="39"/>
                    </a:lnTo>
                    <a:lnTo>
                      <a:pt x="30" y="34"/>
                    </a:lnTo>
                    <a:lnTo>
                      <a:pt x="24" y="30"/>
                    </a:lnTo>
                    <a:lnTo>
                      <a:pt x="22" y="28"/>
                    </a:lnTo>
                    <a:lnTo>
                      <a:pt x="19" y="29"/>
                    </a:lnTo>
                    <a:lnTo>
                      <a:pt x="14" y="33"/>
                    </a:lnTo>
                    <a:lnTo>
                      <a:pt x="9" y="37"/>
                    </a:lnTo>
                    <a:lnTo>
                      <a:pt x="2" y="46"/>
                    </a:lnTo>
                    <a:lnTo>
                      <a:pt x="0" y="36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3" y="3"/>
                    </a:lnTo>
                    <a:lnTo>
                      <a:pt x="9" y="12"/>
                    </a:lnTo>
                    <a:lnTo>
                      <a:pt x="16" y="16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4" y="19"/>
                    </a:lnTo>
                    <a:lnTo>
                      <a:pt x="31" y="15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5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1" name="Freeform 1746"/>
              <p:cNvSpPr>
                <a:spLocks/>
              </p:cNvSpPr>
              <p:nvPr/>
            </p:nvSpPr>
            <p:spPr bwMode="auto">
              <a:xfrm>
                <a:off x="5196" y="3093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1 h 13"/>
                  <a:gd name="T4" fmla="*/ 9 w 9"/>
                  <a:gd name="T5" fmla="*/ 3 h 13"/>
                  <a:gd name="T6" fmla="*/ 9 w 9"/>
                  <a:gd name="T7" fmla="*/ 7 h 13"/>
                  <a:gd name="T8" fmla="*/ 9 w 9"/>
                  <a:gd name="T9" fmla="*/ 10 h 13"/>
                  <a:gd name="T10" fmla="*/ 7 w 9"/>
                  <a:gd name="T11" fmla="*/ 13 h 13"/>
                  <a:gd name="T12" fmla="*/ 5 w 9"/>
                  <a:gd name="T13" fmla="*/ 13 h 13"/>
                  <a:gd name="T14" fmla="*/ 3 w 9"/>
                  <a:gd name="T15" fmla="*/ 13 h 13"/>
                  <a:gd name="T16" fmla="*/ 1 w 9"/>
                  <a:gd name="T17" fmla="*/ 10 h 13"/>
                  <a:gd name="T18" fmla="*/ 0 w 9"/>
                  <a:gd name="T19" fmla="*/ 7 h 13"/>
                  <a:gd name="T20" fmla="*/ 1 w 9"/>
                  <a:gd name="T21" fmla="*/ 3 h 13"/>
                  <a:gd name="T22" fmla="*/ 3 w 9"/>
                  <a:gd name="T23" fmla="*/ 1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1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3" y="13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2" name="Freeform 1747"/>
              <p:cNvSpPr>
                <a:spLocks/>
              </p:cNvSpPr>
              <p:nvPr/>
            </p:nvSpPr>
            <p:spPr bwMode="auto">
              <a:xfrm>
                <a:off x="5199" y="3099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3 w 4"/>
                  <a:gd name="T3" fmla="*/ 0 h 3"/>
                  <a:gd name="T4" fmla="*/ 4 w 4"/>
                  <a:gd name="T5" fmla="*/ 2 h 3"/>
                  <a:gd name="T6" fmla="*/ 3 w 4"/>
                  <a:gd name="T7" fmla="*/ 3 h 3"/>
                  <a:gd name="T8" fmla="*/ 2 w 4"/>
                  <a:gd name="T9" fmla="*/ 3 h 3"/>
                  <a:gd name="T10" fmla="*/ 1 w 4"/>
                  <a:gd name="T11" fmla="*/ 3 h 3"/>
                  <a:gd name="T12" fmla="*/ 0 w 4"/>
                  <a:gd name="T13" fmla="*/ 2 h 3"/>
                  <a:gd name="T14" fmla="*/ 1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3" y="0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3" name="Freeform 1748"/>
              <p:cNvSpPr>
                <a:spLocks/>
              </p:cNvSpPr>
              <p:nvPr/>
            </p:nvSpPr>
            <p:spPr bwMode="auto">
              <a:xfrm>
                <a:off x="5181" y="3087"/>
                <a:ext cx="16" cy="34"/>
              </a:xfrm>
              <a:custGeom>
                <a:avLst/>
                <a:gdLst>
                  <a:gd name="T0" fmla="*/ 13 w 16"/>
                  <a:gd name="T1" fmla="*/ 0 h 34"/>
                  <a:gd name="T2" fmla="*/ 16 w 16"/>
                  <a:gd name="T3" fmla="*/ 1 h 34"/>
                  <a:gd name="T4" fmla="*/ 13 w 16"/>
                  <a:gd name="T5" fmla="*/ 2 h 34"/>
                  <a:gd name="T6" fmla="*/ 9 w 16"/>
                  <a:gd name="T7" fmla="*/ 5 h 34"/>
                  <a:gd name="T8" fmla="*/ 7 w 16"/>
                  <a:gd name="T9" fmla="*/ 8 h 34"/>
                  <a:gd name="T10" fmla="*/ 6 w 16"/>
                  <a:gd name="T11" fmla="*/ 13 h 34"/>
                  <a:gd name="T12" fmla="*/ 5 w 16"/>
                  <a:gd name="T13" fmla="*/ 18 h 34"/>
                  <a:gd name="T14" fmla="*/ 6 w 16"/>
                  <a:gd name="T15" fmla="*/ 23 h 34"/>
                  <a:gd name="T16" fmla="*/ 7 w 16"/>
                  <a:gd name="T17" fmla="*/ 28 h 34"/>
                  <a:gd name="T18" fmla="*/ 9 w 16"/>
                  <a:gd name="T19" fmla="*/ 32 h 34"/>
                  <a:gd name="T20" fmla="*/ 13 w 16"/>
                  <a:gd name="T21" fmla="*/ 34 h 34"/>
                  <a:gd name="T22" fmla="*/ 13 w 16"/>
                  <a:gd name="T23" fmla="*/ 34 h 34"/>
                  <a:gd name="T24" fmla="*/ 8 w 16"/>
                  <a:gd name="T25" fmla="*/ 33 h 34"/>
                  <a:gd name="T26" fmla="*/ 6 w 16"/>
                  <a:gd name="T27" fmla="*/ 30 h 34"/>
                  <a:gd name="T28" fmla="*/ 2 w 16"/>
                  <a:gd name="T29" fmla="*/ 27 h 34"/>
                  <a:gd name="T30" fmla="*/ 1 w 16"/>
                  <a:gd name="T31" fmla="*/ 22 h 34"/>
                  <a:gd name="T32" fmla="*/ 0 w 16"/>
                  <a:gd name="T33" fmla="*/ 16 h 34"/>
                  <a:gd name="T34" fmla="*/ 1 w 16"/>
                  <a:gd name="T35" fmla="*/ 12 h 34"/>
                  <a:gd name="T36" fmla="*/ 2 w 16"/>
                  <a:gd name="T37" fmla="*/ 7 h 34"/>
                  <a:gd name="T38" fmla="*/ 6 w 16"/>
                  <a:gd name="T39" fmla="*/ 3 h 34"/>
                  <a:gd name="T40" fmla="*/ 8 w 16"/>
                  <a:gd name="T41" fmla="*/ 1 h 34"/>
                  <a:gd name="T42" fmla="*/ 13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3" y="0"/>
                    </a:moveTo>
                    <a:lnTo>
                      <a:pt x="16" y="1"/>
                    </a:lnTo>
                    <a:lnTo>
                      <a:pt x="13" y="2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6" y="13"/>
                    </a:lnTo>
                    <a:lnTo>
                      <a:pt x="5" y="18"/>
                    </a:lnTo>
                    <a:lnTo>
                      <a:pt x="6" y="23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8" y="33"/>
                    </a:lnTo>
                    <a:lnTo>
                      <a:pt x="6" y="30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4" name="Freeform 1749"/>
              <p:cNvSpPr>
                <a:spLocks/>
              </p:cNvSpPr>
              <p:nvPr/>
            </p:nvSpPr>
            <p:spPr bwMode="auto">
              <a:xfrm>
                <a:off x="5070" y="3032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2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7 w 117"/>
                  <a:gd name="T13" fmla="*/ 21 h 48"/>
                  <a:gd name="T14" fmla="*/ 116 w 117"/>
                  <a:gd name="T15" fmla="*/ 23 h 48"/>
                  <a:gd name="T16" fmla="*/ 113 w 117"/>
                  <a:gd name="T17" fmla="*/ 24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3 h 48"/>
                  <a:gd name="T28" fmla="*/ 103 w 117"/>
                  <a:gd name="T29" fmla="*/ 38 h 48"/>
                  <a:gd name="T30" fmla="*/ 91 w 117"/>
                  <a:gd name="T31" fmla="*/ 44 h 48"/>
                  <a:gd name="T32" fmla="*/ 78 w 117"/>
                  <a:gd name="T33" fmla="*/ 48 h 48"/>
                  <a:gd name="T34" fmla="*/ 65 w 117"/>
                  <a:gd name="T35" fmla="*/ 48 h 48"/>
                  <a:gd name="T36" fmla="*/ 51 w 117"/>
                  <a:gd name="T37" fmla="*/ 43 h 48"/>
                  <a:gd name="T38" fmla="*/ 39 w 117"/>
                  <a:gd name="T39" fmla="*/ 38 h 48"/>
                  <a:gd name="T40" fmla="*/ 30 w 117"/>
                  <a:gd name="T41" fmla="*/ 34 h 48"/>
                  <a:gd name="T42" fmla="*/ 23 w 117"/>
                  <a:gd name="T43" fmla="*/ 29 h 48"/>
                  <a:gd name="T44" fmla="*/ 21 w 117"/>
                  <a:gd name="T45" fmla="*/ 28 h 48"/>
                  <a:gd name="T46" fmla="*/ 19 w 117"/>
                  <a:gd name="T47" fmla="*/ 29 h 48"/>
                  <a:gd name="T48" fmla="*/ 15 w 117"/>
                  <a:gd name="T49" fmla="*/ 31 h 48"/>
                  <a:gd name="T50" fmla="*/ 8 w 117"/>
                  <a:gd name="T51" fmla="*/ 37 h 48"/>
                  <a:gd name="T52" fmla="*/ 2 w 117"/>
                  <a:gd name="T53" fmla="*/ 44 h 48"/>
                  <a:gd name="T54" fmla="*/ 0 w 117"/>
                  <a:gd name="T55" fmla="*/ 35 h 48"/>
                  <a:gd name="T56" fmla="*/ 0 w 117"/>
                  <a:gd name="T57" fmla="*/ 23 h 48"/>
                  <a:gd name="T58" fmla="*/ 1 w 117"/>
                  <a:gd name="T59" fmla="*/ 11 h 48"/>
                  <a:gd name="T60" fmla="*/ 2 w 117"/>
                  <a:gd name="T61" fmla="*/ 3 h 48"/>
                  <a:gd name="T62" fmla="*/ 9 w 117"/>
                  <a:gd name="T63" fmla="*/ 10 h 48"/>
                  <a:gd name="T64" fmla="*/ 15 w 117"/>
                  <a:gd name="T65" fmla="*/ 16 h 48"/>
                  <a:gd name="T66" fmla="*/ 19 w 117"/>
                  <a:gd name="T67" fmla="*/ 19 h 48"/>
                  <a:gd name="T68" fmla="*/ 22 w 117"/>
                  <a:gd name="T69" fmla="*/ 20 h 48"/>
                  <a:gd name="T70" fmla="*/ 24 w 117"/>
                  <a:gd name="T71" fmla="*/ 19 h 48"/>
                  <a:gd name="T72" fmla="*/ 30 w 117"/>
                  <a:gd name="T73" fmla="*/ 14 h 48"/>
                  <a:gd name="T74" fmla="*/ 39 w 117"/>
                  <a:gd name="T75" fmla="*/ 9 h 48"/>
                  <a:gd name="T76" fmla="*/ 51 w 117"/>
                  <a:gd name="T77" fmla="*/ 4 h 48"/>
                  <a:gd name="T78" fmla="*/ 65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6" y="23"/>
                    </a:lnTo>
                    <a:lnTo>
                      <a:pt x="113" y="24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3"/>
                    </a:lnTo>
                    <a:lnTo>
                      <a:pt x="103" y="38"/>
                    </a:lnTo>
                    <a:lnTo>
                      <a:pt x="91" y="44"/>
                    </a:lnTo>
                    <a:lnTo>
                      <a:pt x="78" y="48"/>
                    </a:lnTo>
                    <a:lnTo>
                      <a:pt x="65" y="48"/>
                    </a:lnTo>
                    <a:lnTo>
                      <a:pt x="51" y="43"/>
                    </a:lnTo>
                    <a:lnTo>
                      <a:pt x="39" y="38"/>
                    </a:lnTo>
                    <a:lnTo>
                      <a:pt x="30" y="34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19" y="29"/>
                    </a:lnTo>
                    <a:lnTo>
                      <a:pt x="15" y="31"/>
                    </a:lnTo>
                    <a:lnTo>
                      <a:pt x="8" y="37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1" y="11"/>
                    </a:lnTo>
                    <a:lnTo>
                      <a:pt x="2" y="3"/>
                    </a:lnTo>
                    <a:lnTo>
                      <a:pt x="9" y="10"/>
                    </a:lnTo>
                    <a:lnTo>
                      <a:pt x="15" y="16"/>
                    </a:lnTo>
                    <a:lnTo>
                      <a:pt x="19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0" y="14"/>
                    </a:lnTo>
                    <a:lnTo>
                      <a:pt x="39" y="9"/>
                    </a:lnTo>
                    <a:lnTo>
                      <a:pt x="51" y="4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69A8"/>
              </a:solidFill>
              <a:ln w="0">
                <a:solidFill>
                  <a:srgbClr val="0069A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5" name="Freeform 1750"/>
              <p:cNvSpPr>
                <a:spLocks/>
              </p:cNvSpPr>
              <p:nvPr/>
            </p:nvSpPr>
            <p:spPr bwMode="auto">
              <a:xfrm>
                <a:off x="5165" y="3045"/>
                <a:ext cx="8" cy="13"/>
              </a:xfrm>
              <a:custGeom>
                <a:avLst/>
                <a:gdLst>
                  <a:gd name="T0" fmla="*/ 3 w 8"/>
                  <a:gd name="T1" fmla="*/ 0 h 13"/>
                  <a:gd name="T2" fmla="*/ 5 w 8"/>
                  <a:gd name="T3" fmla="*/ 1 h 13"/>
                  <a:gd name="T4" fmla="*/ 7 w 8"/>
                  <a:gd name="T5" fmla="*/ 3 h 13"/>
                  <a:gd name="T6" fmla="*/ 8 w 8"/>
                  <a:gd name="T7" fmla="*/ 7 h 13"/>
                  <a:gd name="T8" fmla="*/ 7 w 8"/>
                  <a:gd name="T9" fmla="*/ 9 h 13"/>
                  <a:gd name="T10" fmla="*/ 5 w 8"/>
                  <a:gd name="T11" fmla="*/ 11 h 13"/>
                  <a:gd name="T12" fmla="*/ 3 w 8"/>
                  <a:gd name="T13" fmla="*/ 13 h 13"/>
                  <a:gd name="T14" fmla="*/ 1 w 8"/>
                  <a:gd name="T15" fmla="*/ 11 h 13"/>
                  <a:gd name="T16" fmla="*/ 0 w 8"/>
                  <a:gd name="T17" fmla="*/ 9 h 13"/>
                  <a:gd name="T18" fmla="*/ 0 w 8"/>
                  <a:gd name="T19" fmla="*/ 7 h 13"/>
                  <a:gd name="T20" fmla="*/ 0 w 8"/>
                  <a:gd name="T21" fmla="*/ 3 h 13"/>
                  <a:gd name="T22" fmla="*/ 1 w 8"/>
                  <a:gd name="T23" fmla="*/ 1 h 13"/>
                  <a:gd name="T24" fmla="*/ 3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lnTo>
                      <a:pt x="5" y="1"/>
                    </a:lnTo>
                    <a:lnTo>
                      <a:pt x="7" y="3"/>
                    </a:lnTo>
                    <a:lnTo>
                      <a:pt x="8" y="7"/>
                    </a:lnTo>
                    <a:lnTo>
                      <a:pt x="7" y="9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6" name="Freeform 1751"/>
              <p:cNvSpPr>
                <a:spLocks/>
              </p:cNvSpPr>
              <p:nvPr/>
            </p:nvSpPr>
            <p:spPr bwMode="auto">
              <a:xfrm>
                <a:off x="5167" y="3051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0 h 3"/>
                  <a:gd name="T4" fmla="*/ 3 w 3"/>
                  <a:gd name="T5" fmla="*/ 1 h 3"/>
                  <a:gd name="T6" fmla="*/ 3 w 3"/>
                  <a:gd name="T7" fmla="*/ 3 h 3"/>
                  <a:gd name="T8" fmla="*/ 2 w 3"/>
                  <a:gd name="T9" fmla="*/ 3 h 3"/>
                  <a:gd name="T10" fmla="*/ 0 w 3"/>
                  <a:gd name="T11" fmla="*/ 3 h 3"/>
                  <a:gd name="T12" fmla="*/ 0 w 3"/>
                  <a:gd name="T13" fmla="*/ 1 h 3"/>
                  <a:gd name="T14" fmla="*/ 0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7" name="Freeform 1752"/>
              <p:cNvSpPr>
                <a:spLocks/>
              </p:cNvSpPr>
              <p:nvPr/>
            </p:nvSpPr>
            <p:spPr bwMode="auto">
              <a:xfrm>
                <a:off x="5149" y="3039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0 h 34"/>
                  <a:gd name="T4" fmla="*/ 12 w 16"/>
                  <a:gd name="T5" fmla="*/ 1 h 34"/>
                  <a:gd name="T6" fmla="*/ 10 w 16"/>
                  <a:gd name="T7" fmla="*/ 3 h 34"/>
                  <a:gd name="T8" fmla="*/ 7 w 16"/>
                  <a:gd name="T9" fmla="*/ 8 h 34"/>
                  <a:gd name="T10" fmla="*/ 5 w 16"/>
                  <a:gd name="T11" fmla="*/ 12 h 34"/>
                  <a:gd name="T12" fmla="*/ 5 w 16"/>
                  <a:gd name="T13" fmla="*/ 17 h 34"/>
                  <a:gd name="T14" fmla="*/ 5 w 16"/>
                  <a:gd name="T15" fmla="*/ 23 h 34"/>
                  <a:gd name="T16" fmla="*/ 7 w 16"/>
                  <a:gd name="T17" fmla="*/ 27 h 34"/>
                  <a:gd name="T18" fmla="*/ 10 w 16"/>
                  <a:gd name="T19" fmla="*/ 31 h 34"/>
                  <a:gd name="T20" fmla="*/ 13 w 16"/>
                  <a:gd name="T21" fmla="*/ 34 h 34"/>
                  <a:gd name="T22" fmla="*/ 12 w 16"/>
                  <a:gd name="T23" fmla="*/ 34 h 34"/>
                  <a:gd name="T24" fmla="*/ 9 w 16"/>
                  <a:gd name="T25" fmla="*/ 33 h 34"/>
                  <a:gd name="T26" fmla="*/ 5 w 16"/>
                  <a:gd name="T27" fmla="*/ 30 h 34"/>
                  <a:gd name="T28" fmla="*/ 3 w 16"/>
                  <a:gd name="T29" fmla="*/ 27 h 34"/>
                  <a:gd name="T30" fmla="*/ 2 w 16"/>
                  <a:gd name="T31" fmla="*/ 22 h 34"/>
                  <a:gd name="T32" fmla="*/ 0 w 16"/>
                  <a:gd name="T33" fmla="*/ 16 h 34"/>
                  <a:gd name="T34" fmla="*/ 2 w 16"/>
                  <a:gd name="T35" fmla="*/ 12 h 34"/>
                  <a:gd name="T36" fmla="*/ 3 w 16"/>
                  <a:gd name="T37" fmla="*/ 7 h 34"/>
                  <a:gd name="T38" fmla="*/ 5 w 16"/>
                  <a:gd name="T39" fmla="*/ 2 h 34"/>
                  <a:gd name="T40" fmla="*/ 9 w 16"/>
                  <a:gd name="T41" fmla="*/ 0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0"/>
                    </a:lnTo>
                    <a:lnTo>
                      <a:pt x="12" y="1"/>
                    </a:lnTo>
                    <a:lnTo>
                      <a:pt x="10" y="3"/>
                    </a:lnTo>
                    <a:lnTo>
                      <a:pt x="7" y="8"/>
                    </a:lnTo>
                    <a:lnTo>
                      <a:pt x="5" y="12"/>
                    </a:lnTo>
                    <a:lnTo>
                      <a:pt x="5" y="17"/>
                    </a:lnTo>
                    <a:lnTo>
                      <a:pt x="5" y="23"/>
                    </a:lnTo>
                    <a:lnTo>
                      <a:pt x="7" y="27"/>
                    </a:lnTo>
                    <a:lnTo>
                      <a:pt x="10" y="31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3" y="7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8" name="Freeform 1753"/>
              <p:cNvSpPr>
                <a:spLocks/>
              </p:cNvSpPr>
              <p:nvPr/>
            </p:nvSpPr>
            <p:spPr bwMode="auto">
              <a:xfrm>
                <a:off x="5531" y="3316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1 w 117"/>
                  <a:gd name="T3" fmla="*/ 3 h 48"/>
                  <a:gd name="T4" fmla="*/ 103 w 117"/>
                  <a:gd name="T5" fmla="*/ 8 h 48"/>
                  <a:gd name="T6" fmla="*/ 111 w 117"/>
                  <a:gd name="T7" fmla="*/ 14 h 48"/>
                  <a:gd name="T8" fmla="*/ 117 w 117"/>
                  <a:gd name="T9" fmla="*/ 19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2 h 48"/>
                  <a:gd name="T16" fmla="*/ 114 w 117"/>
                  <a:gd name="T17" fmla="*/ 23 h 48"/>
                  <a:gd name="T18" fmla="*/ 115 w 117"/>
                  <a:gd name="T19" fmla="*/ 25 h 48"/>
                  <a:gd name="T20" fmla="*/ 116 w 117"/>
                  <a:gd name="T21" fmla="*/ 27 h 48"/>
                  <a:gd name="T22" fmla="*/ 116 w 117"/>
                  <a:gd name="T23" fmla="*/ 28 h 48"/>
                  <a:gd name="T24" fmla="*/ 116 w 117"/>
                  <a:gd name="T25" fmla="*/ 28 h 48"/>
                  <a:gd name="T26" fmla="*/ 111 w 117"/>
                  <a:gd name="T27" fmla="*/ 33 h 48"/>
                  <a:gd name="T28" fmla="*/ 102 w 117"/>
                  <a:gd name="T29" fmla="*/ 39 h 48"/>
                  <a:gd name="T30" fmla="*/ 91 w 117"/>
                  <a:gd name="T31" fmla="*/ 45 h 48"/>
                  <a:gd name="T32" fmla="*/ 79 w 117"/>
                  <a:gd name="T33" fmla="*/ 48 h 48"/>
                  <a:gd name="T34" fmla="*/ 64 w 117"/>
                  <a:gd name="T35" fmla="*/ 47 h 48"/>
                  <a:gd name="T36" fmla="*/ 50 w 117"/>
                  <a:gd name="T37" fmla="*/ 43 h 48"/>
                  <a:gd name="T38" fmla="*/ 39 w 117"/>
                  <a:gd name="T39" fmla="*/ 37 h 48"/>
                  <a:gd name="T40" fmla="*/ 29 w 117"/>
                  <a:gd name="T41" fmla="*/ 33 h 48"/>
                  <a:gd name="T42" fmla="*/ 23 w 117"/>
                  <a:gd name="T43" fmla="*/ 29 h 48"/>
                  <a:gd name="T44" fmla="*/ 21 w 117"/>
                  <a:gd name="T45" fmla="*/ 28 h 48"/>
                  <a:gd name="T46" fmla="*/ 19 w 117"/>
                  <a:gd name="T47" fmla="*/ 28 h 48"/>
                  <a:gd name="T48" fmla="*/ 14 w 117"/>
                  <a:gd name="T49" fmla="*/ 32 h 48"/>
                  <a:gd name="T50" fmla="*/ 8 w 117"/>
                  <a:gd name="T51" fmla="*/ 36 h 48"/>
                  <a:gd name="T52" fmla="*/ 1 w 117"/>
                  <a:gd name="T53" fmla="*/ 45 h 48"/>
                  <a:gd name="T54" fmla="*/ 0 w 117"/>
                  <a:gd name="T55" fmla="*/ 35 h 48"/>
                  <a:gd name="T56" fmla="*/ 0 w 117"/>
                  <a:gd name="T57" fmla="*/ 23 h 48"/>
                  <a:gd name="T58" fmla="*/ 0 w 117"/>
                  <a:gd name="T59" fmla="*/ 12 h 48"/>
                  <a:gd name="T60" fmla="*/ 2 w 117"/>
                  <a:gd name="T61" fmla="*/ 2 h 48"/>
                  <a:gd name="T62" fmla="*/ 8 w 117"/>
                  <a:gd name="T63" fmla="*/ 10 h 48"/>
                  <a:gd name="T64" fmla="*/ 15 w 117"/>
                  <a:gd name="T65" fmla="*/ 15 h 48"/>
                  <a:gd name="T66" fmla="*/ 20 w 117"/>
                  <a:gd name="T67" fmla="*/ 19 h 48"/>
                  <a:gd name="T68" fmla="*/ 22 w 117"/>
                  <a:gd name="T69" fmla="*/ 19 h 48"/>
                  <a:gd name="T70" fmla="*/ 23 w 117"/>
                  <a:gd name="T71" fmla="*/ 18 h 48"/>
                  <a:gd name="T72" fmla="*/ 30 w 117"/>
                  <a:gd name="T73" fmla="*/ 14 h 48"/>
                  <a:gd name="T74" fmla="*/ 40 w 117"/>
                  <a:gd name="T75" fmla="*/ 9 h 48"/>
                  <a:gd name="T76" fmla="*/ 52 w 117"/>
                  <a:gd name="T77" fmla="*/ 3 h 48"/>
                  <a:gd name="T78" fmla="*/ 64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1" y="3"/>
                    </a:lnTo>
                    <a:lnTo>
                      <a:pt x="103" y="8"/>
                    </a:lnTo>
                    <a:lnTo>
                      <a:pt x="111" y="14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2"/>
                    </a:lnTo>
                    <a:lnTo>
                      <a:pt x="114" y="23"/>
                    </a:lnTo>
                    <a:lnTo>
                      <a:pt x="115" y="25"/>
                    </a:lnTo>
                    <a:lnTo>
                      <a:pt x="116" y="27"/>
                    </a:lnTo>
                    <a:lnTo>
                      <a:pt x="116" y="28"/>
                    </a:lnTo>
                    <a:lnTo>
                      <a:pt x="116" y="28"/>
                    </a:lnTo>
                    <a:lnTo>
                      <a:pt x="111" y="33"/>
                    </a:lnTo>
                    <a:lnTo>
                      <a:pt x="102" y="39"/>
                    </a:lnTo>
                    <a:lnTo>
                      <a:pt x="91" y="45"/>
                    </a:lnTo>
                    <a:lnTo>
                      <a:pt x="79" y="48"/>
                    </a:lnTo>
                    <a:lnTo>
                      <a:pt x="64" y="47"/>
                    </a:lnTo>
                    <a:lnTo>
                      <a:pt x="50" y="43"/>
                    </a:lnTo>
                    <a:lnTo>
                      <a:pt x="39" y="37"/>
                    </a:lnTo>
                    <a:lnTo>
                      <a:pt x="29" y="33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19" y="28"/>
                    </a:lnTo>
                    <a:lnTo>
                      <a:pt x="14" y="32"/>
                    </a:lnTo>
                    <a:lnTo>
                      <a:pt x="8" y="36"/>
                    </a:lnTo>
                    <a:lnTo>
                      <a:pt x="1" y="45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2"/>
                    </a:lnTo>
                    <a:lnTo>
                      <a:pt x="2" y="2"/>
                    </a:lnTo>
                    <a:lnTo>
                      <a:pt x="8" y="10"/>
                    </a:lnTo>
                    <a:lnTo>
                      <a:pt x="15" y="15"/>
                    </a:lnTo>
                    <a:lnTo>
                      <a:pt x="20" y="19"/>
                    </a:lnTo>
                    <a:lnTo>
                      <a:pt x="22" y="19"/>
                    </a:lnTo>
                    <a:lnTo>
                      <a:pt x="23" y="18"/>
                    </a:lnTo>
                    <a:lnTo>
                      <a:pt x="30" y="14"/>
                    </a:lnTo>
                    <a:lnTo>
                      <a:pt x="40" y="9"/>
                    </a:lnTo>
                    <a:lnTo>
                      <a:pt x="52" y="3"/>
                    </a:lnTo>
                    <a:lnTo>
                      <a:pt x="64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9" name="Freeform 1754"/>
              <p:cNvSpPr>
                <a:spLocks/>
              </p:cNvSpPr>
              <p:nvPr/>
            </p:nvSpPr>
            <p:spPr bwMode="auto">
              <a:xfrm>
                <a:off x="5625" y="3328"/>
                <a:ext cx="8" cy="14"/>
              </a:xfrm>
              <a:custGeom>
                <a:avLst/>
                <a:gdLst>
                  <a:gd name="T0" fmla="*/ 4 w 8"/>
                  <a:gd name="T1" fmla="*/ 0 h 14"/>
                  <a:gd name="T2" fmla="*/ 7 w 8"/>
                  <a:gd name="T3" fmla="*/ 1 h 14"/>
                  <a:gd name="T4" fmla="*/ 8 w 8"/>
                  <a:gd name="T5" fmla="*/ 3 h 14"/>
                  <a:gd name="T6" fmla="*/ 8 w 8"/>
                  <a:gd name="T7" fmla="*/ 7 h 14"/>
                  <a:gd name="T8" fmla="*/ 8 w 8"/>
                  <a:gd name="T9" fmla="*/ 10 h 14"/>
                  <a:gd name="T10" fmla="*/ 7 w 8"/>
                  <a:gd name="T11" fmla="*/ 13 h 14"/>
                  <a:gd name="T12" fmla="*/ 4 w 8"/>
                  <a:gd name="T13" fmla="*/ 14 h 14"/>
                  <a:gd name="T14" fmla="*/ 2 w 8"/>
                  <a:gd name="T15" fmla="*/ 13 h 14"/>
                  <a:gd name="T16" fmla="*/ 1 w 8"/>
                  <a:gd name="T17" fmla="*/ 10 h 14"/>
                  <a:gd name="T18" fmla="*/ 0 w 8"/>
                  <a:gd name="T19" fmla="*/ 7 h 14"/>
                  <a:gd name="T20" fmla="*/ 1 w 8"/>
                  <a:gd name="T21" fmla="*/ 3 h 14"/>
                  <a:gd name="T22" fmla="*/ 2 w 8"/>
                  <a:gd name="T23" fmla="*/ 1 h 14"/>
                  <a:gd name="T24" fmla="*/ 4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4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10"/>
                    </a:lnTo>
                    <a:lnTo>
                      <a:pt x="7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0" name="Freeform 1755"/>
              <p:cNvSpPr>
                <a:spLocks/>
              </p:cNvSpPr>
              <p:nvPr/>
            </p:nvSpPr>
            <p:spPr bwMode="auto">
              <a:xfrm>
                <a:off x="5627" y="3334"/>
                <a:ext cx="5" cy="4"/>
              </a:xfrm>
              <a:custGeom>
                <a:avLst/>
                <a:gdLst>
                  <a:gd name="T0" fmla="*/ 2 w 5"/>
                  <a:gd name="T1" fmla="*/ 0 h 4"/>
                  <a:gd name="T2" fmla="*/ 4 w 5"/>
                  <a:gd name="T3" fmla="*/ 1 h 4"/>
                  <a:gd name="T4" fmla="*/ 5 w 5"/>
                  <a:gd name="T5" fmla="*/ 2 h 4"/>
                  <a:gd name="T6" fmla="*/ 4 w 5"/>
                  <a:gd name="T7" fmla="*/ 3 h 4"/>
                  <a:gd name="T8" fmla="*/ 2 w 5"/>
                  <a:gd name="T9" fmla="*/ 4 h 4"/>
                  <a:gd name="T10" fmla="*/ 1 w 5"/>
                  <a:gd name="T11" fmla="*/ 3 h 4"/>
                  <a:gd name="T12" fmla="*/ 0 w 5"/>
                  <a:gd name="T13" fmla="*/ 2 h 4"/>
                  <a:gd name="T14" fmla="*/ 1 w 5"/>
                  <a:gd name="T15" fmla="*/ 1 h 4"/>
                  <a:gd name="T16" fmla="*/ 2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1" name="Freeform 1756"/>
              <p:cNvSpPr>
                <a:spLocks/>
              </p:cNvSpPr>
              <p:nvPr/>
            </p:nvSpPr>
            <p:spPr bwMode="auto">
              <a:xfrm>
                <a:off x="5610" y="3322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2 w 16"/>
                  <a:gd name="T5" fmla="*/ 2 h 34"/>
                  <a:gd name="T6" fmla="*/ 9 w 16"/>
                  <a:gd name="T7" fmla="*/ 4 h 34"/>
                  <a:gd name="T8" fmla="*/ 7 w 16"/>
                  <a:gd name="T9" fmla="*/ 8 h 34"/>
                  <a:gd name="T10" fmla="*/ 5 w 16"/>
                  <a:gd name="T11" fmla="*/ 13 h 34"/>
                  <a:gd name="T12" fmla="*/ 4 w 16"/>
                  <a:gd name="T13" fmla="*/ 17 h 34"/>
                  <a:gd name="T14" fmla="*/ 5 w 16"/>
                  <a:gd name="T15" fmla="*/ 23 h 34"/>
                  <a:gd name="T16" fmla="*/ 7 w 16"/>
                  <a:gd name="T17" fmla="*/ 28 h 34"/>
                  <a:gd name="T18" fmla="*/ 9 w 16"/>
                  <a:gd name="T19" fmla="*/ 31 h 34"/>
                  <a:gd name="T20" fmla="*/ 12 w 16"/>
                  <a:gd name="T21" fmla="*/ 34 h 34"/>
                  <a:gd name="T22" fmla="*/ 12 w 16"/>
                  <a:gd name="T23" fmla="*/ 34 h 34"/>
                  <a:gd name="T24" fmla="*/ 8 w 16"/>
                  <a:gd name="T25" fmla="*/ 34 h 34"/>
                  <a:gd name="T26" fmla="*/ 5 w 16"/>
                  <a:gd name="T27" fmla="*/ 30 h 34"/>
                  <a:gd name="T28" fmla="*/ 2 w 16"/>
                  <a:gd name="T29" fmla="*/ 27 h 34"/>
                  <a:gd name="T30" fmla="*/ 1 w 16"/>
                  <a:gd name="T31" fmla="*/ 22 h 34"/>
                  <a:gd name="T32" fmla="*/ 0 w 16"/>
                  <a:gd name="T33" fmla="*/ 17 h 34"/>
                  <a:gd name="T34" fmla="*/ 1 w 16"/>
                  <a:gd name="T35" fmla="*/ 12 h 34"/>
                  <a:gd name="T36" fmla="*/ 2 w 16"/>
                  <a:gd name="T37" fmla="*/ 7 h 34"/>
                  <a:gd name="T38" fmla="*/ 5 w 16"/>
                  <a:gd name="T39" fmla="*/ 3 h 34"/>
                  <a:gd name="T40" fmla="*/ 8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2" y="2"/>
                    </a:lnTo>
                    <a:lnTo>
                      <a:pt x="9" y="4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4" y="17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9" y="31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0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2" name="Freeform 1757"/>
              <p:cNvSpPr>
                <a:spLocks/>
              </p:cNvSpPr>
              <p:nvPr/>
            </p:nvSpPr>
            <p:spPr bwMode="auto">
              <a:xfrm>
                <a:off x="5473" y="3268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3 h 48"/>
                  <a:gd name="T4" fmla="*/ 104 w 118"/>
                  <a:gd name="T5" fmla="*/ 9 h 48"/>
                  <a:gd name="T6" fmla="*/ 113 w 118"/>
                  <a:gd name="T7" fmla="*/ 15 h 48"/>
                  <a:gd name="T8" fmla="*/ 118 w 118"/>
                  <a:gd name="T9" fmla="*/ 19 h 48"/>
                  <a:gd name="T10" fmla="*/ 118 w 118"/>
                  <a:gd name="T11" fmla="*/ 20 h 48"/>
                  <a:gd name="T12" fmla="*/ 118 w 118"/>
                  <a:gd name="T13" fmla="*/ 21 h 48"/>
                  <a:gd name="T14" fmla="*/ 115 w 118"/>
                  <a:gd name="T15" fmla="*/ 23 h 48"/>
                  <a:gd name="T16" fmla="*/ 114 w 118"/>
                  <a:gd name="T17" fmla="*/ 24 h 48"/>
                  <a:gd name="T18" fmla="*/ 115 w 118"/>
                  <a:gd name="T19" fmla="*/ 26 h 48"/>
                  <a:gd name="T20" fmla="*/ 117 w 118"/>
                  <a:gd name="T21" fmla="*/ 27 h 48"/>
                  <a:gd name="T22" fmla="*/ 118 w 118"/>
                  <a:gd name="T23" fmla="*/ 28 h 48"/>
                  <a:gd name="T24" fmla="*/ 118 w 118"/>
                  <a:gd name="T25" fmla="*/ 29 h 48"/>
                  <a:gd name="T26" fmla="*/ 112 w 118"/>
                  <a:gd name="T27" fmla="*/ 33 h 48"/>
                  <a:gd name="T28" fmla="*/ 104 w 118"/>
                  <a:gd name="T29" fmla="*/ 39 h 48"/>
                  <a:gd name="T30" fmla="*/ 92 w 118"/>
                  <a:gd name="T31" fmla="*/ 44 h 48"/>
                  <a:gd name="T32" fmla="*/ 79 w 118"/>
                  <a:gd name="T33" fmla="*/ 48 h 48"/>
                  <a:gd name="T34" fmla="*/ 66 w 118"/>
                  <a:gd name="T35" fmla="*/ 48 h 48"/>
                  <a:gd name="T36" fmla="*/ 52 w 118"/>
                  <a:gd name="T37" fmla="*/ 43 h 48"/>
                  <a:gd name="T38" fmla="*/ 40 w 118"/>
                  <a:gd name="T39" fmla="*/ 39 h 48"/>
                  <a:gd name="T40" fmla="*/ 31 w 118"/>
                  <a:gd name="T41" fmla="*/ 34 h 48"/>
                  <a:gd name="T42" fmla="*/ 24 w 118"/>
                  <a:gd name="T43" fmla="*/ 30 h 48"/>
                  <a:gd name="T44" fmla="*/ 21 w 118"/>
                  <a:gd name="T45" fmla="*/ 28 h 48"/>
                  <a:gd name="T46" fmla="*/ 20 w 118"/>
                  <a:gd name="T47" fmla="*/ 29 h 48"/>
                  <a:gd name="T48" fmla="*/ 16 w 118"/>
                  <a:gd name="T49" fmla="*/ 33 h 48"/>
                  <a:gd name="T50" fmla="*/ 9 w 118"/>
                  <a:gd name="T51" fmla="*/ 37 h 48"/>
                  <a:gd name="T52" fmla="*/ 3 w 118"/>
                  <a:gd name="T53" fmla="*/ 44 h 48"/>
                  <a:gd name="T54" fmla="*/ 0 w 118"/>
                  <a:gd name="T55" fmla="*/ 35 h 48"/>
                  <a:gd name="T56" fmla="*/ 0 w 118"/>
                  <a:gd name="T57" fmla="*/ 24 h 48"/>
                  <a:gd name="T58" fmla="*/ 2 w 118"/>
                  <a:gd name="T59" fmla="*/ 13 h 48"/>
                  <a:gd name="T60" fmla="*/ 3 w 118"/>
                  <a:gd name="T61" fmla="*/ 3 h 48"/>
                  <a:gd name="T62" fmla="*/ 10 w 118"/>
                  <a:gd name="T63" fmla="*/ 10 h 48"/>
                  <a:gd name="T64" fmla="*/ 16 w 118"/>
                  <a:gd name="T65" fmla="*/ 16 h 48"/>
                  <a:gd name="T66" fmla="*/ 20 w 118"/>
                  <a:gd name="T67" fmla="*/ 19 h 48"/>
                  <a:gd name="T68" fmla="*/ 23 w 118"/>
                  <a:gd name="T69" fmla="*/ 20 h 48"/>
                  <a:gd name="T70" fmla="*/ 25 w 118"/>
                  <a:gd name="T71" fmla="*/ 19 h 48"/>
                  <a:gd name="T72" fmla="*/ 31 w 118"/>
                  <a:gd name="T73" fmla="*/ 15 h 48"/>
                  <a:gd name="T74" fmla="*/ 40 w 118"/>
                  <a:gd name="T75" fmla="*/ 9 h 48"/>
                  <a:gd name="T76" fmla="*/ 52 w 118"/>
                  <a:gd name="T77" fmla="*/ 4 h 48"/>
                  <a:gd name="T78" fmla="*/ 66 w 118"/>
                  <a:gd name="T79" fmla="*/ 1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4" y="9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8" y="21"/>
                    </a:lnTo>
                    <a:lnTo>
                      <a:pt x="115" y="23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6" y="48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30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6" y="33"/>
                    </a:lnTo>
                    <a:lnTo>
                      <a:pt x="9" y="37"/>
                    </a:lnTo>
                    <a:lnTo>
                      <a:pt x="3" y="44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2" y="13"/>
                    </a:lnTo>
                    <a:lnTo>
                      <a:pt x="3" y="3"/>
                    </a:lnTo>
                    <a:lnTo>
                      <a:pt x="10" y="10"/>
                    </a:lnTo>
                    <a:lnTo>
                      <a:pt x="16" y="16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5"/>
                    </a:lnTo>
                    <a:lnTo>
                      <a:pt x="40" y="9"/>
                    </a:lnTo>
                    <a:lnTo>
                      <a:pt x="52" y="4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3" name="Freeform 1758"/>
              <p:cNvSpPr>
                <a:spLocks/>
              </p:cNvSpPr>
              <p:nvPr/>
            </p:nvSpPr>
            <p:spPr bwMode="auto">
              <a:xfrm>
                <a:off x="5568" y="3281"/>
                <a:ext cx="9" cy="13"/>
              </a:xfrm>
              <a:custGeom>
                <a:avLst/>
                <a:gdLst>
                  <a:gd name="T0" fmla="*/ 4 w 9"/>
                  <a:gd name="T1" fmla="*/ 0 h 13"/>
                  <a:gd name="T2" fmla="*/ 6 w 9"/>
                  <a:gd name="T3" fmla="*/ 1 h 13"/>
                  <a:gd name="T4" fmla="*/ 7 w 9"/>
                  <a:gd name="T5" fmla="*/ 3 h 13"/>
                  <a:gd name="T6" fmla="*/ 9 w 9"/>
                  <a:gd name="T7" fmla="*/ 7 h 13"/>
                  <a:gd name="T8" fmla="*/ 7 w 9"/>
                  <a:gd name="T9" fmla="*/ 10 h 13"/>
                  <a:gd name="T10" fmla="*/ 6 w 9"/>
                  <a:gd name="T11" fmla="*/ 13 h 13"/>
                  <a:gd name="T12" fmla="*/ 4 w 9"/>
                  <a:gd name="T13" fmla="*/ 13 h 13"/>
                  <a:gd name="T14" fmla="*/ 2 w 9"/>
                  <a:gd name="T15" fmla="*/ 13 h 13"/>
                  <a:gd name="T16" fmla="*/ 0 w 9"/>
                  <a:gd name="T17" fmla="*/ 10 h 13"/>
                  <a:gd name="T18" fmla="*/ 0 w 9"/>
                  <a:gd name="T19" fmla="*/ 7 h 13"/>
                  <a:gd name="T20" fmla="*/ 0 w 9"/>
                  <a:gd name="T21" fmla="*/ 3 h 13"/>
                  <a:gd name="T22" fmla="*/ 2 w 9"/>
                  <a:gd name="T23" fmla="*/ 1 h 13"/>
                  <a:gd name="T24" fmla="*/ 4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4" y="0"/>
                    </a:moveTo>
                    <a:lnTo>
                      <a:pt x="6" y="1"/>
                    </a:lnTo>
                    <a:lnTo>
                      <a:pt x="7" y="3"/>
                    </a:lnTo>
                    <a:lnTo>
                      <a:pt x="9" y="7"/>
                    </a:lnTo>
                    <a:lnTo>
                      <a:pt x="7" y="10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4" name="Freeform 1759"/>
              <p:cNvSpPr>
                <a:spLocks/>
              </p:cNvSpPr>
              <p:nvPr/>
            </p:nvSpPr>
            <p:spPr bwMode="auto">
              <a:xfrm>
                <a:off x="5571" y="328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0 h 3"/>
                  <a:gd name="T4" fmla="*/ 3 w 3"/>
                  <a:gd name="T5" fmla="*/ 2 h 3"/>
                  <a:gd name="T6" fmla="*/ 3 w 3"/>
                  <a:gd name="T7" fmla="*/ 3 h 3"/>
                  <a:gd name="T8" fmla="*/ 2 w 3"/>
                  <a:gd name="T9" fmla="*/ 3 h 3"/>
                  <a:gd name="T10" fmla="*/ 0 w 3"/>
                  <a:gd name="T11" fmla="*/ 3 h 3"/>
                  <a:gd name="T12" fmla="*/ 0 w 3"/>
                  <a:gd name="T13" fmla="*/ 2 h 3"/>
                  <a:gd name="T14" fmla="*/ 0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5" name="Freeform 1760"/>
              <p:cNvSpPr>
                <a:spLocks/>
              </p:cNvSpPr>
              <p:nvPr/>
            </p:nvSpPr>
            <p:spPr bwMode="auto">
              <a:xfrm>
                <a:off x="5553" y="3275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1 h 34"/>
                  <a:gd name="T6" fmla="*/ 10 w 15"/>
                  <a:gd name="T7" fmla="*/ 5 h 34"/>
                  <a:gd name="T8" fmla="*/ 7 w 15"/>
                  <a:gd name="T9" fmla="*/ 8 h 34"/>
                  <a:gd name="T10" fmla="*/ 5 w 15"/>
                  <a:gd name="T11" fmla="*/ 13 h 34"/>
                  <a:gd name="T12" fmla="*/ 5 w 15"/>
                  <a:gd name="T13" fmla="*/ 17 h 34"/>
                  <a:gd name="T14" fmla="*/ 5 w 15"/>
                  <a:gd name="T15" fmla="*/ 23 h 34"/>
                  <a:gd name="T16" fmla="*/ 7 w 15"/>
                  <a:gd name="T17" fmla="*/ 28 h 34"/>
                  <a:gd name="T18" fmla="*/ 10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0 h 34"/>
                  <a:gd name="T28" fmla="*/ 3 w 15"/>
                  <a:gd name="T29" fmla="*/ 27 h 34"/>
                  <a:gd name="T30" fmla="*/ 0 w 15"/>
                  <a:gd name="T31" fmla="*/ 22 h 34"/>
                  <a:gd name="T32" fmla="*/ 0 w 15"/>
                  <a:gd name="T33" fmla="*/ 16 h 34"/>
                  <a:gd name="T34" fmla="*/ 0 w 15"/>
                  <a:gd name="T35" fmla="*/ 12 h 34"/>
                  <a:gd name="T36" fmla="*/ 3 w 15"/>
                  <a:gd name="T37" fmla="*/ 7 h 34"/>
                  <a:gd name="T38" fmla="*/ 5 w 15"/>
                  <a:gd name="T39" fmla="*/ 3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1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6" name="Freeform 1761"/>
              <p:cNvSpPr>
                <a:spLocks/>
              </p:cNvSpPr>
              <p:nvPr/>
            </p:nvSpPr>
            <p:spPr bwMode="auto">
              <a:xfrm>
                <a:off x="5417" y="3221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2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2 h 48"/>
                  <a:gd name="T16" fmla="*/ 114 w 117"/>
                  <a:gd name="T17" fmla="*/ 23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29 h 48"/>
                  <a:gd name="T26" fmla="*/ 112 w 117"/>
                  <a:gd name="T27" fmla="*/ 33 h 48"/>
                  <a:gd name="T28" fmla="*/ 102 w 117"/>
                  <a:gd name="T29" fmla="*/ 39 h 48"/>
                  <a:gd name="T30" fmla="*/ 92 w 117"/>
                  <a:gd name="T31" fmla="*/ 44 h 48"/>
                  <a:gd name="T32" fmla="*/ 79 w 117"/>
                  <a:gd name="T33" fmla="*/ 48 h 48"/>
                  <a:gd name="T34" fmla="*/ 65 w 117"/>
                  <a:gd name="T35" fmla="*/ 47 h 48"/>
                  <a:gd name="T36" fmla="*/ 52 w 117"/>
                  <a:gd name="T37" fmla="*/ 43 h 48"/>
                  <a:gd name="T38" fmla="*/ 39 w 117"/>
                  <a:gd name="T39" fmla="*/ 39 h 48"/>
                  <a:gd name="T40" fmla="*/ 29 w 117"/>
                  <a:gd name="T41" fmla="*/ 33 h 48"/>
                  <a:gd name="T42" fmla="*/ 23 w 117"/>
                  <a:gd name="T43" fmla="*/ 29 h 48"/>
                  <a:gd name="T44" fmla="*/ 21 w 117"/>
                  <a:gd name="T45" fmla="*/ 28 h 48"/>
                  <a:gd name="T46" fmla="*/ 19 w 117"/>
                  <a:gd name="T47" fmla="*/ 29 h 48"/>
                  <a:gd name="T48" fmla="*/ 14 w 117"/>
                  <a:gd name="T49" fmla="*/ 31 h 48"/>
                  <a:gd name="T50" fmla="*/ 8 w 117"/>
                  <a:gd name="T51" fmla="*/ 37 h 48"/>
                  <a:gd name="T52" fmla="*/ 1 w 117"/>
                  <a:gd name="T53" fmla="*/ 44 h 48"/>
                  <a:gd name="T54" fmla="*/ 0 w 117"/>
                  <a:gd name="T55" fmla="*/ 35 h 48"/>
                  <a:gd name="T56" fmla="*/ 0 w 117"/>
                  <a:gd name="T57" fmla="*/ 23 h 48"/>
                  <a:gd name="T58" fmla="*/ 0 w 117"/>
                  <a:gd name="T59" fmla="*/ 12 h 48"/>
                  <a:gd name="T60" fmla="*/ 2 w 117"/>
                  <a:gd name="T61" fmla="*/ 3 h 48"/>
                  <a:gd name="T62" fmla="*/ 8 w 117"/>
                  <a:gd name="T63" fmla="*/ 10 h 48"/>
                  <a:gd name="T64" fmla="*/ 15 w 117"/>
                  <a:gd name="T65" fmla="*/ 15 h 48"/>
                  <a:gd name="T66" fmla="*/ 20 w 117"/>
                  <a:gd name="T67" fmla="*/ 19 h 48"/>
                  <a:gd name="T68" fmla="*/ 22 w 117"/>
                  <a:gd name="T69" fmla="*/ 20 h 48"/>
                  <a:gd name="T70" fmla="*/ 23 w 117"/>
                  <a:gd name="T71" fmla="*/ 17 h 48"/>
                  <a:gd name="T72" fmla="*/ 31 w 117"/>
                  <a:gd name="T73" fmla="*/ 14 h 48"/>
                  <a:gd name="T74" fmla="*/ 40 w 117"/>
                  <a:gd name="T75" fmla="*/ 9 h 48"/>
                  <a:gd name="T76" fmla="*/ 52 w 117"/>
                  <a:gd name="T77" fmla="*/ 4 h 48"/>
                  <a:gd name="T78" fmla="*/ 65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2"/>
                    </a:lnTo>
                    <a:lnTo>
                      <a:pt x="114" y="23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29"/>
                    </a:lnTo>
                    <a:lnTo>
                      <a:pt x="112" y="33"/>
                    </a:lnTo>
                    <a:lnTo>
                      <a:pt x="102" y="39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2" y="43"/>
                    </a:lnTo>
                    <a:lnTo>
                      <a:pt x="39" y="39"/>
                    </a:lnTo>
                    <a:lnTo>
                      <a:pt x="29" y="33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19" y="29"/>
                    </a:lnTo>
                    <a:lnTo>
                      <a:pt x="14" y="31"/>
                    </a:lnTo>
                    <a:lnTo>
                      <a:pt x="8" y="37"/>
                    </a:lnTo>
                    <a:lnTo>
                      <a:pt x="1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2"/>
                    </a:lnTo>
                    <a:lnTo>
                      <a:pt x="2" y="3"/>
                    </a:lnTo>
                    <a:lnTo>
                      <a:pt x="8" y="10"/>
                    </a:lnTo>
                    <a:lnTo>
                      <a:pt x="15" y="15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3" y="17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4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7" name="Freeform 1762"/>
              <p:cNvSpPr>
                <a:spLocks/>
              </p:cNvSpPr>
              <p:nvPr/>
            </p:nvSpPr>
            <p:spPr bwMode="auto">
              <a:xfrm>
                <a:off x="5511" y="3234"/>
                <a:ext cx="8" cy="13"/>
              </a:xfrm>
              <a:custGeom>
                <a:avLst/>
                <a:gdLst>
                  <a:gd name="T0" fmla="*/ 5 w 8"/>
                  <a:gd name="T1" fmla="*/ 0 h 13"/>
                  <a:gd name="T2" fmla="*/ 7 w 8"/>
                  <a:gd name="T3" fmla="*/ 0 h 13"/>
                  <a:gd name="T4" fmla="*/ 8 w 8"/>
                  <a:gd name="T5" fmla="*/ 2 h 13"/>
                  <a:gd name="T6" fmla="*/ 8 w 8"/>
                  <a:gd name="T7" fmla="*/ 6 h 13"/>
                  <a:gd name="T8" fmla="*/ 8 w 8"/>
                  <a:gd name="T9" fmla="*/ 9 h 13"/>
                  <a:gd name="T10" fmla="*/ 7 w 8"/>
                  <a:gd name="T11" fmla="*/ 11 h 13"/>
                  <a:gd name="T12" fmla="*/ 5 w 8"/>
                  <a:gd name="T13" fmla="*/ 13 h 13"/>
                  <a:gd name="T14" fmla="*/ 2 w 8"/>
                  <a:gd name="T15" fmla="*/ 11 h 13"/>
                  <a:gd name="T16" fmla="*/ 1 w 8"/>
                  <a:gd name="T17" fmla="*/ 9 h 13"/>
                  <a:gd name="T18" fmla="*/ 0 w 8"/>
                  <a:gd name="T19" fmla="*/ 6 h 13"/>
                  <a:gd name="T20" fmla="*/ 1 w 8"/>
                  <a:gd name="T21" fmla="*/ 2 h 13"/>
                  <a:gd name="T22" fmla="*/ 2 w 8"/>
                  <a:gd name="T23" fmla="*/ 0 h 13"/>
                  <a:gd name="T24" fmla="*/ 5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5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7" y="11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8" name="Freeform 1763"/>
              <p:cNvSpPr>
                <a:spLocks/>
              </p:cNvSpPr>
              <p:nvPr/>
            </p:nvSpPr>
            <p:spPr bwMode="auto">
              <a:xfrm>
                <a:off x="5513" y="3238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4 w 5"/>
                  <a:gd name="T3" fmla="*/ 2 h 5"/>
                  <a:gd name="T4" fmla="*/ 5 w 5"/>
                  <a:gd name="T5" fmla="*/ 3 h 5"/>
                  <a:gd name="T6" fmla="*/ 4 w 5"/>
                  <a:gd name="T7" fmla="*/ 4 h 5"/>
                  <a:gd name="T8" fmla="*/ 3 w 5"/>
                  <a:gd name="T9" fmla="*/ 5 h 5"/>
                  <a:gd name="T10" fmla="*/ 1 w 5"/>
                  <a:gd name="T11" fmla="*/ 4 h 5"/>
                  <a:gd name="T12" fmla="*/ 0 w 5"/>
                  <a:gd name="T13" fmla="*/ 3 h 5"/>
                  <a:gd name="T14" fmla="*/ 1 w 5"/>
                  <a:gd name="T15" fmla="*/ 2 h 5"/>
                  <a:gd name="T16" fmla="*/ 3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4" y="2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9" name="Freeform 1764"/>
              <p:cNvSpPr>
                <a:spLocks/>
              </p:cNvSpPr>
              <p:nvPr/>
            </p:nvSpPr>
            <p:spPr bwMode="auto">
              <a:xfrm>
                <a:off x="5496" y="3227"/>
                <a:ext cx="16" cy="34"/>
              </a:xfrm>
              <a:custGeom>
                <a:avLst/>
                <a:gdLst>
                  <a:gd name="T0" fmla="*/ 13 w 16"/>
                  <a:gd name="T1" fmla="*/ 0 h 34"/>
                  <a:gd name="T2" fmla="*/ 16 w 16"/>
                  <a:gd name="T3" fmla="*/ 1 h 34"/>
                  <a:gd name="T4" fmla="*/ 13 w 16"/>
                  <a:gd name="T5" fmla="*/ 2 h 34"/>
                  <a:gd name="T6" fmla="*/ 9 w 16"/>
                  <a:gd name="T7" fmla="*/ 4 h 34"/>
                  <a:gd name="T8" fmla="*/ 7 w 16"/>
                  <a:gd name="T9" fmla="*/ 8 h 34"/>
                  <a:gd name="T10" fmla="*/ 6 w 16"/>
                  <a:gd name="T11" fmla="*/ 13 h 34"/>
                  <a:gd name="T12" fmla="*/ 4 w 16"/>
                  <a:gd name="T13" fmla="*/ 18 h 34"/>
                  <a:gd name="T14" fmla="*/ 6 w 16"/>
                  <a:gd name="T15" fmla="*/ 23 h 34"/>
                  <a:gd name="T16" fmla="*/ 7 w 16"/>
                  <a:gd name="T17" fmla="*/ 28 h 34"/>
                  <a:gd name="T18" fmla="*/ 9 w 16"/>
                  <a:gd name="T19" fmla="*/ 31 h 34"/>
                  <a:gd name="T20" fmla="*/ 13 w 16"/>
                  <a:gd name="T21" fmla="*/ 34 h 34"/>
                  <a:gd name="T22" fmla="*/ 13 w 16"/>
                  <a:gd name="T23" fmla="*/ 34 h 34"/>
                  <a:gd name="T24" fmla="*/ 8 w 16"/>
                  <a:gd name="T25" fmla="*/ 34 h 34"/>
                  <a:gd name="T26" fmla="*/ 6 w 16"/>
                  <a:gd name="T27" fmla="*/ 31 h 34"/>
                  <a:gd name="T28" fmla="*/ 2 w 16"/>
                  <a:gd name="T29" fmla="*/ 28 h 34"/>
                  <a:gd name="T30" fmla="*/ 1 w 16"/>
                  <a:gd name="T31" fmla="*/ 23 h 34"/>
                  <a:gd name="T32" fmla="*/ 0 w 16"/>
                  <a:gd name="T33" fmla="*/ 17 h 34"/>
                  <a:gd name="T34" fmla="*/ 1 w 16"/>
                  <a:gd name="T35" fmla="*/ 11 h 34"/>
                  <a:gd name="T36" fmla="*/ 2 w 16"/>
                  <a:gd name="T37" fmla="*/ 7 h 34"/>
                  <a:gd name="T38" fmla="*/ 6 w 16"/>
                  <a:gd name="T39" fmla="*/ 3 h 34"/>
                  <a:gd name="T40" fmla="*/ 8 w 16"/>
                  <a:gd name="T41" fmla="*/ 1 h 34"/>
                  <a:gd name="T42" fmla="*/ 13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3" y="0"/>
                    </a:moveTo>
                    <a:lnTo>
                      <a:pt x="16" y="1"/>
                    </a:lnTo>
                    <a:lnTo>
                      <a:pt x="13" y="2"/>
                    </a:lnTo>
                    <a:lnTo>
                      <a:pt x="9" y="4"/>
                    </a:lnTo>
                    <a:lnTo>
                      <a:pt x="7" y="8"/>
                    </a:lnTo>
                    <a:lnTo>
                      <a:pt x="6" y="13"/>
                    </a:lnTo>
                    <a:lnTo>
                      <a:pt x="4" y="18"/>
                    </a:lnTo>
                    <a:lnTo>
                      <a:pt x="6" y="23"/>
                    </a:lnTo>
                    <a:lnTo>
                      <a:pt x="7" y="28"/>
                    </a:lnTo>
                    <a:lnTo>
                      <a:pt x="9" y="31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8" y="34"/>
                    </a:lnTo>
                    <a:lnTo>
                      <a:pt x="6" y="31"/>
                    </a:lnTo>
                    <a:lnTo>
                      <a:pt x="2" y="28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2" y="7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0" name="Freeform 1765"/>
              <p:cNvSpPr>
                <a:spLocks/>
              </p:cNvSpPr>
              <p:nvPr/>
            </p:nvSpPr>
            <p:spPr bwMode="auto">
              <a:xfrm>
                <a:off x="5359" y="3173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3 h 48"/>
                  <a:gd name="T4" fmla="*/ 104 w 118"/>
                  <a:gd name="T5" fmla="*/ 9 h 48"/>
                  <a:gd name="T6" fmla="*/ 113 w 118"/>
                  <a:gd name="T7" fmla="*/ 15 h 48"/>
                  <a:gd name="T8" fmla="*/ 118 w 118"/>
                  <a:gd name="T9" fmla="*/ 20 h 48"/>
                  <a:gd name="T10" fmla="*/ 118 w 118"/>
                  <a:gd name="T11" fmla="*/ 20 h 48"/>
                  <a:gd name="T12" fmla="*/ 118 w 118"/>
                  <a:gd name="T13" fmla="*/ 22 h 48"/>
                  <a:gd name="T14" fmla="*/ 117 w 118"/>
                  <a:gd name="T15" fmla="*/ 23 h 48"/>
                  <a:gd name="T16" fmla="*/ 114 w 118"/>
                  <a:gd name="T17" fmla="*/ 24 h 48"/>
                  <a:gd name="T18" fmla="*/ 116 w 118"/>
                  <a:gd name="T19" fmla="*/ 25 h 48"/>
                  <a:gd name="T20" fmla="*/ 117 w 118"/>
                  <a:gd name="T21" fmla="*/ 27 h 48"/>
                  <a:gd name="T22" fmla="*/ 118 w 118"/>
                  <a:gd name="T23" fmla="*/ 28 h 48"/>
                  <a:gd name="T24" fmla="*/ 118 w 118"/>
                  <a:gd name="T25" fmla="*/ 29 h 48"/>
                  <a:gd name="T26" fmla="*/ 112 w 118"/>
                  <a:gd name="T27" fmla="*/ 34 h 48"/>
                  <a:gd name="T28" fmla="*/ 104 w 118"/>
                  <a:gd name="T29" fmla="*/ 40 h 48"/>
                  <a:gd name="T30" fmla="*/ 92 w 118"/>
                  <a:gd name="T31" fmla="*/ 44 h 48"/>
                  <a:gd name="T32" fmla="*/ 79 w 118"/>
                  <a:gd name="T33" fmla="*/ 48 h 48"/>
                  <a:gd name="T34" fmla="*/ 66 w 118"/>
                  <a:gd name="T35" fmla="*/ 48 h 48"/>
                  <a:gd name="T36" fmla="*/ 52 w 118"/>
                  <a:gd name="T37" fmla="*/ 43 h 48"/>
                  <a:gd name="T38" fmla="*/ 40 w 118"/>
                  <a:gd name="T39" fmla="*/ 38 h 48"/>
                  <a:gd name="T40" fmla="*/ 31 w 118"/>
                  <a:gd name="T41" fmla="*/ 34 h 48"/>
                  <a:gd name="T42" fmla="*/ 24 w 118"/>
                  <a:gd name="T43" fmla="*/ 30 h 48"/>
                  <a:gd name="T44" fmla="*/ 22 w 118"/>
                  <a:gd name="T45" fmla="*/ 28 h 48"/>
                  <a:gd name="T46" fmla="*/ 20 w 118"/>
                  <a:gd name="T47" fmla="*/ 29 h 48"/>
                  <a:gd name="T48" fmla="*/ 16 w 118"/>
                  <a:gd name="T49" fmla="*/ 33 h 48"/>
                  <a:gd name="T50" fmla="*/ 9 w 118"/>
                  <a:gd name="T51" fmla="*/ 37 h 48"/>
                  <a:gd name="T52" fmla="*/ 3 w 118"/>
                  <a:gd name="T53" fmla="*/ 45 h 48"/>
                  <a:gd name="T54" fmla="*/ 0 w 118"/>
                  <a:gd name="T55" fmla="*/ 36 h 48"/>
                  <a:gd name="T56" fmla="*/ 0 w 118"/>
                  <a:gd name="T57" fmla="*/ 24 h 48"/>
                  <a:gd name="T58" fmla="*/ 2 w 118"/>
                  <a:gd name="T59" fmla="*/ 13 h 48"/>
                  <a:gd name="T60" fmla="*/ 3 w 118"/>
                  <a:gd name="T61" fmla="*/ 3 h 48"/>
                  <a:gd name="T62" fmla="*/ 10 w 118"/>
                  <a:gd name="T63" fmla="*/ 11 h 48"/>
                  <a:gd name="T64" fmla="*/ 16 w 118"/>
                  <a:gd name="T65" fmla="*/ 16 h 48"/>
                  <a:gd name="T66" fmla="*/ 20 w 118"/>
                  <a:gd name="T67" fmla="*/ 18 h 48"/>
                  <a:gd name="T68" fmla="*/ 23 w 118"/>
                  <a:gd name="T69" fmla="*/ 20 h 48"/>
                  <a:gd name="T70" fmla="*/ 25 w 118"/>
                  <a:gd name="T71" fmla="*/ 18 h 48"/>
                  <a:gd name="T72" fmla="*/ 31 w 118"/>
                  <a:gd name="T73" fmla="*/ 15 h 48"/>
                  <a:gd name="T74" fmla="*/ 40 w 118"/>
                  <a:gd name="T75" fmla="*/ 10 h 48"/>
                  <a:gd name="T76" fmla="*/ 52 w 118"/>
                  <a:gd name="T77" fmla="*/ 4 h 48"/>
                  <a:gd name="T78" fmla="*/ 66 w 118"/>
                  <a:gd name="T79" fmla="*/ 1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4" y="9"/>
                    </a:lnTo>
                    <a:lnTo>
                      <a:pt x="113" y="15"/>
                    </a:lnTo>
                    <a:lnTo>
                      <a:pt x="118" y="20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17" y="23"/>
                    </a:lnTo>
                    <a:lnTo>
                      <a:pt x="114" y="24"/>
                    </a:lnTo>
                    <a:lnTo>
                      <a:pt x="116" y="25"/>
                    </a:lnTo>
                    <a:lnTo>
                      <a:pt x="117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2" y="34"/>
                    </a:lnTo>
                    <a:lnTo>
                      <a:pt x="104" y="40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6" y="48"/>
                    </a:lnTo>
                    <a:lnTo>
                      <a:pt x="52" y="43"/>
                    </a:lnTo>
                    <a:lnTo>
                      <a:pt x="40" y="38"/>
                    </a:lnTo>
                    <a:lnTo>
                      <a:pt x="31" y="34"/>
                    </a:lnTo>
                    <a:lnTo>
                      <a:pt x="24" y="30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6" y="33"/>
                    </a:lnTo>
                    <a:lnTo>
                      <a:pt x="9" y="37"/>
                    </a:lnTo>
                    <a:lnTo>
                      <a:pt x="3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2" y="13"/>
                    </a:lnTo>
                    <a:lnTo>
                      <a:pt x="3" y="3"/>
                    </a:lnTo>
                    <a:lnTo>
                      <a:pt x="10" y="11"/>
                    </a:lnTo>
                    <a:lnTo>
                      <a:pt x="16" y="16"/>
                    </a:lnTo>
                    <a:lnTo>
                      <a:pt x="20" y="18"/>
                    </a:lnTo>
                    <a:lnTo>
                      <a:pt x="23" y="20"/>
                    </a:lnTo>
                    <a:lnTo>
                      <a:pt x="25" y="18"/>
                    </a:lnTo>
                    <a:lnTo>
                      <a:pt x="31" y="15"/>
                    </a:lnTo>
                    <a:lnTo>
                      <a:pt x="40" y="10"/>
                    </a:lnTo>
                    <a:lnTo>
                      <a:pt x="52" y="4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1" name="Freeform 1766"/>
              <p:cNvSpPr>
                <a:spLocks/>
              </p:cNvSpPr>
              <p:nvPr/>
            </p:nvSpPr>
            <p:spPr bwMode="auto">
              <a:xfrm>
                <a:off x="5455" y="3186"/>
                <a:ext cx="8" cy="14"/>
              </a:xfrm>
              <a:custGeom>
                <a:avLst/>
                <a:gdLst>
                  <a:gd name="T0" fmla="*/ 3 w 8"/>
                  <a:gd name="T1" fmla="*/ 0 h 14"/>
                  <a:gd name="T2" fmla="*/ 5 w 8"/>
                  <a:gd name="T3" fmla="*/ 1 h 14"/>
                  <a:gd name="T4" fmla="*/ 7 w 8"/>
                  <a:gd name="T5" fmla="*/ 3 h 14"/>
                  <a:gd name="T6" fmla="*/ 8 w 8"/>
                  <a:gd name="T7" fmla="*/ 7 h 14"/>
                  <a:gd name="T8" fmla="*/ 7 w 8"/>
                  <a:gd name="T9" fmla="*/ 10 h 14"/>
                  <a:gd name="T10" fmla="*/ 5 w 8"/>
                  <a:gd name="T11" fmla="*/ 12 h 14"/>
                  <a:gd name="T12" fmla="*/ 3 w 8"/>
                  <a:gd name="T13" fmla="*/ 14 h 14"/>
                  <a:gd name="T14" fmla="*/ 1 w 8"/>
                  <a:gd name="T15" fmla="*/ 12 h 14"/>
                  <a:gd name="T16" fmla="*/ 0 w 8"/>
                  <a:gd name="T17" fmla="*/ 10 h 14"/>
                  <a:gd name="T18" fmla="*/ 0 w 8"/>
                  <a:gd name="T19" fmla="*/ 7 h 14"/>
                  <a:gd name="T20" fmla="*/ 0 w 8"/>
                  <a:gd name="T21" fmla="*/ 3 h 14"/>
                  <a:gd name="T22" fmla="*/ 1 w 8"/>
                  <a:gd name="T23" fmla="*/ 1 h 14"/>
                  <a:gd name="T24" fmla="*/ 3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3" y="0"/>
                    </a:moveTo>
                    <a:lnTo>
                      <a:pt x="5" y="1"/>
                    </a:lnTo>
                    <a:lnTo>
                      <a:pt x="7" y="3"/>
                    </a:lnTo>
                    <a:lnTo>
                      <a:pt x="8" y="7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3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2" name="Freeform 1767"/>
              <p:cNvSpPr>
                <a:spLocks/>
              </p:cNvSpPr>
              <p:nvPr/>
            </p:nvSpPr>
            <p:spPr bwMode="auto">
              <a:xfrm>
                <a:off x="5457" y="3191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2 h 4"/>
                  <a:gd name="T4" fmla="*/ 3 w 3"/>
                  <a:gd name="T5" fmla="*/ 3 h 4"/>
                  <a:gd name="T6" fmla="*/ 3 w 3"/>
                  <a:gd name="T7" fmla="*/ 4 h 4"/>
                  <a:gd name="T8" fmla="*/ 2 w 3"/>
                  <a:gd name="T9" fmla="*/ 4 h 4"/>
                  <a:gd name="T10" fmla="*/ 0 w 3"/>
                  <a:gd name="T11" fmla="*/ 4 h 4"/>
                  <a:gd name="T12" fmla="*/ 0 w 3"/>
                  <a:gd name="T13" fmla="*/ 3 h 4"/>
                  <a:gd name="T14" fmla="*/ 0 w 3"/>
                  <a:gd name="T15" fmla="*/ 2 h 4"/>
                  <a:gd name="T16" fmla="*/ 2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3" name="Freeform 1768"/>
              <p:cNvSpPr>
                <a:spLocks/>
              </p:cNvSpPr>
              <p:nvPr/>
            </p:nvSpPr>
            <p:spPr bwMode="auto">
              <a:xfrm>
                <a:off x="5439" y="3180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2 w 16"/>
                  <a:gd name="T5" fmla="*/ 2 h 34"/>
                  <a:gd name="T6" fmla="*/ 10 w 16"/>
                  <a:gd name="T7" fmla="*/ 4 h 34"/>
                  <a:gd name="T8" fmla="*/ 7 w 16"/>
                  <a:gd name="T9" fmla="*/ 8 h 34"/>
                  <a:gd name="T10" fmla="*/ 5 w 16"/>
                  <a:gd name="T11" fmla="*/ 13 h 34"/>
                  <a:gd name="T12" fmla="*/ 5 w 16"/>
                  <a:gd name="T13" fmla="*/ 17 h 34"/>
                  <a:gd name="T14" fmla="*/ 5 w 16"/>
                  <a:gd name="T15" fmla="*/ 23 h 34"/>
                  <a:gd name="T16" fmla="*/ 7 w 16"/>
                  <a:gd name="T17" fmla="*/ 28 h 34"/>
                  <a:gd name="T18" fmla="*/ 10 w 16"/>
                  <a:gd name="T19" fmla="*/ 31 h 34"/>
                  <a:gd name="T20" fmla="*/ 13 w 16"/>
                  <a:gd name="T21" fmla="*/ 34 h 34"/>
                  <a:gd name="T22" fmla="*/ 12 w 16"/>
                  <a:gd name="T23" fmla="*/ 34 h 34"/>
                  <a:gd name="T24" fmla="*/ 9 w 16"/>
                  <a:gd name="T25" fmla="*/ 33 h 34"/>
                  <a:gd name="T26" fmla="*/ 5 w 16"/>
                  <a:gd name="T27" fmla="*/ 30 h 34"/>
                  <a:gd name="T28" fmla="*/ 3 w 16"/>
                  <a:gd name="T29" fmla="*/ 27 h 34"/>
                  <a:gd name="T30" fmla="*/ 1 w 16"/>
                  <a:gd name="T31" fmla="*/ 22 h 34"/>
                  <a:gd name="T32" fmla="*/ 0 w 16"/>
                  <a:gd name="T33" fmla="*/ 17 h 34"/>
                  <a:gd name="T34" fmla="*/ 1 w 16"/>
                  <a:gd name="T35" fmla="*/ 11 h 34"/>
                  <a:gd name="T36" fmla="*/ 3 w 16"/>
                  <a:gd name="T37" fmla="*/ 7 h 34"/>
                  <a:gd name="T38" fmla="*/ 5 w 16"/>
                  <a:gd name="T39" fmla="*/ 3 h 34"/>
                  <a:gd name="T40" fmla="*/ 9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10" y="31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4" name="Freeform 1769"/>
              <p:cNvSpPr>
                <a:spLocks/>
              </p:cNvSpPr>
              <p:nvPr/>
            </p:nvSpPr>
            <p:spPr bwMode="auto">
              <a:xfrm>
                <a:off x="5303" y="3126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3 h 48"/>
                  <a:gd name="T4" fmla="*/ 103 w 118"/>
                  <a:gd name="T5" fmla="*/ 9 h 48"/>
                  <a:gd name="T6" fmla="*/ 112 w 118"/>
                  <a:gd name="T7" fmla="*/ 15 h 48"/>
                  <a:gd name="T8" fmla="*/ 118 w 118"/>
                  <a:gd name="T9" fmla="*/ 18 h 48"/>
                  <a:gd name="T10" fmla="*/ 118 w 118"/>
                  <a:gd name="T11" fmla="*/ 20 h 48"/>
                  <a:gd name="T12" fmla="*/ 116 w 118"/>
                  <a:gd name="T13" fmla="*/ 21 h 48"/>
                  <a:gd name="T14" fmla="*/ 115 w 118"/>
                  <a:gd name="T15" fmla="*/ 22 h 48"/>
                  <a:gd name="T16" fmla="*/ 114 w 118"/>
                  <a:gd name="T17" fmla="*/ 24 h 48"/>
                  <a:gd name="T18" fmla="*/ 115 w 118"/>
                  <a:gd name="T19" fmla="*/ 26 h 48"/>
                  <a:gd name="T20" fmla="*/ 116 w 118"/>
                  <a:gd name="T21" fmla="*/ 27 h 48"/>
                  <a:gd name="T22" fmla="*/ 118 w 118"/>
                  <a:gd name="T23" fmla="*/ 28 h 48"/>
                  <a:gd name="T24" fmla="*/ 116 w 118"/>
                  <a:gd name="T25" fmla="*/ 29 h 48"/>
                  <a:gd name="T26" fmla="*/ 112 w 118"/>
                  <a:gd name="T27" fmla="*/ 33 h 48"/>
                  <a:gd name="T28" fmla="*/ 102 w 118"/>
                  <a:gd name="T29" fmla="*/ 38 h 48"/>
                  <a:gd name="T30" fmla="*/ 92 w 118"/>
                  <a:gd name="T31" fmla="*/ 44 h 48"/>
                  <a:gd name="T32" fmla="*/ 79 w 118"/>
                  <a:gd name="T33" fmla="*/ 48 h 48"/>
                  <a:gd name="T34" fmla="*/ 65 w 118"/>
                  <a:gd name="T35" fmla="*/ 48 h 48"/>
                  <a:gd name="T36" fmla="*/ 52 w 118"/>
                  <a:gd name="T37" fmla="*/ 43 h 48"/>
                  <a:gd name="T38" fmla="*/ 39 w 118"/>
                  <a:gd name="T39" fmla="*/ 38 h 48"/>
                  <a:gd name="T40" fmla="*/ 29 w 118"/>
                  <a:gd name="T41" fmla="*/ 34 h 48"/>
                  <a:gd name="T42" fmla="*/ 24 w 118"/>
                  <a:gd name="T43" fmla="*/ 29 h 48"/>
                  <a:gd name="T44" fmla="*/ 21 w 118"/>
                  <a:gd name="T45" fmla="*/ 28 h 48"/>
                  <a:gd name="T46" fmla="*/ 19 w 118"/>
                  <a:gd name="T47" fmla="*/ 29 h 48"/>
                  <a:gd name="T48" fmla="*/ 14 w 118"/>
                  <a:gd name="T49" fmla="*/ 31 h 48"/>
                  <a:gd name="T50" fmla="*/ 8 w 118"/>
                  <a:gd name="T51" fmla="*/ 37 h 48"/>
                  <a:gd name="T52" fmla="*/ 1 w 118"/>
                  <a:gd name="T53" fmla="*/ 44 h 48"/>
                  <a:gd name="T54" fmla="*/ 0 w 118"/>
                  <a:gd name="T55" fmla="*/ 35 h 48"/>
                  <a:gd name="T56" fmla="*/ 0 w 118"/>
                  <a:gd name="T57" fmla="*/ 23 h 48"/>
                  <a:gd name="T58" fmla="*/ 0 w 118"/>
                  <a:gd name="T59" fmla="*/ 11 h 48"/>
                  <a:gd name="T60" fmla="*/ 2 w 118"/>
                  <a:gd name="T61" fmla="*/ 3 h 48"/>
                  <a:gd name="T62" fmla="*/ 8 w 118"/>
                  <a:gd name="T63" fmla="*/ 10 h 48"/>
                  <a:gd name="T64" fmla="*/ 15 w 118"/>
                  <a:gd name="T65" fmla="*/ 16 h 48"/>
                  <a:gd name="T66" fmla="*/ 20 w 118"/>
                  <a:gd name="T67" fmla="*/ 18 h 48"/>
                  <a:gd name="T68" fmla="*/ 22 w 118"/>
                  <a:gd name="T69" fmla="*/ 20 h 48"/>
                  <a:gd name="T70" fmla="*/ 25 w 118"/>
                  <a:gd name="T71" fmla="*/ 17 h 48"/>
                  <a:gd name="T72" fmla="*/ 31 w 118"/>
                  <a:gd name="T73" fmla="*/ 14 h 48"/>
                  <a:gd name="T74" fmla="*/ 40 w 118"/>
                  <a:gd name="T75" fmla="*/ 9 h 48"/>
                  <a:gd name="T76" fmla="*/ 52 w 118"/>
                  <a:gd name="T77" fmla="*/ 4 h 48"/>
                  <a:gd name="T78" fmla="*/ 66 w 118"/>
                  <a:gd name="T79" fmla="*/ 0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6" y="21"/>
                    </a:lnTo>
                    <a:lnTo>
                      <a:pt x="115" y="22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8" y="28"/>
                    </a:lnTo>
                    <a:lnTo>
                      <a:pt x="116" y="29"/>
                    </a:lnTo>
                    <a:lnTo>
                      <a:pt x="112" y="33"/>
                    </a:lnTo>
                    <a:lnTo>
                      <a:pt x="102" y="38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3"/>
                    </a:lnTo>
                    <a:lnTo>
                      <a:pt x="39" y="38"/>
                    </a:lnTo>
                    <a:lnTo>
                      <a:pt x="29" y="34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19" y="29"/>
                    </a:lnTo>
                    <a:lnTo>
                      <a:pt x="14" y="31"/>
                    </a:lnTo>
                    <a:lnTo>
                      <a:pt x="8" y="37"/>
                    </a:lnTo>
                    <a:lnTo>
                      <a:pt x="1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1"/>
                    </a:lnTo>
                    <a:lnTo>
                      <a:pt x="2" y="3"/>
                    </a:lnTo>
                    <a:lnTo>
                      <a:pt x="8" y="10"/>
                    </a:lnTo>
                    <a:lnTo>
                      <a:pt x="15" y="16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5" y="17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4"/>
                    </a:lnTo>
                    <a:lnTo>
                      <a:pt x="66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5" name="Freeform 1770"/>
              <p:cNvSpPr>
                <a:spLocks/>
              </p:cNvSpPr>
              <p:nvPr/>
            </p:nvSpPr>
            <p:spPr bwMode="auto">
              <a:xfrm>
                <a:off x="5397" y="3139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1 h 13"/>
                  <a:gd name="T4" fmla="*/ 8 w 9"/>
                  <a:gd name="T5" fmla="*/ 3 h 13"/>
                  <a:gd name="T6" fmla="*/ 9 w 9"/>
                  <a:gd name="T7" fmla="*/ 7 h 13"/>
                  <a:gd name="T8" fmla="*/ 8 w 9"/>
                  <a:gd name="T9" fmla="*/ 9 h 13"/>
                  <a:gd name="T10" fmla="*/ 7 w 9"/>
                  <a:gd name="T11" fmla="*/ 11 h 13"/>
                  <a:gd name="T12" fmla="*/ 5 w 9"/>
                  <a:gd name="T13" fmla="*/ 13 h 13"/>
                  <a:gd name="T14" fmla="*/ 2 w 9"/>
                  <a:gd name="T15" fmla="*/ 11 h 13"/>
                  <a:gd name="T16" fmla="*/ 1 w 9"/>
                  <a:gd name="T17" fmla="*/ 9 h 13"/>
                  <a:gd name="T18" fmla="*/ 0 w 9"/>
                  <a:gd name="T19" fmla="*/ 7 h 13"/>
                  <a:gd name="T20" fmla="*/ 1 w 9"/>
                  <a:gd name="T21" fmla="*/ 3 h 13"/>
                  <a:gd name="T22" fmla="*/ 2 w 9"/>
                  <a:gd name="T23" fmla="*/ 1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8" y="9"/>
                    </a:lnTo>
                    <a:lnTo>
                      <a:pt x="7" y="11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6" name="Freeform 1771"/>
              <p:cNvSpPr>
                <a:spLocks/>
              </p:cNvSpPr>
              <p:nvPr/>
            </p:nvSpPr>
            <p:spPr bwMode="auto">
              <a:xfrm>
                <a:off x="5399" y="3144"/>
                <a:ext cx="5" cy="4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0 h 4"/>
                  <a:gd name="T4" fmla="*/ 5 w 5"/>
                  <a:gd name="T5" fmla="*/ 2 h 4"/>
                  <a:gd name="T6" fmla="*/ 4 w 5"/>
                  <a:gd name="T7" fmla="*/ 4 h 4"/>
                  <a:gd name="T8" fmla="*/ 3 w 5"/>
                  <a:gd name="T9" fmla="*/ 4 h 4"/>
                  <a:gd name="T10" fmla="*/ 2 w 5"/>
                  <a:gd name="T11" fmla="*/ 4 h 4"/>
                  <a:gd name="T12" fmla="*/ 0 w 5"/>
                  <a:gd name="T13" fmla="*/ 2 h 4"/>
                  <a:gd name="T14" fmla="*/ 2 w 5"/>
                  <a:gd name="T15" fmla="*/ 0 h 4"/>
                  <a:gd name="T16" fmla="*/ 3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4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7" name="Freeform 1772"/>
              <p:cNvSpPr>
                <a:spLocks/>
              </p:cNvSpPr>
              <p:nvPr/>
            </p:nvSpPr>
            <p:spPr bwMode="auto">
              <a:xfrm>
                <a:off x="5383" y="3133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0 h 34"/>
                  <a:gd name="T4" fmla="*/ 12 w 15"/>
                  <a:gd name="T5" fmla="*/ 1 h 34"/>
                  <a:gd name="T6" fmla="*/ 8 w 15"/>
                  <a:gd name="T7" fmla="*/ 3 h 34"/>
                  <a:gd name="T8" fmla="*/ 6 w 15"/>
                  <a:gd name="T9" fmla="*/ 8 h 34"/>
                  <a:gd name="T10" fmla="*/ 5 w 15"/>
                  <a:gd name="T11" fmla="*/ 11 h 34"/>
                  <a:gd name="T12" fmla="*/ 3 w 15"/>
                  <a:gd name="T13" fmla="*/ 17 h 34"/>
                  <a:gd name="T14" fmla="*/ 5 w 15"/>
                  <a:gd name="T15" fmla="*/ 22 h 34"/>
                  <a:gd name="T16" fmla="*/ 6 w 15"/>
                  <a:gd name="T17" fmla="*/ 27 h 34"/>
                  <a:gd name="T18" fmla="*/ 8 w 15"/>
                  <a:gd name="T19" fmla="*/ 31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0 h 34"/>
                  <a:gd name="T28" fmla="*/ 1 w 15"/>
                  <a:gd name="T29" fmla="*/ 27 h 34"/>
                  <a:gd name="T30" fmla="*/ 0 w 15"/>
                  <a:gd name="T31" fmla="*/ 22 h 34"/>
                  <a:gd name="T32" fmla="*/ 0 w 15"/>
                  <a:gd name="T33" fmla="*/ 16 h 34"/>
                  <a:gd name="T34" fmla="*/ 0 w 15"/>
                  <a:gd name="T35" fmla="*/ 11 h 34"/>
                  <a:gd name="T36" fmla="*/ 1 w 15"/>
                  <a:gd name="T37" fmla="*/ 7 h 34"/>
                  <a:gd name="T38" fmla="*/ 5 w 15"/>
                  <a:gd name="T39" fmla="*/ 2 h 34"/>
                  <a:gd name="T40" fmla="*/ 8 w 15"/>
                  <a:gd name="T41" fmla="*/ 0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8" y="3"/>
                    </a:lnTo>
                    <a:lnTo>
                      <a:pt x="6" y="8"/>
                    </a:lnTo>
                    <a:lnTo>
                      <a:pt x="5" y="11"/>
                    </a:lnTo>
                    <a:lnTo>
                      <a:pt x="3" y="17"/>
                    </a:lnTo>
                    <a:lnTo>
                      <a:pt x="5" y="22"/>
                    </a:lnTo>
                    <a:lnTo>
                      <a:pt x="6" y="27"/>
                    </a:lnTo>
                    <a:lnTo>
                      <a:pt x="8" y="31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1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" y="7"/>
                    </a:lnTo>
                    <a:lnTo>
                      <a:pt x="5" y="2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8" name="Freeform 1773"/>
              <p:cNvSpPr>
                <a:spLocks/>
              </p:cNvSpPr>
              <p:nvPr/>
            </p:nvSpPr>
            <p:spPr bwMode="auto">
              <a:xfrm>
                <a:off x="5246" y="3078"/>
                <a:ext cx="117" cy="49"/>
              </a:xfrm>
              <a:custGeom>
                <a:avLst/>
                <a:gdLst>
                  <a:gd name="T0" fmla="*/ 79 w 117"/>
                  <a:gd name="T1" fmla="*/ 0 h 49"/>
                  <a:gd name="T2" fmla="*/ 92 w 117"/>
                  <a:gd name="T3" fmla="*/ 4 h 49"/>
                  <a:gd name="T4" fmla="*/ 103 w 117"/>
                  <a:gd name="T5" fmla="*/ 9 h 49"/>
                  <a:gd name="T6" fmla="*/ 112 w 117"/>
                  <a:gd name="T7" fmla="*/ 15 h 49"/>
                  <a:gd name="T8" fmla="*/ 117 w 117"/>
                  <a:gd name="T9" fmla="*/ 20 h 49"/>
                  <a:gd name="T10" fmla="*/ 117 w 117"/>
                  <a:gd name="T11" fmla="*/ 21 h 49"/>
                  <a:gd name="T12" fmla="*/ 117 w 117"/>
                  <a:gd name="T13" fmla="*/ 22 h 49"/>
                  <a:gd name="T14" fmla="*/ 116 w 117"/>
                  <a:gd name="T15" fmla="*/ 23 h 49"/>
                  <a:gd name="T16" fmla="*/ 113 w 117"/>
                  <a:gd name="T17" fmla="*/ 24 h 49"/>
                  <a:gd name="T18" fmla="*/ 115 w 117"/>
                  <a:gd name="T19" fmla="*/ 25 h 49"/>
                  <a:gd name="T20" fmla="*/ 117 w 117"/>
                  <a:gd name="T21" fmla="*/ 28 h 49"/>
                  <a:gd name="T22" fmla="*/ 117 w 117"/>
                  <a:gd name="T23" fmla="*/ 29 h 49"/>
                  <a:gd name="T24" fmla="*/ 117 w 117"/>
                  <a:gd name="T25" fmla="*/ 29 h 49"/>
                  <a:gd name="T26" fmla="*/ 111 w 117"/>
                  <a:gd name="T27" fmla="*/ 34 h 49"/>
                  <a:gd name="T28" fmla="*/ 103 w 117"/>
                  <a:gd name="T29" fmla="*/ 39 h 49"/>
                  <a:gd name="T30" fmla="*/ 91 w 117"/>
                  <a:gd name="T31" fmla="*/ 45 h 49"/>
                  <a:gd name="T32" fmla="*/ 78 w 117"/>
                  <a:gd name="T33" fmla="*/ 49 h 49"/>
                  <a:gd name="T34" fmla="*/ 65 w 117"/>
                  <a:gd name="T35" fmla="*/ 48 h 49"/>
                  <a:gd name="T36" fmla="*/ 51 w 117"/>
                  <a:gd name="T37" fmla="*/ 44 h 49"/>
                  <a:gd name="T38" fmla="*/ 40 w 117"/>
                  <a:gd name="T39" fmla="*/ 38 h 49"/>
                  <a:gd name="T40" fmla="*/ 30 w 117"/>
                  <a:gd name="T41" fmla="*/ 34 h 49"/>
                  <a:gd name="T42" fmla="*/ 23 w 117"/>
                  <a:gd name="T43" fmla="*/ 30 h 49"/>
                  <a:gd name="T44" fmla="*/ 22 w 117"/>
                  <a:gd name="T45" fmla="*/ 29 h 49"/>
                  <a:gd name="T46" fmla="*/ 20 w 117"/>
                  <a:gd name="T47" fmla="*/ 29 h 49"/>
                  <a:gd name="T48" fmla="*/ 15 w 117"/>
                  <a:gd name="T49" fmla="*/ 32 h 49"/>
                  <a:gd name="T50" fmla="*/ 9 w 117"/>
                  <a:gd name="T51" fmla="*/ 37 h 49"/>
                  <a:gd name="T52" fmla="*/ 2 w 117"/>
                  <a:gd name="T53" fmla="*/ 45 h 49"/>
                  <a:gd name="T54" fmla="*/ 0 w 117"/>
                  <a:gd name="T55" fmla="*/ 36 h 49"/>
                  <a:gd name="T56" fmla="*/ 0 w 117"/>
                  <a:gd name="T57" fmla="*/ 24 h 49"/>
                  <a:gd name="T58" fmla="*/ 1 w 117"/>
                  <a:gd name="T59" fmla="*/ 12 h 49"/>
                  <a:gd name="T60" fmla="*/ 2 w 117"/>
                  <a:gd name="T61" fmla="*/ 3 h 49"/>
                  <a:gd name="T62" fmla="*/ 9 w 117"/>
                  <a:gd name="T63" fmla="*/ 11 h 49"/>
                  <a:gd name="T64" fmla="*/ 15 w 117"/>
                  <a:gd name="T65" fmla="*/ 16 h 49"/>
                  <a:gd name="T66" fmla="*/ 21 w 117"/>
                  <a:gd name="T67" fmla="*/ 20 h 49"/>
                  <a:gd name="T68" fmla="*/ 22 w 117"/>
                  <a:gd name="T69" fmla="*/ 20 h 49"/>
                  <a:gd name="T70" fmla="*/ 24 w 117"/>
                  <a:gd name="T71" fmla="*/ 18 h 49"/>
                  <a:gd name="T72" fmla="*/ 30 w 117"/>
                  <a:gd name="T73" fmla="*/ 15 h 49"/>
                  <a:gd name="T74" fmla="*/ 40 w 117"/>
                  <a:gd name="T75" fmla="*/ 10 h 49"/>
                  <a:gd name="T76" fmla="*/ 52 w 117"/>
                  <a:gd name="T77" fmla="*/ 4 h 49"/>
                  <a:gd name="T78" fmla="*/ 65 w 117"/>
                  <a:gd name="T79" fmla="*/ 1 h 49"/>
                  <a:gd name="T80" fmla="*/ 79 w 117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9">
                    <a:moveTo>
                      <a:pt x="79" y="0"/>
                    </a:moveTo>
                    <a:lnTo>
                      <a:pt x="92" y="4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7" y="22"/>
                    </a:lnTo>
                    <a:lnTo>
                      <a:pt x="116" y="23"/>
                    </a:lnTo>
                    <a:lnTo>
                      <a:pt x="113" y="24"/>
                    </a:lnTo>
                    <a:lnTo>
                      <a:pt x="115" y="25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7" y="29"/>
                    </a:lnTo>
                    <a:lnTo>
                      <a:pt x="111" y="34"/>
                    </a:lnTo>
                    <a:lnTo>
                      <a:pt x="103" y="39"/>
                    </a:lnTo>
                    <a:lnTo>
                      <a:pt x="91" y="45"/>
                    </a:lnTo>
                    <a:lnTo>
                      <a:pt x="78" y="49"/>
                    </a:lnTo>
                    <a:lnTo>
                      <a:pt x="65" y="48"/>
                    </a:lnTo>
                    <a:lnTo>
                      <a:pt x="51" y="44"/>
                    </a:lnTo>
                    <a:lnTo>
                      <a:pt x="40" y="38"/>
                    </a:lnTo>
                    <a:lnTo>
                      <a:pt x="30" y="34"/>
                    </a:lnTo>
                    <a:lnTo>
                      <a:pt x="23" y="30"/>
                    </a:lnTo>
                    <a:lnTo>
                      <a:pt x="22" y="29"/>
                    </a:lnTo>
                    <a:lnTo>
                      <a:pt x="20" y="29"/>
                    </a:lnTo>
                    <a:lnTo>
                      <a:pt x="15" y="32"/>
                    </a:lnTo>
                    <a:lnTo>
                      <a:pt x="9" y="37"/>
                    </a:lnTo>
                    <a:lnTo>
                      <a:pt x="2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1" y="12"/>
                    </a:lnTo>
                    <a:lnTo>
                      <a:pt x="2" y="3"/>
                    </a:lnTo>
                    <a:lnTo>
                      <a:pt x="9" y="11"/>
                    </a:lnTo>
                    <a:lnTo>
                      <a:pt x="15" y="16"/>
                    </a:lnTo>
                    <a:lnTo>
                      <a:pt x="21" y="20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30" y="15"/>
                    </a:lnTo>
                    <a:lnTo>
                      <a:pt x="40" y="10"/>
                    </a:lnTo>
                    <a:lnTo>
                      <a:pt x="52" y="4"/>
                    </a:lnTo>
                    <a:lnTo>
                      <a:pt x="65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9" name="Freeform 1774"/>
              <p:cNvSpPr>
                <a:spLocks/>
              </p:cNvSpPr>
              <p:nvPr/>
            </p:nvSpPr>
            <p:spPr bwMode="auto">
              <a:xfrm>
                <a:off x="5341" y="3090"/>
                <a:ext cx="8" cy="15"/>
              </a:xfrm>
              <a:custGeom>
                <a:avLst/>
                <a:gdLst>
                  <a:gd name="T0" fmla="*/ 3 w 8"/>
                  <a:gd name="T1" fmla="*/ 0 h 15"/>
                  <a:gd name="T2" fmla="*/ 6 w 8"/>
                  <a:gd name="T3" fmla="*/ 2 h 15"/>
                  <a:gd name="T4" fmla="*/ 8 w 8"/>
                  <a:gd name="T5" fmla="*/ 4 h 15"/>
                  <a:gd name="T6" fmla="*/ 8 w 8"/>
                  <a:gd name="T7" fmla="*/ 8 h 15"/>
                  <a:gd name="T8" fmla="*/ 8 w 8"/>
                  <a:gd name="T9" fmla="*/ 11 h 15"/>
                  <a:gd name="T10" fmla="*/ 6 w 8"/>
                  <a:gd name="T11" fmla="*/ 13 h 15"/>
                  <a:gd name="T12" fmla="*/ 3 w 8"/>
                  <a:gd name="T13" fmla="*/ 15 h 15"/>
                  <a:gd name="T14" fmla="*/ 1 w 8"/>
                  <a:gd name="T15" fmla="*/ 13 h 15"/>
                  <a:gd name="T16" fmla="*/ 0 w 8"/>
                  <a:gd name="T17" fmla="*/ 11 h 15"/>
                  <a:gd name="T18" fmla="*/ 0 w 8"/>
                  <a:gd name="T19" fmla="*/ 8 h 15"/>
                  <a:gd name="T20" fmla="*/ 0 w 8"/>
                  <a:gd name="T21" fmla="*/ 4 h 15"/>
                  <a:gd name="T22" fmla="*/ 1 w 8"/>
                  <a:gd name="T23" fmla="*/ 2 h 15"/>
                  <a:gd name="T24" fmla="*/ 3 w 8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5">
                    <a:moveTo>
                      <a:pt x="3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0" name="Freeform 1775"/>
              <p:cNvSpPr>
                <a:spLocks/>
              </p:cNvSpPr>
              <p:nvPr/>
            </p:nvSpPr>
            <p:spPr bwMode="auto">
              <a:xfrm>
                <a:off x="5343" y="3096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4 w 4"/>
                  <a:gd name="T5" fmla="*/ 3 h 5"/>
                  <a:gd name="T6" fmla="*/ 4 w 4"/>
                  <a:gd name="T7" fmla="*/ 4 h 5"/>
                  <a:gd name="T8" fmla="*/ 2 w 4"/>
                  <a:gd name="T9" fmla="*/ 5 h 5"/>
                  <a:gd name="T10" fmla="*/ 0 w 4"/>
                  <a:gd name="T11" fmla="*/ 4 h 5"/>
                  <a:gd name="T12" fmla="*/ 0 w 4"/>
                  <a:gd name="T13" fmla="*/ 3 h 5"/>
                  <a:gd name="T14" fmla="*/ 0 w 4"/>
                  <a:gd name="T15" fmla="*/ 2 h 5"/>
                  <a:gd name="T16" fmla="*/ 2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4" y="2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1" name="Freeform 1776"/>
              <p:cNvSpPr>
                <a:spLocks/>
              </p:cNvSpPr>
              <p:nvPr/>
            </p:nvSpPr>
            <p:spPr bwMode="auto">
              <a:xfrm>
                <a:off x="5325" y="3085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2 w 16"/>
                  <a:gd name="T5" fmla="*/ 2 h 34"/>
                  <a:gd name="T6" fmla="*/ 10 w 16"/>
                  <a:gd name="T7" fmla="*/ 4 h 34"/>
                  <a:gd name="T8" fmla="*/ 7 w 16"/>
                  <a:gd name="T9" fmla="*/ 8 h 34"/>
                  <a:gd name="T10" fmla="*/ 5 w 16"/>
                  <a:gd name="T11" fmla="*/ 13 h 34"/>
                  <a:gd name="T12" fmla="*/ 5 w 16"/>
                  <a:gd name="T13" fmla="*/ 17 h 34"/>
                  <a:gd name="T14" fmla="*/ 5 w 16"/>
                  <a:gd name="T15" fmla="*/ 23 h 34"/>
                  <a:gd name="T16" fmla="*/ 7 w 16"/>
                  <a:gd name="T17" fmla="*/ 28 h 34"/>
                  <a:gd name="T18" fmla="*/ 10 w 16"/>
                  <a:gd name="T19" fmla="*/ 31 h 34"/>
                  <a:gd name="T20" fmla="*/ 13 w 16"/>
                  <a:gd name="T21" fmla="*/ 34 h 34"/>
                  <a:gd name="T22" fmla="*/ 12 w 16"/>
                  <a:gd name="T23" fmla="*/ 34 h 34"/>
                  <a:gd name="T24" fmla="*/ 9 w 16"/>
                  <a:gd name="T25" fmla="*/ 32 h 34"/>
                  <a:gd name="T26" fmla="*/ 5 w 16"/>
                  <a:gd name="T27" fmla="*/ 30 h 34"/>
                  <a:gd name="T28" fmla="*/ 3 w 16"/>
                  <a:gd name="T29" fmla="*/ 27 h 34"/>
                  <a:gd name="T30" fmla="*/ 2 w 16"/>
                  <a:gd name="T31" fmla="*/ 22 h 34"/>
                  <a:gd name="T32" fmla="*/ 0 w 16"/>
                  <a:gd name="T33" fmla="*/ 17 h 34"/>
                  <a:gd name="T34" fmla="*/ 2 w 16"/>
                  <a:gd name="T35" fmla="*/ 11 h 34"/>
                  <a:gd name="T36" fmla="*/ 3 w 16"/>
                  <a:gd name="T37" fmla="*/ 7 h 34"/>
                  <a:gd name="T38" fmla="*/ 5 w 16"/>
                  <a:gd name="T39" fmla="*/ 3 h 34"/>
                  <a:gd name="T40" fmla="*/ 9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10" y="31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2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0" y="17"/>
                    </a:lnTo>
                    <a:lnTo>
                      <a:pt x="2" y="11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2" name="Freeform 1777"/>
              <p:cNvSpPr>
                <a:spLocks/>
              </p:cNvSpPr>
              <p:nvPr/>
            </p:nvSpPr>
            <p:spPr bwMode="auto">
              <a:xfrm>
                <a:off x="5189" y="3031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3 h 48"/>
                  <a:gd name="T4" fmla="*/ 104 w 118"/>
                  <a:gd name="T5" fmla="*/ 9 h 48"/>
                  <a:gd name="T6" fmla="*/ 112 w 118"/>
                  <a:gd name="T7" fmla="*/ 15 h 48"/>
                  <a:gd name="T8" fmla="*/ 118 w 118"/>
                  <a:gd name="T9" fmla="*/ 18 h 48"/>
                  <a:gd name="T10" fmla="*/ 118 w 118"/>
                  <a:gd name="T11" fmla="*/ 20 h 48"/>
                  <a:gd name="T12" fmla="*/ 116 w 118"/>
                  <a:gd name="T13" fmla="*/ 21 h 48"/>
                  <a:gd name="T14" fmla="*/ 115 w 118"/>
                  <a:gd name="T15" fmla="*/ 23 h 48"/>
                  <a:gd name="T16" fmla="*/ 114 w 118"/>
                  <a:gd name="T17" fmla="*/ 24 h 48"/>
                  <a:gd name="T18" fmla="*/ 115 w 118"/>
                  <a:gd name="T19" fmla="*/ 25 h 48"/>
                  <a:gd name="T20" fmla="*/ 116 w 118"/>
                  <a:gd name="T21" fmla="*/ 27 h 48"/>
                  <a:gd name="T22" fmla="*/ 118 w 118"/>
                  <a:gd name="T23" fmla="*/ 28 h 48"/>
                  <a:gd name="T24" fmla="*/ 116 w 118"/>
                  <a:gd name="T25" fmla="*/ 29 h 48"/>
                  <a:gd name="T26" fmla="*/ 112 w 118"/>
                  <a:gd name="T27" fmla="*/ 32 h 48"/>
                  <a:gd name="T28" fmla="*/ 102 w 118"/>
                  <a:gd name="T29" fmla="*/ 38 h 48"/>
                  <a:gd name="T30" fmla="*/ 92 w 118"/>
                  <a:gd name="T31" fmla="*/ 44 h 48"/>
                  <a:gd name="T32" fmla="*/ 79 w 118"/>
                  <a:gd name="T33" fmla="*/ 48 h 48"/>
                  <a:gd name="T34" fmla="*/ 65 w 118"/>
                  <a:gd name="T35" fmla="*/ 48 h 48"/>
                  <a:gd name="T36" fmla="*/ 52 w 118"/>
                  <a:gd name="T37" fmla="*/ 43 h 48"/>
                  <a:gd name="T38" fmla="*/ 39 w 118"/>
                  <a:gd name="T39" fmla="*/ 38 h 48"/>
                  <a:gd name="T40" fmla="*/ 30 w 118"/>
                  <a:gd name="T41" fmla="*/ 34 h 48"/>
                  <a:gd name="T42" fmla="*/ 24 w 118"/>
                  <a:gd name="T43" fmla="*/ 30 h 48"/>
                  <a:gd name="T44" fmla="*/ 21 w 118"/>
                  <a:gd name="T45" fmla="*/ 28 h 48"/>
                  <a:gd name="T46" fmla="*/ 19 w 118"/>
                  <a:gd name="T47" fmla="*/ 29 h 48"/>
                  <a:gd name="T48" fmla="*/ 14 w 118"/>
                  <a:gd name="T49" fmla="*/ 32 h 48"/>
                  <a:gd name="T50" fmla="*/ 8 w 118"/>
                  <a:gd name="T51" fmla="*/ 37 h 48"/>
                  <a:gd name="T52" fmla="*/ 1 w 118"/>
                  <a:gd name="T53" fmla="*/ 44 h 48"/>
                  <a:gd name="T54" fmla="*/ 0 w 118"/>
                  <a:gd name="T55" fmla="*/ 35 h 48"/>
                  <a:gd name="T56" fmla="*/ 0 w 118"/>
                  <a:gd name="T57" fmla="*/ 23 h 48"/>
                  <a:gd name="T58" fmla="*/ 0 w 118"/>
                  <a:gd name="T59" fmla="*/ 12 h 48"/>
                  <a:gd name="T60" fmla="*/ 3 w 118"/>
                  <a:gd name="T61" fmla="*/ 3 h 48"/>
                  <a:gd name="T62" fmla="*/ 8 w 118"/>
                  <a:gd name="T63" fmla="*/ 10 h 48"/>
                  <a:gd name="T64" fmla="*/ 16 w 118"/>
                  <a:gd name="T65" fmla="*/ 16 h 48"/>
                  <a:gd name="T66" fmla="*/ 20 w 118"/>
                  <a:gd name="T67" fmla="*/ 18 h 48"/>
                  <a:gd name="T68" fmla="*/ 23 w 118"/>
                  <a:gd name="T69" fmla="*/ 20 h 48"/>
                  <a:gd name="T70" fmla="*/ 25 w 118"/>
                  <a:gd name="T71" fmla="*/ 18 h 48"/>
                  <a:gd name="T72" fmla="*/ 31 w 118"/>
                  <a:gd name="T73" fmla="*/ 15 h 48"/>
                  <a:gd name="T74" fmla="*/ 40 w 118"/>
                  <a:gd name="T75" fmla="*/ 9 h 48"/>
                  <a:gd name="T76" fmla="*/ 52 w 118"/>
                  <a:gd name="T77" fmla="*/ 4 h 48"/>
                  <a:gd name="T78" fmla="*/ 66 w 118"/>
                  <a:gd name="T79" fmla="*/ 1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4" y="9"/>
                    </a:lnTo>
                    <a:lnTo>
                      <a:pt x="112" y="15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6" y="21"/>
                    </a:lnTo>
                    <a:lnTo>
                      <a:pt x="115" y="23"/>
                    </a:lnTo>
                    <a:lnTo>
                      <a:pt x="114" y="24"/>
                    </a:lnTo>
                    <a:lnTo>
                      <a:pt x="115" y="25"/>
                    </a:lnTo>
                    <a:lnTo>
                      <a:pt x="116" y="27"/>
                    </a:lnTo>
                    <a:lnTo>
                      <a:pt x="118" y="28"/>
                    </a:lnTo>
                    <a:lnTo>
                      <a:pt x="116" y="29"/>
                    </a:lnTo>
                    <a:lnTo>
                      <a:pt x="112" y="32"/>
                    </a:lnTo>
                    <a:lnTo>
                      <a:pt x="102" y="38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3"/>
                    </a:lnTo>
                    <a:lnTo>
                      <a:pt x="39" y="38"/>
                    </a:lnTo>
                    <a:lnTo>
                      <a:pt x="30" y="34"/>
                    </a:lnTo>
                    <a:lnTo>
                      <a:pt x="24" y="30"/>
                    </a:lnTo>
                    <a:lnTo>
                      <a:pt x="21" y="28"/>
                    </a:lnTo>
                    <a:lnTo>
                      <a:pt x="19" y="29"/>
                    </a:lnTo>
                    <a:lnTo>
                      <a:pt x="14" y="32"/>
                    </a:lnTo>
                    <a:lnTo>
                      <a:pt x="8" y="37"/>
                    </a:lnTo>
                    <a:lnTo>
                      <a:pt x="1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2"/>
                    </a:lnTo>
                    <a:lnTo>
                      <a:pt x="3" y="3"/>
                    </a:lnTo>
                    <a:lnTo>
                      <a:pt x="8" y="10"/>
                    </a:lnTo>
                    <a:lnTo>
                      <a:pt x="16" y="16"/>
                    </a:lnTo>
                    <a:lnTo>
                      <a:pt x="20" y="18"/>
                    </a:lnTo>
                    <a:lnTo>
                      <a:pt x="23" y="20"/>
                    </a:lnTo>
                    <a:lnTo>
                      <a:pt x="25" y="18"/>
                    </a:lnTo>
                    <a:lnTo>
                      <a:pt x="31" y="15"/>
                    </a:lnTo>
                    <a:lnTo>
                      <a:pt x="40" y="9"/>
                    </a:lnTo>
                    <a:lnTo>
                      <a:pt x="52" y="4"/>
                    </a:lnTo>
                    <a:lnTo>
                      <a:pt x="66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3" name="Freeform 1778"/>
              <p:cNvSpPr>
                <a:spLocks/>
              </p:cNvSpPr>
              <p:nvPr/>
            </p:nvSpPr>
            <p:spPr bwMode="auto">
              <a:xfrm>
                <a:off x="5283" y="3043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2 h 13"/>
                  <a:gd name="T4" fmla="*/ 8 w 10"/>
                  <a:gd name="T5" fmla="*/ 4 h 13"/>
                  <a:gd name="T6" fmla="*/ 10 w 10"/>
                  <a:gd name="T7" fmla="*/ 8 h 13"/>
                  <a:gd name="T8" fmla="*/ 8 w 10"/>
                  <a:gd name="T9" fmla="*/ 11 h 13"/>
                  <a:gd name="T10" fmla="*/ 7 w 10"/>
                  <a:gd name="T11" fmla="*/ 13 h 13"/>
                  <a:gd name="T12" fmla="*/ 5 w 10"/>
                  <a:gd name="T13" fmla="*/ 13 h 13"/>
                  <a:gd name="T14" fmla="*/ 3 w 10"/>
                  <a:gd name="T15" fmla="*/ 13 h 13"/>
                  <a:gd name="T16" fmla="*/ 1 w 10"/>
                  <a:gd name="T17" fmla="*/ 11 h 13"/>
                  <a:gd name="T18" fmla="*/ 0 w 10"/>
                  <a:gd name="T19" fmla="*/ 8 h 13"/>
                  <a:gd name="T20" fmla="*/ 1 w 10"/>
                  <a:gd name="T21" fmla="*/ 4 h 13"/>
                  <a:gd name="T22" fmla="*/ 3 w 10"/>
                  <a:gd name="T23" fmla="*/ 2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2"/>
                    </a:lnTo>
                    <a:lnTo>
                      <a:pt x="8" y="4"/>
                    </a:lnTo>
                    <a:lnTo>
                      <a:pt x="10" y="8"/>
                    </a:lnTo>
                    <a:lnTo>
                      <a:pt x="8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4" name="Freeform 1779"/>
              <p:cNvSpPr>
                <a:spLocks/>
              </p:cNvSpPr>
              <p:nvPr/>
            </p:nvSpPr>
            <p:spPr bwMode="auto">
              <a:xfrm>
                <a:off x="5286" y="304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3 w 4"/>
                  <a:gd name="T3" fmla="*/ 0 h 4"/>
                  <a:gd name="T4" fmla="*/ 4 w 4"/>
                  <a:gd name="T5" fmla="*/ 3 h 4"/>
                  <a:gd name="T6" fmla="*/ 3 w 4"/>
                  <a:gd name="T7" fmla="*/ 4 h 4"/>
                  <a:gd name="T8" fmla="*/ 2 w 4"/>
                  <a:gd name="T9" fmla="*/ 4 h 4"/>
                  <a:gd name="T10" fmla="*/ 1 w 4"/>
                  <a:gd name="T11" fmla="*/ 4 h 4"/>
                  <a:gd name="T12" fmla="*/ 0 w 4"/>
                  <a:gd name="T13" fmla="*/ 3 h 4"/>
                  <a:gd name="T14" fmla="*/ 1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3" y="0"/>
                    </a:lnTo>
                    <a:lnTo>
                      <a:pt x="4" y="3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5" name="Freeform 1780"/>
              <p:cNvSpPr>
                <a:spLocks/>
              </p:cNvSpPr>
              <p:nvPr/>
            </p:nvSpPr>
            <p:spPr bwMode="auto">
              <a:xfrm>
                <a:off x="5269" y="3038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1 h 34"/>
                  <a:gd name="T6" fmla="*/ 8 w 15"/>
                  <a:gd name="T7" fmla="*/ 4 h 34"/>
                  <a:gd name="T8" fmla="*/ 6 w 15"/>
                  <a:gd name="T9" fmla="*/ 8 h 34"/>
                  <a:gd name="T10" fmla="*/ 5 w 15"/>
                  <a:gd name="T11" fmla="*/ 13 h 34"/>
                  <a:gd name="T12" fmla="*/ 4 w 15"/>
                  <a:gd name="T13" fmla="*/ 17 h 34"/>
                  <a:gd name="T14" fmla="*/ 5 w 15"/>
                  <a:gd name="T15" fmla="*/ 23 h 34"/>
                  <a:gd name="T16" fmla="*/ 6 w 15"/>
                  <a:gd name="T17" fmla="*/ 28 h 34"/>
                  <a:gd name="T18" fmla="*/ 8 w 15"/>
                  <a:gd name="T19" fmla="*/ 31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2 h 34"/>
                  <a:gd name="T26" fmla="*/ 5 w 15"/>
                  <a:gd name="T27" fmla="*/ 30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6 h 34"/>
                  <a:gd name="T34" fmla="*/ 0 w 15"/>
                  <a:gd name="T35" fmla="*/ 11 h 34"/>
                  <a:gd name="T36" fmla="*/ 2 w 15"/>
                  <a:gd name="T37" fmla="*/ 7 h 34"/>
                  <a:gd name="T38" fmla="*/ 5 w 15"/>
                  <a:gd name="T39" fmla="*/ 3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4" y="17"/>
                    </a:lnTo>
                    <a:lnTo>
                      <a:pt x="5" y="23"/>
                    </a:lnTo>
                    <a:lnTo>
                      <a:pt x="6" y="28"/>
                    </a:lnTo>
                    <a:lnTo>
                      <a:pt x="8" y="31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5" y="30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6" name="Freeform 1781"/>
              <p:cNvSpPr>
                <a:spLocks/>
              </p:cNvSpPr>
              <p:nvPr/>
            </p:nvSpPr>
            <p:spPr bwMode="auto">
              <a:xfrm>
                <a:off x="5132" y="2984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2 w 118"/>
                  <a:gd name="T3" fmla="*/ 3 h 48"/>
                  <a:gd name="T4" fmla="*/ 103 w 118"/>
                  <a:gd name="T5" fmla="*/ 9 h 48"/>
                  <a:gd name="T6" fmla="*/ 112 w 118"/>
                  <a:gd name="T7" fmla="*/ 15 h 48"/>
                  <a:gd name="T8" fmla="*/ 117 w 118"/>
                  <a:gd name="T9" fmla="*/ 18 h 48"/>
                  <a:gd name="T10" fmla="*/ 118 w 118"/>
                  <a:gd name="T11" fmla="*/ 20 h 48"/>
                  <a:gd name="T12" fmla="*/ 117 w 118"/>
                  <a:gd name="T13" fmla="*/ 21 h 48"/>
                  <a:gd name="T14" fmla="*/ 116 w 118"/>
                  <a:gd name="T15" fmla="*/ 22 h 48"/>
                  <a:gd name="T16" fmla="*/ 114 w 118"/>
                  <a:gd name="T17" fmla="*/ 23 h 48"/>
                  <a:gd name="T18" fmla="*/ 115 w 118"/>
                  <a:gd name="T19" fmla="*/ 25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29 h 48"/>
                  <a:gd name="T26" fmla="*/ 111 w 118"/>
                  <a:gd name="T27" fmla="*/ 32 h 48"/>
                  <a:gd name="T28" fmla="*/ 103 w 118"/>
                  <a:gd name="T29" fmla="*/ 38 h 48"/>
                  <a:gd name="T30" fmla="*/ 91 w 118"/>
                  <a:gd name="T31" fmla="*/ 44 h 48"/>
                  <a:gd name="T32" fmla="*/ 78 w 118"/>
                  <a:gd name="T33" fmla="*/ 48 h 48"/>
                  <a:gd name="T34" fmla="*/ 65 w 118"/>
                  <a:gd name="T35" fmla="*/ 47 h 48"/>
                  <a:gd name="T36" fmla="*/ 51 w 118"/>
                  <a:gd name="T37" fmla="*/ 43 h 48"/>
                  <a:gd name="T38" fmla="*/ 40 w 118"/>
                  <a:gd name="T39" fmla="*/ 38 h 48"/>
                  <a:gd name="T40" fmla="*/ 30 w 118"/>
                  <a:gd name="T41" fmla="*/ 32 h 48"/>
                  <a:gd name="T42" fmla="*/ 23 w 118"/>
                  <a:gd name="T43" fmla="*/ 29 h 48"/>
                  <a:gd name="T44" fmla="*/ 22 w 118"/>
                  <a:gd name="T45" fmla="*/ 28 h 48"/>
                  <a:gd name="T46" fmla="*/ 20 w 118"/>
                  <a:gd name="T47" fmla="*/ 29 h 48"/>
                  <a:gd name="T48" fmla="*/ 15 w 118"/>
                  <a:gd name="T49" fmla="*/ 31 h 48"/>
                  <a:gd name="T50" fmla="*/ 9 w 118"/>
                  <a:gd name="T51" fmla="*/ 36 h 48"/>
                  <a:gd name="T52" fmla="*/ 2 w 118"/>
                  <a:gd name="T53" fmla="*/ 44 h 48"/>
                  <a:gd name="T54" fmla="*/ 0 w 118"/>
                  <a:gd name="T55" fmla="*/ 35 h 48"/>
                  <a:gd name="T56" fmla="*/ 0 w 118"/>
                  <a:gd name="T57" fmla="*/ 23 h 48"/>
                  <a:gd name="T58" fmla="*/ 1 w 118"/>
                  <a:gd name="T59" fmla="*/ 11 h 48"/>
                  <a:gd name="T60" fmla="*/ 2 w 118"/>
                  <a:gd name="T61" fmla="*/ 2 h 48"/>
                  <a:gd name="T62" fmla="*/ 9 w 118"/>
                  <a:gd name="T63" fmla="*/ 10 h 48"/>
                  <a:gd name="T64" fmla="*/ 15 w 118"/>
                  <a:gd name="T65" fmla="*/ 15 h 48"/>
                  <a:gd name="T66" fmla="*/ 21 w 118"/>
                  <a:gd name="T67" fmla="*/ 18 h 48"/>
                  <a:gd name="T68" fmla="*/ 22 w 118"/>
                  <a:gd name="T69" fmla="*/ 20 h 48"/>
                  <a:gd name="T70" fmla="*/ 24 w 118"/>
                  <a:gd name="T71" fmla="*/ 17 h 48"/>
                  <a:gd name="T72" fmla="*/ 30 w 118"/>
                  <a:gd name="T73" fmla="*/ 14 h 48"/>
                  <a:gd name="T74" fmla="*/ 40 w 118"/>
                  <a:gd name="T75" fmla="*/ 9 h 48"/>
                  <a:gd name="T76" fmla="*/ 53 w 118"/>
                  <a:gd name="T77" fmla="*/ 4 h 48"/>
                  <a:gd name="T78" fmla="*/ 65 w 118"/>
                  <a:gd name="T79" fmla="*/ 0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8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6" y="22"/>
                    </a:lnTo>
                    <a:lnTo>
                      <a:pt x="114" y="23"/>
                    </a:lnTo>
                    <a:lnTo>
                      <a:pt x="115" y="25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2"/>
                    </a:lnTo>
                    <a:lnTo>
                      <a:pt x="103" y="38"/>
                    </a:lnTo>
                    <a:lnTo>
                      <a:pt x="91" y="44"/>
                    </a:lnTo>
                    <a:lnTo>
                      <a:pt x="78" y="48"/>
                    </a:lnTo>
                    <a:lnTo>
                      <a:pt x="65" y="47"/>
                    </a:lnTo>
                    <a:lnTo>
                      <a:pt x="51" y="43"/>
                    </a:lnTo>
                    <a:lnTo>
                      <a:pt x="40" y="38"/>
                    </a:lnTo>
                    <a:lnTo>
                      <a:pt x="30" y="32"/>
                    </a:lnTo>
                    <a:lnTo>
                      <a:pt x="23" y="29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5" y="31"/>
                    </a:lnTo>
                    <a:lnTo>
                      <a:pt x="9" y="36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1" y="11"/>
                    </a:lnTo>
                    <a:lnTo>
                      <a:pt x="2" y="2"/>
                    </a:lnTo>
                    <a:lnTo>
                      <a:pt x="9" y="10"/>
                    </a:lnTo>
                    <a:lnTo>
                      <a:pt x="15" y="15"/>
                    </a:lnTo>
                    <a:lnTo>
                      <a:pt x="21" y="18"/>
                    </a:lnTo>
                    <a:lnTo>
                      <a:pt x="22" y="20"/>
                    </a:lnTo>
                    <a:lnTo>
                      <a:pt x="24" y="17"/>
                    </a:lnTo>
                    <a:lnTo>
                      <a:pt x="30" y="14"/>
                    </a:lnTo>
                    <a:lnTo>
                      <a:pt x="40" y="9"/>
                    </a:lnTo>
                    <a:lnTo>
                      <a:pt x="53" y="4"/>
                    </a:lnTo>
                    <a:lnTo>
                      <a:pt x="65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7" name="Freeform 1782"/>
              <p:cNvSpPr>
                <a:spLocks/>
              </p:cNvSpPr>
              <p:nvPr/>
            </p:nvSpPr>
            <p:spPr bwMode="auto">
              <a:xfrm>
                <a:off x="5227" y="2997"/>
                <a:ext cx="8" cy="12"/>
              </a:xfrm>
              <a:custGeom>
                <a:avLst/>
                <a:gdLst>
                  <a:gd name="T0" fmla="*/ 3 w 8"/>
                  <a:gd name="T1" fmla="*/ 0 h 12"/>
                  <a:gd name="T2" fmla="*/ 6 w 8"/>
                  <a:gd name="T3" fmla="*/ 0 h 12"/>
                  <a:gd name="T4" fmla="*/ 8 w 8"/>
                  <a:gd name="T5" fmla="*/ 2 h 12"/>
                  <a:gd name="T6" fmla="*/ 8 w 8"/>
                  <a:gd name="T7" fmla="*/ 5 h 12"/>
                  <a:gd name="T8" fmla="*/ 8 w 8"/>
                  <a:gd name="T9" fmla="*/ 9 h 12"/>
                  <a:gd name="T10" fmla="*/ 6 w 8"/>
                  <a:gd name="T11" fmla="*/ 11 h 12"/>
                  <a:gd name="T12" fmla="*/ 3 w 8"/>
                  <a:gd name="T13" fmla="*/ 12 h 12"/>
                  <a:gd name="T14" fmla="*/ 1 w 8"/>
                  <a:gd name="T15" fmla="*/ 11 h 12"/>
                  <a:gd name="T16" fmla="*/ 0 w 8"/>
                  <a:gd name="T17" fmla="*/ 9 h 12"/>
                  <a:gd name="T18" fmla="*/ 0 w 8"/>
                  <a:gd name="T19" fmla="*/ 5 h 12"/>
                  <a:gd name="T20" fmla="*/ 0 w 8"/>
                  <a:gd name="T21" fmla="*/ 2 h 12"/>
                  <a:gd name="T22" fmla="*/ 1 w 8"/>
                  <a:gd name="T23" fmla="*/ 0 h 12"/>
                  <a:gd name="T24" fmla="*/ 3 w 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2">
                    <a:moveTo>
                      <a:pt x="3" y="0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3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8" name="Freeform 1783"/>
              <p:cNvSpPr>
                <a:spLocks/>
              </p:cNvSpPr>
              <p:nvPr/>
            </p:nvSpPr>
            <p:spPr bwMode="auto">
              <a:xfrm>
                <a:off x="5229" y="3001"/>
                <a:ext cx="4" cy="5"/>
              </a:xfrm>
              <a:custGeom>
                <a:avLst/>
                <a:gdLst>
                  <a:gd name="T0" fmla="*/ 3 w 4"/>
                  <a:gd name="T1" fmla="*/ 0 h 5"/>
                  <a:gd name="T2" fmla="*/ 4 w 4"/>
                  <a:gd name="T3" fmla="*/ 1 h 5"/>
                  <a:gd name="T4" fmla="*/ 4 w 4"/>
                  <a:gd name="T5" fmla="*/ 3 h 5"/>
                  <a:gd name="T6" fmla="*/ 4 w 4"/>
                  <a:gd name="T7" fmla="*/ 4 h 5"/>
                  <a:gd name="T8" fmla="*/ 3 w 4"/>
                  <a:gd name="T9" fmla="*/ 5 h 5"/>
                  <a:gd name="T10" fmla="*/ 0 w 4"/>
                  <a:gd name="T11" fmla="*/ 4 h 5"/>
                  <a:gd name="T12" fmla="*/ 0 w 4"/>
                  <a:gd name="T13" fmla="*/ 3 h 5"/>
                  <a:gd name="T14" fmla="*/ 0 w 4"/>
                  <a:gd name="T15" fmla="*/ 1 h 5"/>
                  <a:gd name="T16" fmla="*/ 3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9" name="Freeform 1784"/>
              <p:cNvSpPr>
                <a:spLocks/>
              </p:cNvSpPr>
              <p:nvPr/>
            </p:nvSpPr>
            <p:spPr bwMode="auto">
              <a:xfrm>
                <a:off x="5212" y="2989"/>
                <a:ext cx="16" cy="35"/>
              </a:xfrm>
              <a:custGeom>
                <a:avLst/>
                <a:gdLst>
                  <a:gd name="T0" fmla="*/ 11 w 16"/>
                  <a:gd name="T1" fmla="*/ 0 h 35"/>
                  <a:gd name="T2" fmla="*/ 16 w 16"/>
                  <a:gd name="T3" fmla="*/ 2 h 35"/>
                  <a:gd name="T4" fmla="*/ 11 w 16"/>
                  <a:gd name="T5" fmla="*/ 3 h 35"/>
                  <a:gd name="T6" fmla="*/ 9 w 16"/>
                  <a:gd name="T7" fmla="*/ 5 h 35"/>
                  <a:gd name="T8" fmla="*/ 7 w 16"/>
                  <a:gd name="T9" fmla="*/ 9 h 35"/>
                  <a:gd name="T10" fmla="*/ 4 w 16"/>
                  <a:gd name="T11" fmla="*/ 13 h 35"/>
                  <a:gd name="T12" fmla="*/ 4 w 16"/>
                  <a:gd name="T13" fmla="*/ 19 h 35"/>
                  <a:gd name="T14" fmla="*/ 4 w 16"/>
                  <a:gd name="T15" fmla="*/ 24 h 35"/>
                  <a:gd name="T16" fmla="*/ 7 w 16"/>
                  <a:gd name="T17" fmla="*/ 29 h 35"/>
                  <a:gd name="T18" fmla="*/ 9 w 16"/>
                  <a:gd name="T19" fmla="*/ 32 h 35"/>
                  <a:gd name="T20" fmla="*/ 12 w 16"/>
                  <a:gd name="T21" fmla="*/ 35 h 35"/>
                  <a:gd name="T22" fmla="*/ 11 w 16"/>
                  <a:gd name="T23" fmla="*/ 35 h 35"/>
                  <a:gd name="T24" fmla="*/ 8 w 16"/>
                  <a:gd name="T25" fmla="*/ 35 h 35"/>
                  <a:gd name="T26" fmla="*/ 4 w 16"/>
                  <a:gd name="T27" fmla="*/ 32 h 35"/>
                  <a:gd name="T28" fmla="*/ 2 w 16"/>
                  <a:gd name="T29" fmla="*/ 27 h 35"/>
                  <a:gd name="T30" fmla="*/ 1 w 16"/>
                  <a:gd name="T31" fmla="*/ 23 h 35"/>
                  <a:gd name="T32" fmla="*/ 0 w 16"/>
                  <a:gd name="T33" fmla="*/ 18 h 35"/>
                  <a:gd name="T34" fmla="*/ 1 w 16"/>
                  <a:gd name="T35" fmla="*/ 12 h 35"/>
                  <a:gd name="T36" fmla="*/ 2 w 16"/>
                  <a:gd name="T37" fmla="*/ 8 h 35"/>
                  <a:gd name="T38" fmla="*/ 4 w 16"/>
                  <a:gd name="T39" fmla="*/ 4 h 35"/>
                  <a:gd name="T40" fmla="*/ 8 w 16"/>
                  <a:gd name="T41" fmla="*/ 2 h 35"/>
                  <a:gd name="T42" fmla="*/ 11 w 16"/>
                  <a:gd name="T4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5">
                    <a:moveTo>
                      <a:pt x="11" y="0"/>
                    </a:moveTo>
                    <a:lnTo>
                      <a:pt x="16" y="2"/>
                    </a:lnTo>
                    <a:lnTo>
                      <a:pt x="11" y="3"/>
                    </a:lnTo>
                    <a:lnTo>
                      <a:pt x="9" y="5"/>
                    </a:lnTo>
                    <a:lnTo>
                      <a:pt x="7" y="9"/>
                    </a:lnTo>
                    <a:lnTo>
                      <a:pt x="4" y="13"/>
                    </a:lnTo>
                    <a:lnTo>
                      <a:pt x="4" y="19"/>
                    </a:lnTo>
                    <a:lnTo>
                      <a:pt x="4" y="24"/>
                    </a:lnTo>
                    <a:lnTo>
                      <a:pt x="7" y="29"/>
                    </a:lnTo>
                    <a:lnTo>
                      <a:pt x="9" y="32"/>
                    </a:lnTo>
                    <a:lnTo>
                      <a:pt x="12" y="35"/>
                    </a:lnTo>
                    <a:lnTo>
                      <a:pt x="11" y="35"/>
                    </a:lnTo>
                    <a:lnTo>
                      <a:pt x="8" y="35"/>
                    </a:lnTo>
                    <a:lnTo>
                      <a:pt x="4" y="32"/>
                    </a:lnTo>
                    <a:lnTo>
                      <a:pt x="2" y="27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0" name="Freeform 1785"/>
              <p:cNvSpPr>
                <a:spLocks/>
              </p:cNvSpPr>
              <p:nvPr/>
            </p:nvSpPr>
            <p:spPr bwMode="auto">
              <a:xfrm>
                <a:off x="5006" y="2982"/>
                <a:ext cx="118" cy="49"/>
              </a:xfrm>
              <a:custGeom>
                <a:avLst/>
                <a:gdLst>
                  <a:gd name="T0" fmla="*/ 79 w 118"/>
                  <a:gd name="T1" fmla="*/ 0 h 49"/>
                  <a:gd name="T2" fmla="*/ 92 w 118"/>
                  <a:gd name="T3" fmla="*/ 4 h 49"/>
                  <a:gd name="T4" fmla="*/ 103 w 118"/>
                  <a:gd name="T5" fmla="*/ 10 h 49"/>
                  <a:gd name="T6" fmla="*/ 112 w 118"/>
                  <a:gd name="T7" fmla="*/ 16 h 49"/>
                  <a:gd name="T8" fmla="*/ 118 w 118"/>
                  <a:gd name="T9" fmla="*/ 19 h 49"/>
                  <a:gd name="T10" fmla="*/ 118 w 118"/>
                  <a:gd name="T11" fmla="*/ 20 h 49"/>
                  <a:gd name="T12" fmla="*/ 116 w 118"/>
                  <a:gd name="T13" fmla="*/ 22 h 49"/>
                  <a:gd name="T14" fmla="*/ 115 w 118"/>
                  <a:gd name="T15" fmla="*/ 23 h 49"/>
                  <a:gd name="T16" fmla="*/ 114 w 118"/>
                  <a:gd name="T17" fmla="*/ 25 h 49"/>
                  <a:gd name="T18" fmla="*/ 115 w 118"/>
                  <a:gd name="T19" fmla="*/ 26 h 49"/>
                  <a:gd name="T20" fmla="*/ 116 w 118"/>
                  <a:gd name="T21" fmla="*/ 27 h 49"/>
                  <a:gd name="T22" fmla="*/ 118 w 118"/>
                  <a:gd name="T23" fmla="*/ 29 h 49"/>
                  <a:gd name="T24" fmla="*/ 116 w 118"/>
                  <a:gd name="T25" fmla="*/ 30 h 49"/>
                  <a:gd name="T26" fmla="*/ 112 w 118"/>
                  <a:gd name="T27" fmla="*/ 33 h 49"/>
                  <a:gd name="T28" fmla="*/ 102 w 118"/>
                  <a:gd name="T29" fmla="*/ 39 h 49"/>
                  <a:gd name="T30" fmla="*/ 92 w 118"/>
                  <a:gd name="T31" fmla="*/ 45 h 49"/>
                  <a:gd name="T32" fmla="*/ 79 w 118"/>
                  <a:gd name="T33" fmla="*/ 49 h 49"/>
                  <a:gd name="T34" fmla="*/ 65 w 118"/>
                  <a:gd name="T35" fmla="*/ 49 h 49"/>
                  <a:gd name="T36" fmla="*/ 52 w 118"/>
                  <a:gd name="T37" fmla="*/ 44 h 49"/>
                  <a:gd name="T38" fmla="*/ 39 w 118"/>
                  <a:gd name="T39" fmla="*/ 39 h 49"/>
                  <a:gd name="T40" fmla="*/ 30 w 118"/>
                  <a:gd name="T41" fmla="*/ 34 h 49"/>
                  <a:gd name="T42" fmla="*/ 24 w 118"/>
                  <a:gd name="T43" fmla="*/ 30 h 49"/>
                  <a:gd name="T44" fmla="*/ 21 w 118"/>
                  <a:gd name="T45" fmla="*/ 29 h 49"/>
                  <a:gd name="T46" fmla="*/ 19 w 118"/>
                  <a:gd name="T47" fmla="*/ 30 h 49"/>
                  <a:gd name="T48" fmla="*/ 14 w 118"/>
                  <a:gd name="T49" fmla="*/ 32 h 49"/>
                  <a:gd name="T50" fmla="*/ 8 w 118"/>
                  <a:gd name="T51" fmla="*/ 38 h 49"/>
                  <a:gd name="T52" fmla="*/ 1 w 118"/>
                  <a:gd name="T53" fmla="*/ 45 h 49"/>
                  <a:gd name="T54" fmla="*/ 0 w 118"/>
                  <a:gd name="T55" fmla="*/ 36 h 49"/>
                  <a:gd name="T56" fmla="*/ 0 w 118"/>
                  <a:gd name="T57" fmla="*/ 24 h 49"/>
                  <a:gd name="T58" fmla="*/ 0 w 118"/>
                  <a:gd name="T59" fmla="*/ 12 h 49"/>
                  <a:gd name="T60" fmla="*/ 3 w 118"/>
                  <a:gd name="T61" fmla="*/ 4 h 49"/>
                  <a:gd name="T62" fmla="*/ 10 w 118"/>
                  <a:gd name="T63" fmla="*/ 11 h 49"/>
                  <a:gd name="T64" fmla="*/ 15 w 118"/>
                  <a:gd name="T65" fmla="*/ 17 h 49"/>
                  <a:gd name="T66" fmla="*/ 20 w 118"/>
                  <a:gd name="T67" fmla="*/ 19 h 49"/>
                  <a:gd name="T68" fmla="*/ 22 w 118"/>
                  <a:gd name="T69" fmla="*/ 20 h 49"/>
                  <a:gd name="T70" fmla="*/ 25 w 118"/>
                  <a:gd name="T71" fmla="*/ 18 h 49"/>
                  <a:gd name="T72" fmla="*/ 31 w 118"/>
                  <a:gd name="T73" fmla="*/ 15 h 49"/>
                  <a:gd name="T74" fmla="*/ 40 w 118"/>
                  <a:gd name="T75" fmla="*/ 10 h 49"/>
                  <a:gd name="T76" fmla="*/ 52 w 118"/>
                  <a:gd name="T77" fmla="*/ 5 h 49"/>
                  <a:gd name="T78" fmla="*/ 66 w 118"/>
                  <a:gd name="T79" fmla="*/ 0 h 49"/>
                  <a:gd name="T80" fmla="*/ 79 w 118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9">
                    <a:moveTo>
                      <a:pt x="79" y="0"/>
                    </a:moveTo>
                    <a:lnTo>
                      <a:pt x="92" y="4"/>
                    </a:lnTo>
                    <a:lnTo>
                      <a:pt x="103" y="10"/>
                    </a:lnTo>
                    <a:lnTo>
                      <a:pt x="112" y="16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6" y="22"/>
                    </a:lnTo>
                    <a:lnTo>
                      <a:pt x="115" y="23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8" y="29"/>
                    </a:lnTo>
                    <a:lnTo>
                      <a:pt x="116" y="30"/>
                    </a:lnTo>
                    <a:lnTo>
                      <a:pt x="112" y="33"/>
                    </a:lnTo>
                    <a:lnTo>
                      <a:pt x="102" y="39"/>
                    </a:lnTo>
                    <a:lnTo>
                      <a:pt x="92" y="45"/>
                    </a:lnTo>
                    <a:lnTo>
                      <a:pt x="79" y="49"/>
                    </a:lnTo>
                    <a:lnTo>
                      <a:pt x="65" y="49"/>
                    </a:lnTo>
                    <a:lnTo>
                      <a:pt x="52" y="44"/>
                    </a:lnTo>
                    <a:lnTo>
                      <a:pt x="39" y="39"/>
                    </a:lnTo>
                    <a:lnTo>
                      <a:pt x="30" y="34"/>
                    </a:lnTo>
                    <a:lnTo>
                      <a:pt x="24" y="30"/>
                    </a:lnTo>
                    <a:lnTo>
                      <a:pt x="21" y="29"/>
                    </a:lnTo>
                    <a:lnTo>
                      <a:pt x="19" y="30"/>
                    </a:lnTo>
                    <a:lnTo>
                      <a:pt x="14" y="32"/>
                    </a:lnTo>
                    <a:lnTo>
                      <a:pt x="8" y="38"/>
                    </a:lnTo>
                    <a:lnTo>
                      <a:pt x="1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10" y="11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8"/>
                    </a:lnTo>
                    <a:lnTo>
                      <a:pt x="31" y="15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69A8"/>
              </a:solidFill>
              <a:ln w="0">
                <a:solidFill>
                  <a:srgbClr val="0069A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1" name="Freeform 1786"/>
              <p:cNvSpPr>
                <a:spLocks/>
              </p:cNvSpPr>
              <p:nvPr/>
            </p:nvSpPr>
            <p:spPr bwMode="auto">
              <a:xfrm>
                <a:off x="5100" y="2995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2 h 13"/>
                  <a:gd name="T4" fmla="*/ 8 w 9"/>
                  <a:gd name="T5" fmla="*/ 4 h 13"/>
                  <a:gd name="T6" fmla="*/ 9 w 9"/>
                  <a:gd name="T7" fmla="*/ 6 h 13"/>
                  <a:gd name="T8" fmla="*/ 8 w 9"/>
                  <a:gd name="T9" fmla="*/ 10 h 13"/>
                  <a:gd name="T10" fmla="*/ 7 w 9"/>
                  <a:gd name="T11" fmla="*/ 12 h 13"/>
                  <a:gd name="T12" fmla="*/ 5 w 9"/>
                  <a:gd name="T13" fmla="*/ 13 h 13"/>
                  <a:gd name="T14" fmla="*/ 2 w 9"/>
                  <a:gd name="T15" fmla="*/ 12 h 13"/>
                  <a:gd name="T16" fmla="*/ 1 w 9"/>
                  <a:gd name="T17" fmla="*/ 10 h 13"/>
                  <a:gd name="T18" fmla="*/ 0 w 9"/>
                  <a:gd name="T19" fmla="*/ 6 h 13"/>
                  <a:gd name="T20" fmla="*/ 1 w 9"/>
                  <a:gd name="T21" fmla="*/ 4 h 13"/>
                  <a:gd name="T22" fmla="*/ 2 w 9"/>
                  <a:gd name="T23" fmla="*/ 2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2"/>
                    </a:lnTo>
                    <a:lnTo>
                      <a:pt x="8" y="4"/>
                    </a:lnTo>
                    <a:lnTo>
                      <a:pt x="9" y="6"/>
                    </a:lnTo>
                    <a:lnTo>
                      <a:pt x="8" y="10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2" name="Freeform 1787"/>
              <p:cNvSpPr>
                <a:spLocks/>
              </p:cNvSpPr>
              <p:nvPr/>
            </p:nvSpPr>
            <p:spPr bwMode="auto">
              <a:xfrm>
                <a:off x="5104" y="3001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2 w 3"/>
                  <a:gd name="T3" fmla="*/ 0 h 4"/>
                  <a:gd name="T4" fmla="*/ 3 w 3"/>
                  <a:gd name="T5" fmla="*/ 1 h 4"/>
                  <a:gd name="T6" fmla="*/ 2 w 3"/>
                  <a:gd name="T7" fmla="*/ 4 h 4"/>
                  <a:gd name="T8" fmla="*/ 1 w 3"/>
                  <a:gd name="T9" fmla="*/ 4 h 4"/>
                  <a:gd name="T10" fmla="*/ 0 w 3"/>
                  <a:gd name="T11" fmla="*/ 4 h 4"/>
                  <a:gd name="T12" fmla="*/ 0 w 3"/>
                  <a:gd name="T13" fmla="*/ 1 h 4"/>
                  <a:gd name="T14" fmla="*/ 0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3" name="Freeform 1788"/>
              <p:cNvSpPr>
                <a:spLocks/>
              </p:cNvSpPr>
              <p:nvPr/>
            </p:nvSpPr>
            <p:spPr bwMode="auto">
              <a:xfrm>
                <a:off x="5086" y="2989"/>
                <a:ext cx="15" cy="35"/>
              </a:xfrm>
              <a:custGeom>
                <a:avLst/>
                <a:gdLst>
                  <a:gd name="T0" fmla="*/ 12 w 15"/>
                  <a:gd name="T1" fmla="*/ 0 h 35"/>
                  <a:gd name="T2" fmla="*/ 15 w 15"/>
                  <a:gd name="T3" fmla="*/ 0 h 35"/>
                  <a:gd name="T4" fmla="*/ 12 w 15"/>
                  <a:gd name="T5" fmla="*/ 2 h 35"/>
                  <a:gd name="T6" fmla="*/ 8 w 15"/>
                  <a:gd name="T7" fmla="*/ 4 h 35"/>
                  <a:gd name="T8" fmla="*/ 6 w 15"/>
                  <a:gd name="T9" fmla="*/ 8 h 35"/>
                  <a:gd name="T10" fmla="*/ 5 w 15"/>
                  <a:gd name="T11" fmla="*/ 12 h 35"/>
                  <a:gd name="T12" fmla="*/ 3 w 15"/>
                  <a:gd name="T13" fmla="*/ 18 h 35"/>
                  <a:gd name="T14" fmla="*/ 5 w 15"/>
                  <a:gd name="T15" fmla="*/ 23 h 35"/>
                  <a:gd name="T16" fmla="*/ 6 w 15"/>
                  <a:gd name="T17" fmla="*/ 27 h 35"/>
                  <a:gd name="T18" fmla="*/ 9 w 15"/>
                  <a:gd name="T19" fmla="*/ 32 h 35"/>
                  <a:gd name="T20" fmla="*/ 12 w 15"/>
                  <a:gd name="T21" fmla="*/ 35 h 35"/>
                  <a:gd name="T22" fmla="*/ 12 w 15"/>
                  <a:gd name="T23" fmla="*/ 35 h 35"/>
                  <a:gd name="T24" fmla="*/ 8 w 15"/>
                  <a:gd name="T25" fmla="*/ 33 h 35"/>
                  <a:gd name="T26" fmla="*/ 5 w 15"/>
                  <a:gd name="T27" fmla="*/ 31 h 35"/>
                  <a:gd name="T28" fmla="*/ 2 w 15"/>
                  <a:gd name="T29" fmla="*/ 27 h 35"/>
                  <a:gd name="T30" fmla="*/ 0 w 15"/>
                  <a:gd name="T31" fmla="*/ 23 h 35"/>
                  <a:gd name="T32" fmla="*/ 0 w 15"/>
                  <a:gd name="T33" fmla="*/ 17 h 35"/>
                  <a:gd name="T34" fmla="*/ 0 w 15"/>
                  <a:gd name="T35" fmla="*/ 12 h 35"/>
                  <a:gd name="T36" fmla="*/ 2 w 15"/>
                  <a:gd name="T37" fmla="*/ 8 h 35"/>
                  <a:gd name="T38" fmla="*/ 5 w 15"/>
                  <a:gd name="T39" fmla="*/ 3 h 35"/>
                  <a:gd name="T40" fmla="*/ 8 w 15"/>
                  <a:gd name="T41" fmla="*/ 0 h 35"/>
                  <a:gd name="T42" fmla="*/ 12 w 15"/>
                  <a:gd name="T4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5">
                    <a:moveTo>
                      <a:pt x="12" y="0"/>
                    </a:moveTo>
                    <a:lnTo>
                      <a:pt x="15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5" y="12"/>
                    </a:lnTo>
                    <a:lnTo>
                      <a:pt x="3" y="18"/>
                    </a:lnTo>
                    <a:lnTo>
                      <a:pt x="5" y="23"/>
                    </a:lnTo>
                    <a:lnTo>
                      <a:pt x="6" y="27"/>
                    </a:lnTo>
                    <a:lnTo>
                      <a:pt x="9" y="32"/>
                    </a:lnTo>
                    <a:lnTo>
                      <a:pt x="12" y="35"/>
                    </a:lnTo>
                    <a:lnTo>
                      <a:pt x="12" y="35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4" name="Freeform 1789"/>
              <p:cNvSpPr>
                <a:spLocks/>
              </p:cNvSpPr>
              <p:nvPr/>
            </p:nvSpPr>
            <p:spPr bwMode="auto">
              <a:xfrm>
                <a:off x="5174" y="2934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3 w 117"/>
                  <a:gd name="T3" fmla="*/ 4 h 48"/>
                  <a:gd name="T4" fmla="*/ 103 w 117"/>
                  <a:gd name="T5" fmla="*/ 10 h 48"/>
                  <a:gd name="T6" fmla="*/ 113 w 117"/>
                  <a:gd name="T7" fmla="*/ 16 h 48"/>
                  <a:gd name="T8" fmla="*/ 117 w 117"/>
                  <a:gd name="T9" fmla="*/ 19 h 48"/>
                  <a:gd name="T10" fmla="*/ 117 w 117"/>
                  <a:gd name="T11" fmla="*/ 20 h 48"/>
                  <a:gd name="T12" fmla="*/ 117 w 117"/>
                  <a:gd name="T13" fmla="*/ 21 h 48"/>
                  <a:gd name="T14" fmla="*/ 115 w 117"/>
                  <a:gd name="T15" fmla="*/ 23 h 48"/>
                  <a:gd name="T16" fmla="*/ 114 w 117"/>
                  <a:gd name="T17" fmla="*/ 24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30 h 48"/>
                  <a:gd name="T26" fmla="*/ 112 w 117"/>
                  <a:gd name="T27" fmla="*/ 33 h 48"/>
                  <a:gd name="T28" fmla="*/ 103 w 117"/>
                  <a:gd name="T29" fmla="*/ 39 h 48"/>
                  <a:gd name="T30" fmla="*/ 92 w 117"/>
                  <a:gd name="T31" fmla="*/ 45 h 48"/>
                  <a:gd name="T32" fmla="*/ 79 w 117"/>
                  <a:gd name="T33" fmla="*/ 48 h 48"/>
                  <a:gd name="T34" fmla="*/ 65 w 117"/>
                  <a:gd name="T35" fmla="*/ 47 h 48"/>
                  <a:gd name="T36" fmla="*/ 52 w 117"/>
                  <a:gd name="T37" fmla="*/ 44 h 48"/>
                  <a:gd name="T38" fmla="*/ 40 w 117"/>
                  <a:gd name="T39" fmla="*/ 39 h 48"/>
                  <a:gd name="T40" fmla="*/ 31 w 117"/>
                  <a:gd name="T41" fmla="*/ 33 h 48"/>
                  <a:gd name="T42" fmla="*/ 23 w 117"/>
                  <a:gd name="T43" fmla="*/ 30 h 48"/>
                  <a:gd name="T44" fmla="*/ 21 w 117"/>
                  <a:gd name="T45" fmla="*/ 28 h 48"/>
                  <a:gd name="T46" fmla="*/ 20 w 117"/>
                  <a:gd name="T47" fmla="*/ 30 h 48"/>
                  <a:gd name="T48" fmla="*/ 15 w 117"/>
                  <a:gd name="T49" fmla="*/ 32 h 48"/>
                  <a:gd name="T50" fmla="*/ 8 w 117"/>
                  <a:gd name="T51" fmla="*/ 38 h 48"/>
                  <a:gd name="T52" fmla="*/ 2 w 117"/>
                  <a:gd name="T53" fmla="*/ 45 h 48"/>
                  <a:gd name="T54" fmla="*/ 0 w 117"/>
                  <a:gd name="T55" fmla="*/ 36 h 48"/>
                  <a:gd name="T56" fmla="*/ 0 w 117"/>
                  <a:gd name="T57" fmla="*/ 24 h 48"/>
                  <a:gd name="T58" fmla="*/ 1 w 117"/>
                  <a:gd name="T59" fmla="*/ 12 h 48"/>
                  <a:gd name="T60" fmla="*/ 2 w 117"/>
                  <a:gd name="T61" fmla="*/ 4 h 48"/>
                  <a:gd name="T62" fmla="*/ 9 w 117"/>
                  <a:gd name="T63" fmla="*/ 11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8 h 48"/>
                  <a:gd name="T72" fmla="*/ 31 w 117"/>
                  <a:gd name="T73" fmla="*/ 14 h 48"/>
                  <a:gd name="T74" fmla="*/ 40 w 117"/>
                  <a:gd name="T75" fmla="*/ 10 h 48"/>
                  <a:gd name="T76" fmla="*/ 52 w 117"/>
                  <a:gd name="T77" fmla="*/ 5 h 48"/>
                  <a:gd name="T78" fmla="*/ 66 w 117"/>
                  <a:gd name="T79" fmla="*/ 0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3" y="10"/>
                    </a:lnTo>
                    <a:lnTo>
                      <a:pt x="113" y="16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5" y="23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30"/>
                    </a:lnTo>
                    <a:lnTo>
                      <a:pt x="112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1" y="33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20" y="30"/>
                    </a:lnTo>
                    <a:lnTo>
                      <a:pt x="15" y="32"/>
                    </a:lnTo>
                    <a:lnTo>
                      <a:pt x="8" y="38"/>
                    </a:lnTo>
                    <a:lnTo>
                      <a:pt x="2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1" y="12"/>
                    </a:lnTo>
                    <a:lnTo>
                      <a:pt x="2" y="4"/>
                    </a:lnTo>
                    <a:lnTo>
                      <a:pt x="9" y="11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8"/>
                    </a:lnTo>
                    <a:lnTo>
                      <a:pt x="31" y="14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5" name="Freeform 1790"/>
              <p:cNvSpPr>
                <a:spLocks/>
              </p:cNvSpPr>
              <p:nvPr/>
            </p:nvSpPr>
            <p:spPr bwMode="auto">
              <a:xfrm>
                <a:off x="5268" y="2947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0 h 13"/>
                  <a:gd name="T4" fmla="*/ 8 w 9"/>
                  <a:gd name="T5" fmla="*/ 3 h 13"/>
                  <a:gd name="T6" fmla="*/ 9 w 9"/>
                  <a:gd name="T7" fmla="*/ 6 h 13"/>
                  <a:gd name="T8" fmla="*/ 8 w 9"/>
                  <a:gd name="T9" fmla="*/ 10 h 13"/>
                  <a:gd name="T10" fmla="*/ 7 w 9"/>
                  <a:gd name="T11" fmla="*/ 12 h 13"/>
                  <a:gd name="T12" fmla="*/ 5 w 9"/>
                  <a:gd name="T13" fmla="*/ 13 h 13"/>
                  <a:gd name="T14" fmla="*/ 2 w 9"/>
                  <a:gd name="T15" fmla="*/ 12 h 13"/>
                  <a:gd name="T16" fmla="*/ 1 w 9"/>
                  <a:gd name="T17" fmla="*/ 10 h 13"/>
                  <a:gd name="T18" fmla="*/ 0 w 9"/>
                  <a:gd name="T19" fmla="*/ 6 h 13"/>
                  <a:gd name="T20" fmla="*/ 1 w 9"/>
                  <a:gd name="T21" fmla="*/ 3 h 13"/>
                  <a:gd name="T22" fmla="*/ 2 w 9"/>
                  <a:gd name="T23" fmla="*/ 0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0"/>
                    </a:lnTo>
                    <a:lnTo>
                      <a:pt x="8" y="3"/>
                    </a:lnTo>
                    <a:lnTo>
                      <a:pt x="9" y="6"/>
                    </a:lnTo>
                    <a:lnTo>
                      <a:pt x="8" y="10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6" name="Freeform 1791"/>
              <p:cNvSpPr>
                <a:spLocks/>
              </p:cNvSpPr>
              <p:nvPr/>
            </p:nvSpPr>
            <p:spPr bwMode="auto">
              <a:xfrm>
                <a:off x="5271" y="295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4 w 4"/>
                  <a:gd name="T5" fmla="*/ 1 h 4"/>
                  <a:gd name="T6" fmla="*/ 4 w 4"/>
                  <a:gd name="T7" fmla="*/ 2 h 4"/>
                  <a:gd name="T8" fmla="*/ 2 w 4"/>
                  <a:gd name="T9" fmla="*/ 4 h 4"/>
                  <a:gd name="T10" fmla="*/ 0 w 4"/>
                  <a:gd name="T11" fmla="*/ 2 h 4"/>
                  <a:gd name="T12" fmla="*/ 0 w 4"/>
                  <a:gd name="T13" fmla="*/ 1 h 4"/>
                  <a:gd name="T14" fmla="*/ 0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7" name="Freeform 1792"/>
              <p:cNvSpPr>
                <a:spLocks/>
              </p:cNvSpPr>
              <p:nvPr/>
            </p:nvSpPr>
            <p:spPr bwMode="auto">
              <a:xfrm>
                <a:off x="5254" y="2940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3 h 34"/>
                  <a:gd name="T6" fmla="*/ 9 w 15"/>
                  <a:gd name="T7" fmla="*/ 5 h 34"/>
                  <a:gd name="T8" fmla="*/ 6 w 15"/>
                  <a:gd name="T9" fmla="*/ 8 h 34"/>
                  <a:gd name="T10" fmla="*/ 5 w 15"/>
                  <a:gd name="T11" fmla="*/ 13 h 34"/>
                  <a:gd name="T12" fmla="*/ 5 w 15"/>
                  <a:gd name="T13" fmla="*/ 19 h 34"/>
                  <a:gd name="T14" fmla="*/ 5 w 15"/>
                  <a:gd name="T15" fmla="*/ 24 h 34"/>
                  <a:gd name="T16" fmla="*/ 7 w 15"/>
                  <a:gd name="T17" fmla="*/ 28 h 34"/>
                  <a:gd name="T18" fmla="*/ 9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4 h 34"/>
                  <a:gd name="T26" fmla="*/ 5 w 15"/>
                  <a:gd name="T27" fmla="*/ 32 h 34"/>
                  <a:gd name="T28" fmla="*/ 2 w 15"/>
                  <a:gd name="T29" fmla="*/ 28 h 34"/>
                  <a:gd name="T30" fmla="*/ 0 w 15"/>
                  <a:gd name="T31" fmla="*/ 24 h 34"/>
                  <a:gd name="T32" fmla="*/ 0 w 15"/>
                  <a:gd name="T33" fmla="*/ 18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3"/>
                    </a:lnTo>
                    <a:lnTo>
                      <a:pt x="9" y="5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5" y="19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2"/>
                    </a:lnTo>
                    <a:lnTo>
                      <a:pt x="2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8" name="Freeform 1793"/>
              <p:cNvSpPr>
                <a:spLocks/>
              </p:cNvSpPr>
              <p:nvPr/>
            </p:nvSpPr>
            <p:spPr bwMode="auto">
              <a:xfrm>
                <a:off x="5235" y="2884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2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2 h 48"/>
                  <a:gd name="T16" fmla="*/ 114 w 117"/>
                  <a:gd name="T17" fmla="*/ 24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29 h 48"/>
                  <a:gd name="T26" fmla="*/ 112 w 117"/>
                  <a:gd name="T27" fmla="*/ 33 h 48"/>
                  <a:gd name="T28" fmla="*/ 102 w 117"/>
                  <a:gd name="T29" fmla="*/ 39 h 48"/>
                  <a:gd name="T30" fmla="*/ 92 w 117"/>
                  <a:gd name="T31" fmla="*/ 44 h 48"/>
                  <a:gd name="T32" fmla="*/ 79 w 117"/>
                  <a:gd name="T33" fmla="*/ 48 h 48"/>
                  <a:gd name="T34" fmla="*/ 65 w 117"/>
                  <a:gd name="T35" fmla="*/ 48 h 48"/>
                  <a:gd name="T36" fmla="*/ 52 w 117"/>
                  <a:gd name="T37" fmla="*/ 43 h 48"/>
                  <a:gd name="T38" fmla="*/ 39 w 117"/>
                  <a:gd name="T39" fmla="*/ 39 h 48"/>
                  <a:gd name="T40" fmla="*/ 29 w 117"/>
                  <a:gd name="T41" fmla="*/ 34 h 48"/>
                  <a:gd name="T42" fmla="*/ 24 w 117"/>
                  <a:gd name="T43" fmla="*/ 29 h 48"/>
                  <a:gd name="T44" fmla="*/ 21 w 117"/>
                  <a:gd name="T45" fmla="*/ 28 h 48"/>
                  <a:gd name="T46" fmla="*/ 20 w 117"/>
                  <a:gd name="T47" fmla="*/ 29 h 48"/>
                  <a:gd name="T48" fmla="*/ 14 w 117"/>
                  <a:gd name="T49" fmla="*/ 32 h 48"/>
                  <a:gd name="T50" fmla="*/ 8 w 117"/>
                  <a:gd name="T51" fmla="*/ 37 h 48"/>
                  <a:gd name="T52" fmla="*/ 1 w 117"/>
                  <a:gd name="T53" fmla="*/ 44 h 48"/>
                  <a:gd name="T54" fmla="*/ 0 w 117"/>
                  <a:gd name="T55" fmla="*/ 35 h 48"/>
                  <a:gd name="T56" fmla="*/ 0 w 117"/>
                  <a:gd name="T57" fmla="*/ 23 h 48"/>
                  <a:gd name="T58" fmla="*/ 0 w 117"/>
                  <a:gd name="T59" fmla="*/ 12 h 48"/>
                  <a:gd name="T60" fmla="*/ 2 w 117"/>
                  <a:gd name="T61" fmla="*/ 3 h 48"/>
                  <a:gd name="T62" fmla="*/ 9 w 117"/>
                  <a:gd name="T63" fmla="*/ 10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1 w 117"/>
                  <a:gd name="T73" fmla="*/ 14 h 48"/>
                  <a:gd name="T74" fmla="*/ 40 w 117"/>
                  <a:gd name="T75" fmla="*/ 9 h 48"/>
                  <a:gd name="T76" fmla="*/ 52 w 117"/>
                  <a:gd name="T77" fmla="*/ 4 h 48"/>
                  <a:gd name="T78" fmla="*/ 66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2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29"/>
                    </a:lnTo>
                    <a:lnTo>
                      <a:pt x="112" y="33"/>
                    </a:lnTo>
                    <a:lnTo>
                      <a:pt x="102" y="39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3"/>
                    </a:lnTo>
                    <a:lnTo>
                      <a:pt x="39" y="39"/>
                    </a:lnTo>
                    <a:lnTo>
                      <a:pt x="29" y="34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4" y="32"/>
                    </a:lnTo>
                    <a:lnTo>
                      <a:pt x="8" y="37"/>
                    </a:lnTo>
                    <a:lnTo>
                      <a:pt x="1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2"/>
                    </a:lnTo>
                    <a:lnTo>
                      <a:pt x="2" y="3"/>
                    </a:lnTo>
                    <a:lnTo>
                      <a:pt x="9" y="10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4"/>
                    </a:lnTo>
                    <a:lnTo>
                      <a:pt x="66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9" name="Freeform 1794"/>
              <p:cNvSpPr>
                <a:spLocks/>
              </p:cNvSpPr>
              <p:nvPr/>
            </p:nvSpPr>
            <p:spPr bwMode="auto">
              <a:xfrm>
                <a:off x="5329" y="2897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1 h 13"/>
                  <a:gd name="T4" fmla="*/ 8 w 9"/>
                  <a:gd name="T5" fmla="*/ 3 h 13"/>
                  <a:gd name="T6" fmla="*/ 9 w 9"/>
                  <a:gd name="T7" fmla="*/ 7 h 13"/>
                  <a:gd name="T8" fmla="*/ 8 w 9"/>
                  <a:gd name="T9" fmla="*/ 9 h 13"/>
                  <a:gd name="T10" fmla="*/ 7 w 9"/>
                  <a:gd name="T11" fmla="*/ 11 h 13"/>
                  <a:gd name="T12" fmla="*/ 5 w 9"/>
                  <a:gd name="T13" fmla="*/ 13 h 13"/>
                  <a:gd name="T14" fmla="*/ 2 w 9"/>
                  <a:gd name="T15" fmla="*/ 11 h 13"/>
                  <a:gd name="T16" fmla="*/ 1 w 9"/>
                  <a:gd name="T17" fmla="*/ 9 h 13"/>
                  <a:gd name="T18" fmla="*/ 0 w 9"/>
                  <a:gd name="T19" fmla="*/ 7 h 13"/>
                  <a:gd name="T20" fmla="*/ 1 w 9"/>
                  <a:gd name="T21" fmla="*/ 3 h 13"/>
                  <a:gd name="T22" fmla="*/ 2 w 9"/>
                  <a:gd name="T23" fmla="*/ 1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8" y="9"/>
                    </a:lnTo>
                    <a:lnTo>
                      <a:pt x="7" y="11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0" name="Freeform 1795"/>
              <p:cNvSpPr>
                <a:spLocks/>
              </p:cNvSpPr>
              <p:nvPr/>
            </p:nvSpPr>
            <p:spPr bwMode="auto">
              <a:xfrm>
                <a:off x="5332" y="2903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3 w 4"/>
                  <a:gd name="T3" fmla="*/ 0 h 3"/>
                  <a:gd name="T4" fmla="*/ 4 w 4"/>
                  <a:gd name="T5" fmla="*/ 1 h 3"/>
                  <a:gd name="T6" fmla="*/ 3 w 4"/>
                  <a:gd name="T7" fmla="*/ 3 h 3"/>
                  <a:gd name="T8" fmla="*/ 2 w 4"/>
                  <a:gd name="T9" fmla="*/ 3 h 3"/>
                  <a:gd name="T10" fmla="*/ 0 w 4"/>
                  <a:gd name="T11" fmla="*/ 3 h 3"/>
                  <a:gd name="T12" fmla="*/ 0 w 4"/>
                  <a:gd name="T13" fmla="*/ 1 h 3"/>
                  <a:gd name="T14" fmla="*/ 0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1" name="Freeform 1796"/>
              <p:cNvSpPr>
                <a:spLocks/>
              </p:cNvSpPr>
              <p:nvPr/>
            </p:nvSpPr>
            <p:spPr bwMode="auto">
              <a:xfrm>
                <a:off x="5315" y="2891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0 h 34"/>
                  <a:gd name="T4" fmla="*/ 12 w 15"/>
                  <a:gd name="T5" fmla="*/ 1 h 34"/>
                  <a:gd name="T6" fmla="*/ 8 w 15"/>
                  <a:gd name="T7" fmla="*/ 3 h 34"/>
                  <a:gd name="T8" fmla="*/ 6 w 15"/>
                  <a:gd name="T9" fmla="*/ 8 h 34"/>
                  <a:gd name="T10" fmla="*/ 5 w 15"/>
                  <a:gd name="T11" fmla="*/ 12 h 34"/>
                  <a:gd name="T12" fmla="*/ 3 w 15"/>
                  <a:gd name="T13" fmla="*/ 17 h 34"/>
                  <a:gd name="T14" fmla="*/ 5 w 15"/>
                  <a:gd name="T15" fmla="*/ 22 h 34"/>
                  <a:gd name="T16" fmla="*/ 6 w 15"/>
                  <a:gd name="T17" fmla="*/ 27 h 34"/>
                  <a:gd name="T18" fmla="*/ 9 w 15"/>
                  <a:gd name="T19" fmla="*/ 32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0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6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2 h 34"/>
                  <a:gd name="T40" fmla="*/ 8 w 15"/>
                  <a:gd name="T41" fmla="*/ 0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8" y="3"/>
                    </a:lnTo>
                    <a:lnTo>
                      <a:pt x="6" y="8"/>
                    </a:lnTo>
                    <a:lnTo>
                      <a:pt x="5" y="12"/>
                    </a:lnTo>
                    <a:lnTo>
                      <a:pt x="3" y="17"/>
                    </a:lnTo>
                    <a:lnTo>
                      <a:pt x="5" y="22"/>
                    </a:lnTo>
                    <a:lnTo>
                      <a:pt x="6" y="27"/>
                    </a:lnTo>
                    <a:lnTo>
                      <a:pt x="9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2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2" name="Freeform 1797"/>
              <p:cNvSpPr>
                <a:spLocks/>
              </p:cNvSpPr>
              <p:nvPr/>
            </p:nvSpPr>
            <p:spPr bwMode="auto">
              <a:xfrm>
                <a:off x="5295" y="2833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4 h 48"/>
                  <a:gd name="T4" fmla="*/ 104 w 118"/>
                  <a:gd name="T5" fmla="*/ 10 h 48"/>
                  <a:gd name="T6" fmla="*/ 113 w 118"/>
                  <a:gd name="T7" fmla="*/ 16 h 48"/>
                  <a:gd name="T8" fmla="*/ 118 w 118"/>
                  <a:gd name="T9" fmla="*/ 19 h 48"/>
                  <a:gd name="T10" fmla="*/ 118 w 118"/>
                  <a:gd name="T11" fmla="*/ 20 h 48"/>
                  <a:gd name="T12" fmla="*/ 117 w 118"/>
                  <a:gd name="T13" fmla="*/ 21 h 48"/>
                  <a:gd name="T14" fmla="*/ 116 w 118"/>
                  <a:gd name="T15" fmla="*/ 24 h 48"/>
                  <a:gd name="T16" fmla="*/ 115 w 118"/>
                  <a:gd name="T17" fmla="*/ 25 h 48"/>
                  <a:gd name="T18" fmla="*/ 116 w 118"/>
                  <a:gd name="T19" fmla="*/ 26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30 h 48"/>
                  <a:gd name="T26" fmla="*/ 113 w 118"/>
                  <a:gd name="T27" fmla="*/ 33 h 48"/>
                  <a:gd name="T28" fmla="*/ 103 w 118"/>
                  <a:gd name="T29" fmla="*/ 39 h 48"/>
                  <a:gd name="T30" fmla="*/ 93 w 118"/>
                  <a:gd name="T31" fmla="*/ 45 h 48"/>
                  <a:gd name="T32" fmla="*/ 80 w 118"/>
                  <a:gd name="T33" fmla="*/ 48 h 48"/>
                  <a:gd name="T34" fmla="*/ 66 w 118"/>
                  <a:gd name="T35" fmla="*/ 48 h 48"/>
                  <a:gd name="T36" fmla="*/ 52 w 118"/>
                  <a:gd name="T37" fmla="*/ 44 h 48"/>
                  <a:gd name="T38" fmla="*/ 40 w 118"/>
                  <a:gd name="T39" fmla="*/ 39 h 48"/>
                  <a:gd name="T40" fmla="*/ 30 w 118"/>
                  <a:gd name="T41" fmla="*/ 34 h 48"/>
                  <a:gd name="T42" fmla="*/ 25 w 118"/>
                  <a:gd name="T43" fmla="*/ 31 h 48"/>
                  <a:gd name="T44" fmla="*/ 22 w 118"/>
                  <a:gd name="T45" fmla="*/ 28 h 48"/>
                  <a:gd name="T46" fmla="*/ 20 w 118"/>
                  <a:gd name="T47" fmla="*/ 30 h 48"/>
                  <a:gd name="T48" fmla="*/ 15 w 118"/>
                  <a:gd name="T49" fmla="*/ 32 h 48"/>
                  <a:gd name="T50" fmla="*/ 9 w 118"/>
                  <a:gd name="T51" fmla="*/ 38 h 48"/>
                  <a:gd name="T52" fmla="*/ 2 w 118"/>
                  <a:gd name="T53" fmla="*/ 45 h 48"/>
                  <a:gd name="T54" fmla="*/ 1 w 118"/>
                  <a:gd name="T55" fmla="*/ 36 h 48"/>
                  <a:gd name="T56" fmla="*/ 0 w 118"/>
                  <a:gd name="T57" fmla="*/ 24 h 48"/>
                  <a:gd name="T58" fmla="*/ 1 w 118"/>
                  <a:gd name="T59" fmla="*/ 13 h 48"/>
                  <a:gd name="T60" fmla="*/ 3 w 118"/>
                  <a:gd name="T61" fmla="*/ 4 h 48"/>
                  <a:gd name="T62" fmla="*/ 9 w 118"/>
                  <a:gd name="T63" fmla="*/ 11 h 48"/>
                  <a:gd name="T64" fmla="*/ 16 w 118"/>
                  <a:gd name="T65" fmla="*/ 17 h 48"/>
                  <a:gd name="T66" fmla="*/ 21 w 118"/>
                  <a:gd name="T67" fmla="*/ 19 h 48"/>
                  <a:gd name="T68" fmla="*/ 22 w 118"/>
                  <a:gd name="T69" fmla="*/ 20 h 48"/>
                  <a:gd name="T70" fmla="*/ 25 w 118"/>
                  <a:gd name="T71" fmla="*/ 19 h 48"/>
                  <a:gd name="T72" fmla="*/ 32 w 118"/>
                  <a:gd name="T73" fmla="*/ 14 h 48"/>
                  <a:gd name="T74" fmla="*/ 41 w 118"/>
                  <a:gd name="T75" fmla="*/ 10 h 48"/>
                  <a:gd name="T76" fmla="*/ 53 w 118"/>
                  <a:gd name="T77" fmla="*/ 5 h 48"/>
                  <a:gd name="T78" fmla="*/ 66 w 118"/>
                  <a:gd name="T79" fmla="*/ 1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4" y="10"/>
                    </a:lnTo>
                    <a:lnTo>
                      <a:pt x="113" y="16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6" y="24"/>
                    </a:lnTo>
                    <a:lnTo>
                      <a:pt x="115" y="25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30"/>
                    </a:lnTo>
                    <a:lnTo>
                      <a:pt x="113" y="33"/>
                    </a:lnTo>
                    <a:lnTo>
                      <a:pt x="103" y="39"/>
                    </a:lnTo>
                    <a:lnTo>
                      <a:pt x="93" y="45"/>
                    </a:lnTo>
                    <a:lnTo>
                      <a:pt x="80" y="48"/>
                    </a:lnTo>
                    <a:lnTo>
                      <a:pt x="66" y="48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0" y="34"/>
                    </a:lnTo>
                    <a:lnTo>
                      <a:pt x="25" y="31"/>
                    </a:lnTo>
                    <a:lnTo>
                      <a:pt x="22" y="28"/>
                    </a:lnTo>
                    <a:lnTo>
                      <a:pt x="20" y="30"/>
                    </a:lnTo>
                    <a:lnTo>
                      <a:pt x="15" y="32"/>
                    </a:lnTo>
                    <a:lnTo>
                      <a:pt x="9" y="38"/>
                    </a:lnTo>
                    <a:lnTo>
                      <a:pt x="2" y="45"/>
                    </a:lnTo>
                    <a:lnTo>
                      <a:pt x="1" y="36"/>
                    </a:lnTo>
                    <a:lnTo>
                      <a:pt x="0" y="24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9" y="11"/>
                    </a:lnTo>
                    <a:lnTo>
                      <a:pt x="16" y="17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2" y="14"/>
                    </a:lnTo>
                    <a:lnTo>
                      <a:pt x="41" y="10"/>
                    </a:lnTo>
                    <a:lnTo>
                      <a:pt x="53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3" name="Freeform 1798"/>
              <p:cNvSpPr>
                <a:spLocks/>
              </p:cNvSpPr>
              <p:nvPr/>
            </p:nvSpPr>
            <p:spPr bwMode="auto">
              <a:xfrm>
                <a:off x="5390" y="2846"/>
                <a:ext cx="8" cy="13"/>
              </a:xfrm>
              <a:custGeom>
                <a:avLst/>
                <a:gdLst>
                  <a:gd name="T0" fmla="*/ 5 w 8"/>
                  <a:gd name="T1" fmla="*/ 0 h 13"/>
                  <a:gd name="T2" fmla="*/ 6 w 8"/>
                  <a:gd name="T3" fmla="*/ 1 h 13"/>
                  <a:gd name="T4" fmla="*/ 8 w 8"/>
                  <a:gd name="T5" fmla="*/ 4 h 13"/>
                  <a:gd name="T6" fmla="*/ 8 w 8"/>
                  <a:gd name="T7" fmla="*/ 7 h 13"/>
                  <a:gd name="T8" fmla="*/ 8 w 8"/>
                  <a:gd name="T9" fmla="*/ 11 h 13"/>
                  <a:gd name="T10" fmla="*/ 6 w 8"/>
                  <a:gd name="T11" fmla="*/ 13 h 13"/>
                  <a:gd name="T12" fmla="*/ 5 w 8"/>
                  <a:gd name="T13" fmla="*/ 13 h 13"/>
                  <a:gd name="T14" fmla="*/ 2 w 8"/>
                  <a:gd name="T15" fmla="*/ 13 h 13"/>
                  <a:gd name="T16" fmla="*/ 0 w 8"/>
                  <a:gd name="T17" fmla="*/ 11 h 13"/>
                  <a:gd name="T18" fmla="*/ 0 w 8"/>
                  <a:gd name="T19" fmla="*/ 7 h 13"/>
                  <a:gd name="T20" fmla="*/ 0 w 8"/>
                  <a:gd name="T21" fmla="*/ 4 h 13"/>
                  <a:gd name="T22" fmla="*/ 2 w 8"/>
                  <a:gd name="T23" fmla="*/ 1 h 13"/>
                  <a:gd name="T24" fmla="*/ 5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5" y="0"/>
                    </a:moveTo>
                    <a:lnTo>
                      <a:pt x="6" y="1"/>
                    </a:lnTo>
                    <a:lnTo>
                      <a:pt x="8" y="4"/>
                    </a:lnTo>
                    <a:lnTo>
                      <a:pt x="8" y="7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4" name="Freeform 1799"/>
              <p:cNvSpPr>
                <a:spLocks/>
              </p:cNvSpPr>
              <p:nvPr/>
            </p:nvSpPr>
            <p:spPr bwMode="auto">
              <a:xfrm>
                <a:off x="5392" y="2852"/>
                <a:ext cx="5" cy="4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0 h 4"/>
                  <a:gd name="T4" fmla="*/ 5 w 5"/>
                  <a:gd name="T5" fmla="*/ 2 h 4"/>
                  <a:gd name="T6" fmla="*/ 4 w 5"/>
                  <a:gd name="T7" fmla="*/ 4 h 4"/>
                  <a:gd name="T8" fmla="*/ 3 w 5"/>
                  <a:gd name="T9" fmla="*/ 4 h 4"/>
                  <a:gd name="T10" fmla="*/ 2 w 5"/>
                  <a:gd name="T11" fmla="*/ 4 h 4"/>
                  <a:gd name="T12" fmla="*/ 0 w 5"/>
                  <a:gd name="T13" fmla="*/ 2 h 4"/>
                  <a:gd name="T14" fmla="*/ 2 w 5"/>
                  <a:gd name="T15" fmla="*/ 0 h 4"/>
                  <a:gd name="T16" fmla="*/ 3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4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5" name="Freeform 1800"/>
              <p:cNvSpPr>
                <a:spLocks/>
              </p:cNvSpPr>
              <p:nvPr/>
            </p:nvSpPr>
            <p:spPr bwMode="auto">
              <a:xfrm>
                <a:off x="5375" y="2840"/>
                <a:ext cx="16" cy="34"/>
              </a:xfrm>
              <a:custGeom>
                <a:avLst/>
                <a:gdLst>
                  <a:gd name="T0" fmla="*/ 13 w 16"/>
                  <a:gd name="T1" fmla="*/ 0 h 34"/>
                  <a:gd name="T2" fmla="*/ 16 w 16"/>
                  <a:gd name="T3" fmla="*/ 2 h 34"/>
                  <a:gd name="T4" fmla="*/ 13 w 16"/>
                  <a:gd name="T5" fmla="*/ 2 h 34"/>
                  <a:gd name="T6" fmla="*/ 9 w 16"/>
                  <a:gd name="T7" fmla="*/ 5 h 34"/>
                  <a:gd name="T8" fmla="*/ 7 w 16"/>
                  <a:gd name="T9" fmla="*/ 9 h 34"/>
                  <a:gd name="T10" fmla="*/ 6 w 16"/>
                  <a:gd name="T11" fmla="*/ 13 h 34"/>
                  <a:gd name="T12" fmla="*/ 4 w 16"/>
                  <a:gd name="T13" fmla="*/ 18 h 34"/>
                  <a:gd name="T14" fmla="*/ 6 w 16"/>
                  <a:gd name="T15" fmla="*/ 24 h 34"/>
                  <a:gd name="T16" fmla="*/ 7 w 16"/>
                  <a:gd name="T17" fmla="*/ 29 h 34"/>
                  <a:gd name="T18" fmla="*/ 9 w 16"/>
                  <a:gd name="T19" fmla="*/ 32 h 34"/>
                  <a:gd name="T20" fmla="*/ 13 w 16"/>
                  <a:gd name="T21" fmla="*/ 34 h 34"/>
                  <a:gd name="T22" fmla="*/ 13 w 16"/>
                  <a:gd name="T23" fmla="*/ 34 h 34"/>
                  <a:gd name="T24" fmla="*/ 8 w 16"/>
                  <a:gd name="T25" fmla="*/ 33 h 34"/>
                  <a:gd name="T26" fmla="*/ 4 w 16"/>
                  <a:gd name="T27" fmla="*/ 31 h 34"/>
                  <a:gd name="T28" fmla="*/ 2 w 16"/>
                  <a:gd name="T29" fmla="*/ 27 h 34"/>
                  <a:gd name="T30" fmla="*/ 1 w 16"/>
                  <a:gd name="T31" fmla="*/ 23 h 34"/>
                  <a:gd name="T32" fmla="*/ 0 w 16"/>
                  <a:gd name="T33" fmla="*/ 17 h 34"/>
                  <a:gd name="T34" fmla="*/ 1 w 16"/>
                  <a:gd name="T35" fmla="*/ 12 h 34"/>
                  <a:gd name="T36" fmla="*/ 2 w 16"/>
                  <a:gd name="T37" fmla="*/ 7 h 34"/>
                  <a:gd name="T38" fmla="*/ 4 w 16"/>
                  <a:gd name="T39" fmla="*/ 4 h 34"/>
                  <a:gd name="T40" fmla="*/ 8 w 16"/>
                  <a:gd name="T41" fmla="*/ 2 h 34"/>
                  <a:gd name="T42" fmla="*/ 13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3" y="0"/>
                    </a:moveTo>
                    <a:lnTo>
                      <a:pt x="16" y="2"/>
                    </a:lnTo>
                    <a:lnTo>
                      <a:pt x="13" y="2"/>
                    </a:lnTo>
                    <a:lnTo>
                      <a:pt x="9" y="5"/>
                    </a:lnTo>
                    <a:lnTo>
                      <a:pt x="7" y="9"/>
                    </a:lnTo>
                    <a:lnTo>
                      <a:pt x="6" y="13"/>
                    </a:lnTo>
                    <a:lnTo>
                      <a:pt x="4" y="18"/>
                    </a:lnTo>
                    <a:lnTo>
                      <a:pt x="6" y="24"/>
                    </a:lnTo>
                    <a:lnTo>
                      <a:pt x="7" y="29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8" y="33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1" y="23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6" name="Freeform 1801"/>
              <p:cNvSpPr>
                <a:spLocks/>
              </p:cNvSpPr>
              <p:nvPr/>
            </p:nvSpPr>
            <p:spPr bwMode="auto">
              <a:xfrm>
                <a:off x="5356" y="2783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3 w 117"/>
                  <a:gd name="T3" fmla="*/ 3 h 48"/>
                  <a:gd name="T4" fmla="*/ 103 w 117"/>
                  <a:gd name="T5" fmla="*/ 9 h 48"/>
                  <a:gd name="T6" fmla="*/ 113 w 117"/>
                  <a:gd name="T7" fmla="*/ 15 h 48"/>
                  <a:gd name="T8" fmla="*/ 117 w 117"/>
                  <a:gd name="T9" fmla="*/ 20 h 48"/>
                  <a:gd name="T10" fmla="*/ 117 w 117"/>
                  <a:gd name="T11" fmla="*/ 20 h 48"/>
                  <a:gd name="T12" fmla="*/ 117 w 117"/>
                  <a:gd name="T13" fmla="*/ 22 h 48"/>
                  <a:gd name="T14" fmla="*/ 116 w 117"/>
                  <a:gd name="T15" fmla="*/ 23 h 48"/>
                  <a:gd name="T16" fmla="*/ 114 w 117"/>
                  <a:gd name="T17" fmla="*/ 24 h 48"/>
                  <a:gd name="T18" fmla="*/ 115 w 117"/>
                  <a:gd name="T19" fmla="*/ 26 h 48"/>
                  <a:gd name="T20" fmla="*/ 117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3 h 48"/>
                  <a:gd name="T28" fmla="*/ 103 w 117"/>
                  <a:gd name="T29" fmla="*/ 39 h 48"/>
                  <a:gd name="T30" fmla="*/ 92 w 117"/>
                  <a:gd name="T31" fmla="*/ 44 h 48"/>
                  <a:gd name="T32" fmla="*/ 79 w 117"/>
                  <a:gd name="T33" fmla="*/ 48 h 48"/>
                  <a:gd name="T34" fmla="*/ 66 w 117"/>
                  <a:gd name="T35" fmla="*/ 48 h 48"/>
                  <a:gd name="T36" fmla="*/ 52 w 117"/>
                  <a:gd name="T37" fmla="*/ 43 h 48"/>
                  <a:gd name="T38" fmla="*/ 40 w 117"/>
                  <a:gd name="T39" fmla="*/ 39 h 48"/>
                  <a:gd name="T40" fmla="*/ 30 w 117"/>
                  <a:gd name="T41" fmla="*/ 34 h 48"/>
                  <a:gd name="T42" fmla="*/ 23 w 117"/>
                  <a:gd name="T43" fmla="*/ 30 h 48"/>
                  <a:gd name="T44" fmla="*/ 22 w 117"/>
                  <a:gd name="T45" fmla="*/ 28 h 48"/>
                  <a:gd name="T46" fmla="*/ 20 w 117"/>
                  <a:gd name="T47" fmla="*/ 29 h 48"/>
                  <a:gd name="T48" fmla="*/ 15 w 117"/>
                  <a:gd name="T49" fmla="*/ 33 h 48"/>
                  <a:gd name="T50" fmla="*/ 9 w 117"/>
                  <a:gd name="T51" fmla="*/ 37 h 48"/>
                  <a:gd name="T52" fmla="*/ 2 w 117"/>
                  <a:gd name="T53" fmla="*/ 46 h 48"/>
                  <a:gd name="T54" fmla="*/ 0 w 117"/>
                  <a:gd name="T55" fmla="*/ 36 h 48"/>
                  <a:gd name="T56" fmla="*/ 0 w 117"/>
                  <a:gd name="T57" fmla="*/ 24 h 48"/>
                  <a:gd name="T58" fmla="*/ 1 w 117"/>
                  <a:gd name="T59" fmla="*/ 13 h 48"/>
                  <a:gd name="T60" fmla="*/ 2 w 117"/>
                  <a:gd name="T61" fmla="*/ 3 h 48"/>
                  <a:gd name="T62" fmla="*/ 9 w 117"/>
                  <a:gd name="T63" fmla="*/ 12 h 48"/>
                  <a:gd name="T64" fmla="*/ 15 w 117"/>
                  <a:gd name="T65" fmla="*/ 16 h 48"/>
                  <a:gd name="T66" fmla="*/ 21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0 w 117"/>
                  <a:gd name="T73" fmla="*/ 15 h 48"/>
                  <a:gd name="T74" fmla="*/ 40 w 117"/>
                  <a:gd name="T75" fmla="*/ 9 h 48"/>
                  <a:gd name="T76" fmla="*/ 53 w 117"/>
                  <a:gd name="T77" fmla="*/ 5 h 48"/>
                  <a:gd name="T78" fmla="*/ 66 w 117"/>
                  <a:gd name="T79" fmla="*/ 1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3" y="9"/>
                    </a:lnTo>
                    <a:lnTo>
                      <a:pt x="113" y="15"/>
                    </a:lnTo>
                    <a:lnTo>
                      <a:pt x="117" y="20"/>
                    </a:lnTo>
                    <a:lnTo>
                      <a:pt x="117" y="20"/>
                    </a:lnTo>
                    <a:lnTo>
                      <a:pt x="117" y="22"/>
                    </a:lnTo>
                    <a:lnTo>
                      <a:pt x="116" y="23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6" y="48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0" y="34"/>
                    </a:lnTo>
                    <a:lnTo>
                      <a:pt x="23" y="30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9" y="37"/>
                    </a:lnTo>
                    <a:lnTo>
                      <a:pt x="2" y="46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1" y="13"/>
                    </a:lnTo>
                    <a:lnTo>
                      <a:pt x="2" y="3"/>
                    </a:lnTo>
                    <a:lnTo>
                      <a:pt x="9" y="12"/>
                    </a:lnTo>
                    <a:lnTo>
                      <a:pt x="15" y="16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0" y="15"/>
                    </a:lnTo>
                    <a:lnTo>
                      <a:pt x="40" y="9"/>
                    </a:lnTo>
                    <a:lnTo>
                      <a:pt x="53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7" name="Freeform 1802"/>
              <p:cNvSpPr>
                <a:spLocks/>
              </p:cNvSpPr>
              <p:nvPr/>
            </p:nvSpPr>
            <p:spPr bwMode="auto">
              <a:xfrm>
                <a:off x="5451" y="2796"/>
                <a:ext cx="8" cy="14"/>
              </a:xfrm>
              <a:custGeom>
                <a:avLst/>
                <a:gdLst>
                  <a:gd name="T0" fmla="*/ 4 w 8"/>
                  <a:gd name="T1" fmla="*/ 0 h 14"/>
                  <a:gd name="T2" fmla="*/ 6 w 8"/>
                  <a:gd name="T3" fmla="*/ 1 h 14"/>
                  <a:gd name="T4" fmla="*/ 8 w 8"/>
                  <a:gd name="T5" fmla="*/ 3 h 14"/>
                  <a:gd name="T6" fmla="*/ 8 w 8"/>
                  <a:gd name="T7" fmla="*/ 7 h 14"/>
                  <a:gd name="T8" fmla="*/ 8 w 8"/>
                  <a:gd name="T9" fmla="*/ 10 h 14"/>
                  <a:gd name="T10" fmla="*/ 6 w 8"/>
                  <a:gd name="T11" fmla="*/ 13 h 14"/>
                  <a:gd name="T12" fmla="*/ 4 w 8"/>
                  <a:gd name="T13" fmla="*/ 14 h 14"/>
                  <a:gd name="T14" fmla="*/ 1 w 8"/>
                  <a:gd name="T15" fmla="*/ 13 h 14"/>
                  <a:gd name="T16" fmla="*/ 0 w 8"/>
                  <a:gd name="T17" fmla="*/ 10 h 14"/>
                  <a:gd name="T18" fmla="*/ 0 w 8"/>
                  <a:gd name="T19" fmla="*/ 7 h 14"/>
                  <a:gd name="T20" fmla="*/ 0 w 8"/>
                  <a:gd name="T21" fmla="*/ 3 h 14"/>
                  <a:gd name="T22" fmla="*/ 1 w 8"/>
                  <a:gd name="T23" fmla="*/ 1 h 14"/>
                  <a:gd name="T24" fmla="*/ 4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4" y="0"/>
                    </a:moveTo>
                    <a:lnTo>
                      <a:pt x="6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8" name="Freeform 1803"/>
              <p:cNvSpPr>
                <a:spLocks/>
              </p:cNvSpPr>
              <p:nvPr/>
            </p:nvSpPr>
            <p:spPr bwMode="auto">
              <a:xfrm>
                <a:off x="5453" y="2802"/>
                <a:ext cx="4" cy="3"/>
              </a:xfrm>
              <a:custGeom>
                <a:avLst/>
                <a:gdLst>
                  <a:gd name="T0" fmla="*/ 3 w 4"/>
                  <a:gd name="T1" fmla="*/ 0 h 3"/>
                  <a:gd name="T2" fmla="*/ 4 w 4"/>
                  <a:gd name="T3" fmla="*/ 1 h 3"/>
                  <a:gd name="T4" fmla="*/ 4 w 4"/>
                  <a:gd name="T5" fmla="*/ 2 h 3"/>
                  <a:gd name="T6" fmla="*/ 4 w 4"/>
                  <a:gd name="T7" fmla="*/ 3 h 3"/>
                  <a:gd name="T8" fmla="*/ 3 w 4"/>
                  <a:gd name="T9" fmla="*/ 3 h 3"/>
                  <a:gd name="T10" fmla="*/ 0 w 4"/>
                  <a:gd name="T11" fmla="*/ 3 h 3"/>
                  <a:gd name="T12" fmla="*/ 0 w 4"/>
                  <a:gd name="T13" fmla="*/ 2 h 3"/>
                  <a:gd name="T14" fmla="*/ 0 w 4"/>
                  <a:gd name="T15" fmla="*/ 1 h 3"/>
                  <a:gd name="T16" fmla="*/ 3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9" name="Freeform 1804"/>
              <p:cNvSpPr>
                <a:spLocks/>
              </p:cNvSpPr>
              <p:nvPr/>
            </p:nvSpPr>
            <p:spPr bwMode="auto">
              <a:xfrm>
                <a:off x="5436" y="2790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2 h 34"/>
                  <a:gd name="T6" fmla="*/ 9 w 15"/>
                  <a:gd name="T7" fmla="*/ 5 h 34"/>
                  <a:gd name="T8" fmla="*/ 7 w 15"/>
                  <a:gd name="T9" fmla="*/ 8 h 34"/>
                  <a:gd name="T10" fmla="*/ 4 w 15"/>
                  <a:gd name="T11" fmla="*/ 13 h 34"/>
                  <a:gd name="T12" fmla="*/ 4 w 15"/>
                  <a:gd name="T13" fmla="*/ 17 h 34"/>
                  <a:gd name="T14" fmla="*/ 4 w 15"/>
                  <a:gd name="T15" fmla="*/ 23 h 34"/>
                  <a:gd name="T16" fmla="*/ 7 w 15"/>
                  <a:gd name="T17" fmla="*/ 28 h 34"/>
                  <a:gd name="T18" fmla="*/ 9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4 w 15"/>
                  <a:gd name="T27" fmla="*/ 30 h 34"/>
                  <a:gd name="T28" fmla="*/ 2 w 15"/>
                  <a:gd name="T29" fmla="*/ 27 h 34"/>
                  <a:gd name="T30" fmla="*/ 1 w 15"/>
                  <a:gd name="T31" fmla="*/ 22 h 34"/>
                  <a:gd name="T32" fmla="*/ 0 w 15"/>
                  <a:gd name="T33" fmla="*/ 16 h 34"/>
                  <a:gd name="T34" fmla="*/ 1 w 15"/>
                  <a:gd name="T35" fmla="*/ 12 h 34"/>
                  <a:gd name="T36" fmla="*/ 2 w 15"/>
                  <a:gd name="T37" fmla="*/ 7 h 34"/>
                  <a:gd name="T38" fmla="*/ 4 w 15"/>
                  <a:gd name="T39" fmla="*/ 3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2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4" y="13"/>
                    </a:lnTo>
                    <a:lnTo>
                      <a:pt x="4" y="17"/>
                    </a:lnTo>
                    <a:lnTo>
                      <a:pt x="4" y="23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4" y="30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0" name="Freeform 1805"/>
              <p:cNvSpPr>
                <a:spLocks/>
              </p:cNvSpPr>
              <p:nvPr/>
            </p:nvSpPr>
            <p:spPr bwMode="auto">
              <a:xfrm>
                <a:off x="5417" y="2732"/>
                <a:ext cx="117" cy="50"/>
              </a:xfrm>
              <a:custGeom>
                <a:avLst/>
                <a:gdLst>
                  <a:gd name="T0" fmla="*/ 80 w 117"/>
                  <a:gd name="T1" fmla="*/ 0 h 50"/>
                  <a:gd name="T2" fmla="*/ 93 w 117"/>
                  <a:gd name="T3" fmla="*/ 4 h 50"/>
                  <a:gd name="T4" fmla="*/ 103 w 117"/>
                  <a:gd name="T5" fmla="*/ 10 h 50"/>
                  <a:gd name="T6" fmla="*/ 112 w 117"/>
                  <a:gd name="T7" fmla="*/ 16 h 50"/>
                  <a:gd name="T8" fmla="*/ 117 w 117"/>
                  <a:gd name="T9" fmla="*/ 20 h 50"/>
                  <a:gd name="T10" fmla="*/ 117 w 117"/>
                  <a:gd name="T11" fmla="*/ 21 h 50"/>
                  <a:gd name="T12" fmla="*/ 116 w 117"/>
                  <a:gd name="T13" fmla="*/ 23 h 50"/>
                  <a:gd name="T14" fmla="*/ 115 w 117"/>
                  <a:gd name="T15" fmla="*/ 24 h 50"/>
                  <a:gd name="T16" fmla="*/ 114 w 117"/>
                  <a:gd name="T17" fmla="*/ 25 h 50"/>
                  <a:gd name="T18" fmla="*/ 115 w 117"/>
                  <a:gd name="T19" fmla="*/ 26 h 50"/>
                  <a:gd name="T20" fmla="*/ 116 w 117"/>
                  <a:gd name="T21" fmla="*/ 27 h 50"/>
                  <a:gd name="T22" fmla="*/ 117 w 117"/>
                  <a:gd name="T23" fmla="*/ 30 h 50"/>
                  <a:gd name="T24" fmla="*/ 117 w 117"/>
                  <a:gd name="T25" fmla="*/ 30 h 50"/>
                  <a:gd name="T26" fmla="*/ 112 w 117"/>
                  <a:gd name="T27" fmla="*/ 34 h 50"/>
                  <a:gd name="T28" fmla="*/ 103 w 117"/>
                  <a:gd name="T29" fmla="*/ 40 h 50"/>
                  <a:gd name="T30" fmla="*/ 92 w 117"/>
                  <a:gd name="T31" fmla="*/ 45 h 50"/>
                  <a:gd name="T32" fmla="*/ 79 w 117"/>
                  <a:gd name="T33" fmla="*/ 50 h 50"/>
                  <a:gd name="T34" fmla="*/ 65 w 117"/>
                  <a:gd name="T35" fmla="*/ 48 h 50"/>
                  <a:gd name="T36" fmla="*/ 52 w 117"/>
                  <a:gd name="T37" fmla="*/ 45 h 50"/>
                  <a:gd name="T38" fmla="*/ 40 w 117"/>
                  <a:gd name="T39" fmla="*/ 39 h 50"/>
                  <a:gd name="T40" fmla="*/ 31 w 117"/>
                  <a:gd name="T41" fmla="*/ 34 h 50"/>
                  <a:gd name="T42" fmla="*/ 23 w 117"/>
                  <a:gd name="T43" fmla="*/ 31 h 50"/>
                  <a:gd name="T44" fmla="*/ 21 w 117"/>
                  <a:gd name="T45" fmla="*/ 30 h 50"/>
                  <a:gd name="T46" fmla="*/ 20 w 117"/>
                  <a:gd name="T47" fmla="*/ 30 h 50"/>
                  <a:gd name="T48" fmla="*/ 15 w 117"/>
                  <a:gd name="T49" fmla="*/ 33 h 50"/>
                  <a:gd name="T50" fmla="*/ 8 w 117"/>
                  <a:gd name="T51" fmla="*/ 38 h 50"/>
                  <a:gd name="T52" fmla="*/ 2 w 117"/>
                  <a:gd name="T53" fmla="*/ 46 h 50"/>
                  <a:gd name="T54" fmla="*/ 0 w 117"/>
                  <a:gd name="T55" fmla="*/ 37 h 50"/>
                  <a:gd name="T56" fmla="*/ 0 w 117"/>
                  <a:gd name="T57" fmla="*/ 25 h 50"/>
                  <a:gd name="T58" fmla="*/ 0 w 117"/>
                  <a:gd name="T59" fmla="*/ 13 h 50"/>
                  <a:gd name="T60" fmla="*/ 2 w 117"/>
                  <a:gd name="T61" fmla="*/ 4 h 50"/>
                  <a:gd name="T62" fmla="*/ 9 w 117"/>
                  <a:gd name="T63" fmla="*/ 12 h 50"/>
                  <a:gd name="T64" fmla="*/ 15 w 117"/>
                  <a:gd name="T65" fmla="*/ 17 h 50"/>
                  <a:gd name="T66" fmla="*/ 20 w 117"/>
                  <a:gd name="T67" fmla="*/ 20 h 50"/>
                  <a:gd name="T68" fmla="*/ 22 w 117"/>
                  <a:gd name="T69" fmla="*/ 20 h 50"/>
                  <a:gd name="T70" fmla="*/ 25 w 117"/>
                  <a:gd name="T71" fmla="*/ 19 h 50"/>
                  <a:gd name="T72" fmla="*/ 31 w 117"/>
                  <a:gd name="T73" fmla="*/ 16 h 50"/>
                  <a:gd name="T74" fmla="*/ 40 w 117"/>
                  <a:gd name="T75" fmla="*/ 11 h 50"/>
                  <a:gd name="T76" fmla="*/ 52 w 117"/>
                  <a:gd name="T77" fmla="*/ 5 h 50"/>
                  <a:gd name="T78" fmla="*/ 66 w 117"/>
                  <a:gd name="T79" fmla="*/ 1 h 50"/>
                  <a:gd name="T80" fmla="*/ 80 w 117"/>
                  <a:gd name="T8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50">
                    <a:moveTo>
                      <a:pt x="80" y="0"/>
                    </a:moveTo>
                    <a:lnTo>
                      <a:pt x="93" y="4"/>
                    </a:lnTo>
                    <a:lnTo>
                      <a:pt x="103" y="10"/>
                    </a:lnTo>
                    <a:lnTo>
                      <a:pt x="112" y="16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6" y="23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2" y="34"/>
                    </a:lnTo>
                    <a:lnTo>
                      <a:pt x="103" y="40"/>
                    </a:lnTo>
                    <a:lnTo>
                      <a:pt x="92" y="45"/>
                    </a:lnTo>
                    <a:lnTo>
                      <a:pt x="79" y="50"/>
                    </a:lnTo>
                    <a:lnTo>
                      <a:pt x="65" y="48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3" y="31"/>
                    </a:lnTo>
                    <a:lnTo>
                      <a:pt x="21" y="30"/>
                    </a:lnTo>
                    <a:lnTo>
                      <a:pt x="20" y="30"/>
                    </a:lnTo>
                    <a:lnTo>
                      <a:pt x="15" y="33"/>
                    </a:lnTo>
                    <a:lnTo>
                      <a:pt x="8" y="38"/>
                    </a:lnTo>
                    <a:lnTo>
                      <a:pt x="2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2" y="4"/>
                    </a:lnTo>
                    <a:lnTo>
                      <a:pt x="9" y="12"/>
                    </a:lnTo>
                    <a:lnTo>
                      <a:pt x="15" y="17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1" y="16"/>
                    </a:lnTo>
                    <a:lnTo>
                      <a:pt x="40" y="11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1" name="Freeform 1806"/>
              <p:cNvSpPr>
                <a:spLocks/>
              </p:cNvSpPr>
              <p:nvPr/>
            </p:nvSpPr>
            <p:spPr bwMode="auto">
              <a:xfrm>
                <a:off x="5511" y="2745"/>
                <a:ext cx="9" cy="14"/>
              </a:xfrm>
              <a:custGeom>
                <a:avLst/>
                <a:gdLst>
                  <a:gd name="T0" fmla="*/ 5 w 9"/>
                  <a:gd name="T1" fmla="*/ 0 h 14"/>
                  <a:gd name="T2" fmla="*/ 7 w 9"/>
                  <a:gd name="T3" fmla="*/ 1 h 14"/>
                  <a:gd name="T4" fmla="*/ 8 w 9"/>
                  <a:gd name="T5" fmla="*/ 4 h 14"/>
                  <a:gd name="T6" fmla="*/ 9 w 9"/>
                  <a:gd name="T7" fmla="*/ 7 h 14"/>
                  <a:gd name="T8" fmla="*/ 8 w 9"/>
                  <a:gd name="T9" fmla="*/ 11 h 14"/>
                  <a:gd name="T10" fmla="*/ 7 w 9"/>
                  <a:gd name="T11" fmla="*/ 13 h 14"/>
                  <a:gd name="T12" fmla="*/ 5 w 9"/>
                  <a:gd name="T13" fmla="*/ 14 h 14"/>
                  <a:gd name="T14" fmla="*/ 2 w 9"/>
                  <a:gd name="T15" fmla="*/ 13 h 14"/>
                  <a:gd name="T16" fmla="*/ 1 w 9"/>
                  <a:gd name="T17" fmla="*/ 11 h 14"/>
                  <a:gd name="T18" fmla="*/ 0 w 9"/>
                  <a:gd name="T19" fmla="*/ 7 h 14"/>
                  <a:gd name="T20" fmla="*/ 1 w 9"/>
                  <a:gd name="T21" fmla="*/ 4 h 14"/>
                  <a:gd name="T22" fmla="*/ 2 w 9"/>
                  <a:gd name="T23" fmla="*/ 1 h 14"/>
                  <a:gd name="T24" fmla="*/ 5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5" y="0"/>
                    </a:moveTo>
                    <a:lnTo>
                      <a:pt x="7" y="1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8" y="11"/>
                    </a:lnTo>
                    <a:lnTo>
                      <a:pt x="7" y="13"/>
                    </a:lnTo>
                    <a:lnTo>
                      <a:pt x="5" y="14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2" name="Freeform 1807"/>
              <p:cNvSpPr>
                <a:spLocks/>
              </p:cNvSpPr>
              <p:nvPr/>
            </p:nvSpPr>
            <p:spPr bwMode="auto">
              <a:xfrm>
                <a:off x="5514" y="2751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1 h 5"/>
                  <a:gd name="T4" fmla="*/ 4 w 4"/>
                  <a:gd name="T5" fmla="*/ 2 h 5"/>
                  <a:gd name="T6" fmla="*/ 4 w 4"/>
                  <a:gd name="T7" fmla="*/ 4 h 5"/>
                  <a:gd name="T8" fmla="*/ 2 w 4"/>
                  <a:gd name="T9" fmla="*/ 5 h 5"/>
                  <a:gd name="T10" fmla="*/ 0 w 4"/>
                  <a:gd name="T11" fmla="*/ 4 h 5"/>
                  <a:gd name="T12" fmla="*/ 0 w 4"/>
                  <a:gd name="T13" fmla="*/ 2 h 5"/>
                  <a:gd name="T14" fmla="*/ 0 w 4"/>
                  <a:gd name="T15" fmla="*/ 1 h 5"/>
                  <a:gd name="T16" fmla="*/ 2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3" name="Freeform 1808"/>
              <p:cNvSpPr>
                <a:spLocks/>
              </p:cNvSpPr>
              <p:nvPr/>
            </p:nvSpPr>
            <p:spPr bwMode="auto">
              <a:xfrm>
                <a:off x="5497" y="2739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2 h 34"/>
                  <a:gd name="T4" fmla="*/ 12 w 15"/>
                  <a:gd name="T5" fmla="*/ 3 h 34"/>
                  <a:gd name="T6" fmla="*/ 8 w 15"/>
                  <a:gd name="T7" fmla="*/ 5 h 34"/>
                  <a:gd name="T8" fmla="*/ 6 w 15"/>
                  <a:gd name="T9" fmla="*/ 9 h 34"/>
                  <a:gd name="T10" fmla="*/ 5 w 15"/>
                  <a:gd name="T11" fmla="*/ 13 h 34"/>
                  <a:gd name="T12" fmla="*/ 5 w 15"/>
                  <a:gd name="T13" fmla="*/ 18 h 34"/>
                  <a:gd name="T14" fmla="*/ 5 w 15"/>
                  <a:gd name="T15" fmla="*/ 24 h 34"/>
                  <a:gd name="T16" fmla="*/ 6 w 15"/>
                  <a:gd name="T17" fmla="*/ 29 h 34"/>
                  <a:gd name="T18" fmla="*/ 9 w 15"/>
                  <a:gd name="T19" fmla="*/ 32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2 w 15"/>
                  <a:gd name="T29" fmla="*/ 27 h 34"/>
                  <a:gd name="T30" fmla="*/ 0 w 15"/>
                  <a:gd name="T31" fmla="*/ 23 h 34"/>
                  <a:gd name="T32" fmla="*/ 0 w 15"/>
                  <a:gd name="T33" fmla="*/ 18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2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2"/>
                    </a:lnTo>
                    <a:lnTo>
                      <a:pt x="12" y="3"/>
                    </a:lnTo>
                    <a:lnTo>
                      <a:pt x="8" y="5"/>
                    </a:lnTo>
                    <a:lnTo>
                      <a:pt x="6" y="9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6" y="29"/>
                    </a:lnTo>
                    <a:lnTo>
                      <a:pt x="9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4" name="Freeform 1809"/>
              <p:cNvSpPr>
                <a:spLocks/>
              </p:cNvSpPr>
              <p:nvPr/>
            </p:nvSpPr>
            <p:spPr bwMode="auto">
              <a:xfrm>
                <a:off x="5478" y="2683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4 h 48"/>
                  <a:gd name="T4" fmla="*/ 103 w 117"/>
                  <a:gd name="T5" fmla="*/ 9 h 48"/>
                  <a:gd name="T6" fmla="*/ 112 w 117"/>
                  <a:gd name="T7" fmla="*/ 14 h 48"/>
                  <a:gd name="T8" fmla="*/ 117 w 117"/>
                  <a:gd name="T9" fmla="*/ 19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2 h 48"/>
                  <a:gd name="T16" fmla="*/ 114 w 117"/>
                  <a:gd name="T17" fmla="*/ 23 h 48"/>
                  <a:gd name="T18" fmla="*/ 115 w 117"/>
                  <a:gd name="T19" fmla="*/ 25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28 h 48"/>
                  <a:gd name="T26" fmla="*/ 112 w 117"/>
                  <a:gd name="T27" fmla="*/ 33 h 48"/>
                  <a:gd name="T28" fmla="*/ 102 w 117"/>
                  <a:gd name="T29" fmla="*/ 39 h 48"/>
                  <a:gd name="T30" fmla="*/ 92 w 117"/>
                  <a:gd name="T31" fmla="*/ 45 h 48"/>
                  <a:gd name="T32" fmla="*/ 79 w 117"/>
                  <a:gd name="T33" fmla="*/ 48 h 48"/>
                  <a:gd name="T34" fmla="*/ 65 w 117"/>
                  <a:gd name="T35" fmla="*/ 47 h 48"/>
                  <a:gd name="T36" fmla="*/ 51 w 117"/>
                  <a:gd name="T37" fmla="*/ 43 h 48"/>
                  <a:gd name="T38" fmla="*/ 39 w 117"/>
                  <a:gd name="T39" fmla="*/ 38 h 48"/>
                  <a:gd name="T40" fmla="*/ 29 w 117"/>
                  <a:gd name="T41" fmla="*/ 33 h 48"/>
                  <a:gd name="T42" fmla="*/ 24 w 117"/>
                  <a:gd name="T43" fmla="*/ 29 h 48"/>
                  <a:gd name="T44" fmla="*/ 21 w 117"/>
                  <a:gd name="T45" fmla="*/ 28 h 48"/>
                  <a:gd name="T46" fmla="*/ 19 w 117"/>
                  <a:gd name="T47" fmla="*/ 29 h 48"/>
                  <a:gd name="T48" fmla="*/ 14 w 117"/>
                  <a:gd name="T49" fmla="*/ 32 h 48"/>
                  <a:gd name="T50" fmla="*/ 8 w 117"/>
                  <a:gd name="T51" fmla="*/ 36 h 48"/>
                  <a:gd name="T52" fmla="*/ 1 w 117"/>
                  <a:gd name="T53" fmla="*/ 45 h 48"/>
                  <a:gd name="T54" fmla="*/ 0 w 117"/>
                  <a:gd name="T55" fmla="*/ 35 h 48"/>
                  <a:gd name="T56" fmla="*/ 0 w 117"/>
                  <a:gd name="T57" fmla="*/ 23 h 48"/>
                  <a:gd name="T58" fmla="*/ 0 w 117"/>
                  <a:gd name="T59" fmla="*/ 12 h 48"/>
                  <a:gd name="T60" fmla="*/ 2 w 117"/>
                  <a:gd name="T61" fmla="*/ 2 h 48"/>
                  <a:gd name="T62" fmla="*/ 8 w 117"/>
                  <a:gd name="T63" fmla="*/ 11 h 48"/>
                  <a:gd name="T64" fmla="*/ 15 w 117"/>
                  <a:gd name="T65" fmla="*/ 15 h 48"/>
                  <a:gd name="T66" fmla="*/ 20 w 117"/>
                  <a:gd name="T67" fmla="*/ 19 h 48"/>
                  <a:gd name="T68" fmla="*/ 22 w 117"/>
                  <a:gd name="T69" fmla="*/ 19 h 48"/>
                  <a:gd name="T70" fmla="*/ 24 w 117"/>
                  <a:gd name="T71" fmla="*/ 18 h 48"/>
                  <a:gd name="T72" fmla="*/ 31 w 117"/>
                  <a:gd name="T73" fmla="*/ 14 h 48"/>
                  <a:gd name="T74" fmla="*/ 40 w 117"/>
                  <a:gd name="T75" fmla="*/ 9 h 48"/>
                  <a:gd name="T76" fmla="*/ 52 w 117"/>
                  <a:gd name="T77" fmla="*/ 5 h 48"/>
                  <a:gd name="T78" fmla="*/ 65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4"/>
                    </a:lnTo>
                    <a:lnTo>
                      <a:pt x="103" y="9"/>
                    </a:lnTo>
                    <a:lnTo>
                      <a:pt x="112" y="14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2"/>
                    </a:lnTo>
                    <a:lnTo>
                      <a:pt x="114" y="23"/>
                    </a:lnTo>
                    <a:lnTo>
                      <a:pt x="115" y="25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28"/>
                    </a:lnTo>
                    <a:lnTo>
                      <a:pt x="112" y="33"/>
                    </a:lnTo>
                    <a:lnTo>
                      <a:pt x="102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1" y="43"/>
                    </a:lnTo>
                    <a:lnTo>
                      <a:pt x="39" y="38"/>
                    </a:lnTo>
                    <a:lnTo>
                      <a:pt x="29" y="33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19" y="29"/>
                    </a:lnTo>
                    <a:lnTo>
                      <a:pt x="14" y="32"/>
                    </a:lnTo>
                    <a:lnTo>
                      <a:pt x="8" y="36"/>
                    </a:lnTo>
                    <a:lnTo>
                      <a:pt x="1" y="45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2"/>
                    </a:lnTo>
                    <a:lnTo>
                      <a:pt x="2" y="2"/>
                    </a:lnTo>
                    <a:lnTo>
                      <a:pt x="8" y="11"/>
                    </a:lnTo>
                    <a:lnTo>
                      <a:pt x="15" y="15"/>
                    </a:lnTo>
                    <a:lnTo>
                      <a:pt x="20" y="19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5" name="Freeform 1810"/>
              <p:cNvSpPr>
                <a:spLocks/>
              </p:cNvSpPr>
              <p:nvPr/>
            </p:nvSpPr>
            <p:spPr bwMode="auto">
              <a:xfrm>
                <a:off x="5572" y="2696"/>
                <a:ext cx="8" cy="13"/>
              </a:xfrm>
              <a:custGeom>
                <a:avLst/>
                <a:gdLst>
                  <a:gd name="T0" fmla="*/ 5 w 8"/>
                  <a:gd name="T1" fmla="*/ 0 h 13"/>
                  <a:gd name="T2" fmla="*/ 7 w 8"/>
                  <a:gd name="T3" fmla="*/ 0 h 13"/>
                  <a:gd name="T4" fmla="*/ 8 w 8"/>
                  <a:gd name="T5" fmla="*/ 2 h 13"/>
                  <a:gd name="T6" fmla="*/ 8 w 8"/>
                  <a:gd name="T7" fmla="*/ 6 h 13"/>
                  <a:gd name="T8" fmla="*/ 8 w 8"/>
                  <a:gd name="T9" fmla="*/ 9 h 13"/>
                  <a:gd name="T10" fmla="*/ 7 w 8"/>
                  <a:gd name="T11" fmla="*/ 12 h 13"/>
                  <a:gd name="T12" fmla="*/ 5 w 8"/>
                  <a:gd name="T13" fmla="*/ 13 h 13"/>
                  <a:gd name="T14" fmla="*/ 2 w 8"/>
                  <a:gd name="T15" fmla="*/ 12 h 13"/>
                  <a:gd name="T16" fmla="*/ 1 w 8"/>
                  <a:gd name="T17" fmla="*/ 9 h 13"/>
                  <a:gd name="T18" fmla="*/ 0 w 8"/>
                  <a:gd name="T19" fmla="*/ 6 h 13"/>
                  <a:gd name="T20" fmla="*/ 1 w 8"/>
                  <a:gd name="T21" fmla="*/ 2 h 13"/>
                  <a:gd name="T22" fmla="*/ 2 w 8"/>
                  <a:gd name="T23" fmla="*/ 0 h 13"/>
                  <a:gd name="T24" fmla="*/ 5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5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8" y="9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2" y="12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6" name="Freeform 1811"/>
              <p:cNvSpPr>
                <a:spLocks/>
              </p:cNvSpPr>
              <p:nvPr/>
            </p:nvSpPr>
            <p:spPr bwMode="auto">
              <a:xfrm>
                <a:off x="5574" y="2701"/>
                <a:ext cx="5" cy="4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1 h 4"/>
                  <a:gd name="T4" fmla="*/ 5 w 5"/>
                  <a:gd name="T5" fmla="*/ 2 h 4"/>
                  <a:gd name="T6" fmla="*/ 4 w 5"/>
                  <a:gd name="T7" fmla="*/ 3 h 4"/>
                  <a:gd name="T8" fmla="*/ 3 w 5"/>
                  <a:gd name="T9" fmla="*/ 4 h 4"/>
                  <a:gd name="T10" fmla="*/ 1 w 5"/>
                  <a:gd name="T11" fmla="*/ 3 h 4"/>
                  <a:gd name="T12" fmla="*/ 0 w 5"/>
                  <a:gd name="T13" fmla="*/ 2 h 4"/>
                  <a:gd name="T14" fmla="*/ 1 w 5"/>
                  <a:gd name="T15" fmla="*/ 1 h 4"/>
                  <a:gd name="T16" fmla="*/ 3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7" name="Freeform 1812"/>
              <p:cNvSpPr>
                <a:spLocks/>
              </p:cNvSpPr>
              <p:nvPr/>
            </p:nvSpPr>
            <p:spPr bwMode="auto">
              <a:xfrm>
                <a:off x="5557" y="2689"/>
                <a:ext cx="16" cy="34"/>
              </a:xfrm>
              <a:custGeom>
                <a:avLst/>
                <a:gdLst>
                  <a:gd name="T0" fmla="*/ 13 w 16"/>
                  <a:gd name="T1" fmla="*/ 0 h 34"/>
                  <a:gd name="T2" fmla="*/ 16 w 16"/>
                  <a:gd name="T3" fmla="*/ 1 h 34"/>
                  <a:gd name="T4" fmla="*/ 13 w 16"/>
                  <a:gd name="T5" fmla="*/ 2 h 34"/>
                  <a:gd name="T6" fmla="*/ 9 w 16"/>
                  <a:gd name="T7" fmla="*/ 5 h 34"/>
                  <a:gd name="T8" fmla="*/ 7 w 16"/>
                  <a:gd name="T9" fmla="*/ 8 h 34"/>
                  <a:gd name="T10" fmla="*/ 6 w 16"/>
                  <a:gd name="T11" fmla="*/ 13 h 34"/>
                  <a:gd name="T12" fmla="*/ 4 w 16"/>
                  <a:gd name="T13" fmla="*/ 19 h 34"/>
                  <a:gd name="T14" fmla="*/ 6 w 16"/>
                  <a:gd name="T15" fmla="*/ 23 h 34"/>
                  <a:gd name="T16" fmla="*/ 7 w 16"/>
                  <a:gd name="T17" fmla="*/ 28 h 34"/>
                  <a:gd name="T18" fmla="*/ 9 w 16"/>
                  <a:gd name="T19" fmla="*/ 32 h 34"/>
                  <a:gd name="T20" fmla="*/ 13 w 16"/>
                  <a:gd name="T21" fmla="*/ 34 h 34"/>
                  <a:gd name="T22" fmla="*/ 13 w 16"/>
                  <a:gd name="T23" fmla="*/ 34 h 34"/>
                  <a:gd name="T24" fmla="*/ 8 w 16"/>
                  <a:gd name="T25" fmla="*/ 34 h 34"/>
                  <a:gd name="T26" fmla="*/ 6 w 16"/>
                  <a:gd name="T27" fmla="*/ 32 h 34"/>
                  <a:gd name="T28" fmla="*/ 2 w 16"/>
                  <a:gd name="T29" fmla="*/ 27 h 34"/>
                  <a:gd name="T30" fmla="*/ 1 w 16"/>
                  <a:gd name="T31" fmla="*/ 22 h 34"/>
                  <a:gd name="T32" fmla="*/ 0 w 16"/>
                  <a:gd name="T33" fmla="*/ 17 h 34"/>
                  <a:gd name="T34" fmla="*/ 1 w 16"/>
                  <a:gd name="T35" fmla="*/ 12 h 34"/>
                  <a:gd name="T36" fmla="*/ 2 w 16"/>
                  <a:gd name="T37" fmla="*/ 7 h 34"/>
                  <a:gd name="T38" fmla="*/ 6 w 16"/>
                  <a:gd name="T39" fmla="*/ 3 h 34"/>
                  <a:gd name="T40" fmla="*/ 8 w 16"/>
                  <a:gd name="T41" fmla="*/ 1 h 34"/>
                  <a:gd name="T42" fmla="*/ 13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3" y="0"/>
                    </a:moveTo>
                    <a:lnTo>
                      <a:pt x="16" y="1"/>
                    </a:lnTo>
                    <a:lnTo>
                      <a:pt x="13" y="2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6" y="13"/>
                    </a:lnTo>
                    <a:lnTo>
                      <a:pt x="4" y="19"/>
                    </a:lnTo>
                    <a:lnTo>
                      <a:pt x="6" y="23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8" y="34"/>
                    </a:lnTo>
                    <a:lnTo>
                      <a:pt x="6" y="32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8" name="Freeform 1813"/>
              <p:cNvSpPr>
                <a:spLocks/>
              </p:cNvSpPr>
              <p:nvPr/>
            </p:nvSpPr>
            <p:spPr bwMode="auto">
              <a:xfrm>
                <a:off x="5095" y="2884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3 h 48"/>
                  <a:gd name="T4" fmla="*/ 104 w 118"/>
                  <a:gd name="T5" fmla="*/ 9 h 48"/>
                  <a:gd name="T6" fmla="*/ 112 w 118"/>
                  <a:gd name="T7" fmla="*/ 15 h 48"/>
                  <a:gd name="T8" fmla="*/ 118 w 118"/>
                  <a:gd name="T9" fmla="*/ 19 h 48"/>
                  <a:gd name="T10" fmla="*/ 118 w 118"/>
                  <a:gd name="T11" fmla="*/ 20 h 48"/>
                  <a:gd name="T12" fmla="*/ 118 w 118"/>
                  <a:gd name="T13" fmla="*/ 21 h 48"/>
                  <a:gd name="T14" fmla="*/ 115 w 118"/>
                  <a:gd name="T15" fmla="*/ 22 h 48"/>
                  <a:gd name="T16" fmla="*/ 114 w 118"/>
                  <a:gd name="T17" fmla="*/ 24 h 48"/>
                  <a:gd name="T18" fmla="*/ 115 w 118"/>
                  <a:gd name="T19" fmla="*/ 26 h 48"/>
                  <a:gd name="T20" fmla="*/ 117 w 118"/>
                  <a:gd name="T21" fmla="*/ 27 h 48"/>
                  <a:gd name="T22" fmla="*/ 118 w 118"/>
                  <a:gd name="T23" fmla="*/ 28 h 48"/>
                  <a:gd name="T24" fmla="*/ 118 w 118"/>
                  <a:gd name="T25" fmla="*/ 29 h 48"/>
                  <a:gd name="T26" fmla="*/ 112 w 118"/>
                  <a:gd name="T27" fmla="*/ 33 h 48"/>
                  <a:gd name="T28" fmla="*/ 104 w 118"/>
                  <a:gd name="T29" fmla="*/ 39 h 48"/>
                  <a:gd name="T30" fmla="*/ 92 w 118"/>
                  <a:gd name="T31" fmla="*/ 44 h 48"/>
                  <a:gd name="T32" fmla="*/ 79 w 118"/>
                  <a:gd name="T33" fmla="*/ 48 h 48"/>
                  <a:gd name="T34" fmla="*/ 65 w 118"/>
                  <a:gd name="T35" fmla="*/ 48 h 48"/>
                  <a:gd name="T36" fmla="*/ 52 w 118"/>
                  <a:gd name="T37" fmla="*/ 43 h 48"/>
                  <a:gd name="T38" fmla="*/ 40 w 118"/>
                  <a:gd name="T39" fmla="*/ 39 h 48"/>
                  <a:gd name="T40" fmla="*/ 31 w 118"/>
                  <a:gd name="T41" fmla="*/ 34 h 48"/>
                  <a:gd name="T42" fmla="*/ 24 w 118"/>
                  <a:gd name="T43" fmla="*/ 29 h 48"/>
                  <a:gd name="T44" fmla="*/ 21 w 118"/>
                  <a:gd name="T45" fmla="*/ 28 h 48"/>
                  <a:gd name="T46" fmla="*/ 20 w 118"/>
                  <a:gd name="T47" fmla="*/ 29 h 48"/>
                  <a:gd name="T48" fmla="*/ 16 w 118"/>
                  <a:gd name="T49" fmla="*/ 32 h 48"/>
                  <a:gd name="T50" fmla="*/ 9 w 118"/>
                  <a:gd name="T51" fmla="*/ 37 h 48"/>
                  <a:gd name="T52" fmla="*/ 3 w 118"/>
                  <a:gd name="T53" fmla="*/ 44 h 48"/>
                  <a:gd name="T54" fmla="*/ 0 w 118"/>
                  <a:gd name="T55" fmla="*/ 35 h 48"/>
                  <a:gd name="T56" fmla="*/ 0 w 118"/>
                  <a:gd name="T57" fmla="*/ 23 h 48"/>
                  <a:gd name="T58" fmla="*/ 2 w 118"/>
                  <a:gd name="T59" fmla="*/ 12 h 48"/>
                  <a:gd name="T60" fmla="*/ 3 w 118"/>
                  <a:gd name="T61" fmla="*/ 3 h 48"/>
                  <a:gd name="T62" fmla="*/ 10 w 118"/>
                  <a:gd name="T63" fmla="*/ 10 h 48"/>
                  <a:gd name="T64" fmla="*/ 16 w 118"/>
                  <a:gd name="T65" fmla="*/ 16 h 48"/>
                  <a:gd name="T66" fmla="*/ 20 w 118"/>
                  <a:gd name="T67" fmla="*/ 19 h 48"/>
                  <a:gd name="T68" fmla="*/ 23 w 118"/>
                  <a:gd name="T69" fmla="*/ 20 h 48"/>
                  <a:gd name="T70" fmla="*/ 25 w 118"/>
                  <a:gd name="T71" fmla="*/ 19 h 48"/>
                  <a:gd name="T72" fmla="*/ 31 w 118"/>
                  <a:gd name="T73" fmla="*/ 14 h 48"/>
                  <a:gd name="T74" fmla="*/ 40 w 118"/>
                  <a:gd name="T75" fmla="*/ 9 h 48"/>
                  <a:gd name="T76" fmla="*/ 52 w 118"/>
                  <a:gd name="T77" fmla="*/ 4 h 48"/>
                  <a:gd name="T78" fmla="*/ 66 w 118"/>
                  <a:gd name="T79" fmla="*/ 0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4" y="9"/>
                    </a:lnTo>
                    <a:lnTo>
                      <a:pt x="112" y="15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8" y="21"/>
                    </a:lnTo>
                    <a:lnTo>
                      <a:pt x="115" y="22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6" y="32"/>
                    </a:lnTo>
                    <a:lnTo>
                      <a:pt x="9" y="37"/>
                    </a:lnTo>
                    <a:lnTo>
                      <a:pt x="3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3" y="3"/>
                    </a:lnTo>
                    <a:lnTo>
                      <a:pt x="10" y="10"/>
                    </a:lnTo>
                    <a:lnTo>
                      <a:pt x="16" y="16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4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9" name="Freeform 1814"/>
              <p:cNvSpPr>
                <a:spLocks/>
              </p:cNvSpPr>
              <p:nvPr/>
            </p:nvSpPr>
            <p:spPr bwMode="auto">
              <a:xfrm>
                <a:off x="5189" y="2897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1 h 13"/>
                  <a:gd name="T4" fmla="*/ 8 w 10"/>
                  <a:gd name="T5" fmla="*/ 3 h 13"/>
                  <a:gd name="T6" fmla="*/ 10 w 10"/>
                  <a:gd name="T7" fmla="*/ 7 h 13"/>
                  <a:gd name="T8" fmla="*/ 8 w 10"/>
                  <a:gd name="T9" fmla="*/ 9 h 13"/>
                  <a:gd name="T10" fmla="*/ 7 w 10"/>
                  <a:gd name="T11" fmla="*/ 11 h 13"/>
                  <a:gd name="T12" fmla="*/ 5 w 10"/>
                  <a:gd name="T13" fmla="*/ 13 h 13"/>
                  <a:gd name="T14" fmla="*/ 3 w 10"/>
                  <a:gd name="T15" fmla="*/ 11 h 13"/>
                  <a:gd name="T16" fmla="*/ 1 w 10"/>
                  <a:gd name="T17" fmla="*/ 9 h 13"/>
                  <a:gd name="T18" fmla="*/ 0 w 10"/>
                  <a:gd name="T19" fmla="*/ 7 h 13"/>
                  <a:gd name="T20" fmla="*/ 1 w 10"/>
                  <a:gd name="T21" fmla="*/ 3 h 13"/>
                  <a:gd name="T22" fmla="*/ 3 w 10"/>
                  <a:gd name="T23" fmla="*/ 1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10" y="7"/>
                    </a:lnTo>
                    <a:lnTo>
                      <a:pt x="8" y="9"/>
                    </a:lnTo>
                    <a:lnTo>
                      <a:pt x="7" y="11"/>
                    </a:lnTo>
                    <a:lnTo>
                      <a:pt x="5" y="13"/>
                    </a:lnTo>
                    <a:lnTo>
                      <a:pt x="3" y="11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0" name="Freeform 1815"/>
              <p:cNvSpPr>
                <a:spLocks/>
              </p:cNvSpPr>
              <p:nvPr/>
            </p:nvSpPr>
            <p:spPr bwMode="auto">
              <a:xfrm>
                <a:off x="5193" y="2903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0 h 3"/>
                  <a:gd name="T4" fmla="*/ 3 w 3"/>
                  <a:gd name="T5" fmla="*/ 1 h 3"/>
                  <a:gd name="T6" fmla="*/ 3 w 3"/>
                  <a:gd name="T7" fmla="*/ 3 h 3"/>
                  <a:gd name="T8" fmla="*/ 1 w 3"/>
                  <a:gd name="T9" fmla="*/ 3 h 3"/>
                  <a:gd name="T10" fmla="*/ 0 w 3"/>
                  <a:gd name="T11" fmla="*/ 3 h 3"/>
                  <a:gd name="T12" fmla="*/ 0 w 3"/>
                  <a:gd name="T13" fmla="*/ 1 h 3"/>
                  <a:gd name="T14" fmla="*/ 0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1" name="Freeform 1816"/>
              <p:cNvSpPr>
                <a:spLocks/>
              </p:cNvSpPr>
              <p:nvPr/>
            </p:nvSpPr>
            <p:spPr bwMode="auto">
              <a:xfrm>
                <a:off x="5175" y="2891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0 h 34"/>
                  <a:gd name="T4" fmla="*/ 12 w 15"/>
                  <a:gd name="T5" fmla="*/ 1 h 34"/>
                  <a:gd name="T6" fmla="*/ 10 w 15"/>
                  <a:gd name="T7" fmla="*/ 3 h 34"/>
                  <a:gd name="T8" fmla="*/ 6 w 15"/>
                  <a:gd name="T9" fmla="*/ 8 h 34"/>
                  <a:gd name="T10" fmla="*/ 5 w 15"/>
                  <a:gd name="T11" fmla="*/ 12 h 34"/>
                  <a:gd name="T12" fmla="*/ 5 w 15"/>
                  <a:gd name="T13" fmla="*/ 17 h 34"/>
                  <a:gd name="T14" fmla="*/ 5 w 15"/>
                  <a:gd name="T15" fmla="*/ 22 h 34"/>
                  <a:gd name="T16" fmla="*/ 7 w 15"/>
                  <a:gd name="T17" fmla="*/ 27 h 34"/>
                  <a:gd name="T18" fmla="*/ 10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0 h 34"/>
                  <a:gd name="T28" fmla="*/ 3 w 15"/>
                  <a:gd name="T29" fmla="*/ 27 h 34"/>
                  <a:gd name="T30" fmla="*/ 0 w 15"/>
                  <a:gd name="T31" fmla="*/ 22 h 34"/>
                  <a:gd name="T32" fmla="*/ 0 w 15"/>
                  <a:gd name="T33" fmla="*/ 16 h 34"/>
                  <a:gd name="T34" fmla="*/ 0 w 15"/>
                  <a:gd name="T35" fmla="*/ 12 h 34"/>
                  <a:gd name="T36" fmla="*/ 3 w 15"/>
                  <a:gd name="T37" fmla="*/ 7 h 34"/>
                  <a:gd name="T38" fmla="*/ 5 w 15"/>
                  <a:gd name="T39" fmla="*/ 2 h 34"/>
                  <a:gd name="T40" fmla="*/ 8 w 15"/>
                  <a:gd name="T41" fmla="*/ 0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10" y="3"/>
                    </a:lnTo>
                    <a:lnTo>
                      <a:pt x="6" y="8"/>
                    </a:lnTo>
                    <a:lnTo>
                      <a:pt x="5" y="12"/>
                    </a:lnTo>
                    <a:lnTo>
                      <a:pt x="5" y="17"/>
                    </a:lnTo>
                    <a:lnTo>
                      <a:pt x="5" y="22"/>
                    </a:lnTo>
                    <a:lnTo>
                      <a:pt x="7" y="27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3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2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2" name="Freeform 1817"/>
              <p:cNvSpPr>
                <a:spLocks/>
              </p:cNvSpPr>
              <p:nvPr/>
            </p:nvSpPr>
            <p:spPr bwMode="auto">
              <a:xfrm>
                <a:off x="5045" y="2932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3 w 117"/>
                  <a:gd name="T3" fmla="*/ 3 h 48"/>
                  <a:gd name="T4" fmla="*/ 103 w 117"/>
                  <a:gd name="T5" fmla="*/ 9 h 48"/>
                  <a:gd name="T6" fmla="*/ 113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7 w 117"/>
                  <a:gd name="T13" fmla="*/ 21 h 48"/>
                  <a:gd name="T14" fmla="*/ 116 w 117"/>
                  <a:gd name="T15" fmla="*/ 23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3 h 48"/>
                  <a:gd name="T28" fmla="*/ 103 w 117"/>
                  <a:gd name="T29" fmla="*/ 39 h 48"/>
                  <a:gd name="T30" fmla="*/ 91 w 117"/>
                  <a:gd name="T31" fmla="*/ 45 h 48"/>
                  <a:gd name="T32" fmla="*/ 79 w 117"/>
                  <a:gd name="T33" fmla="*/ 48 h 48"/>
                  <a:gd name="T34" fmla="*/ 66 w 117"/>
                  <a:gd name="T35" fmla="*/ 48 h 48"/>
                  <a:gd name="T36" fmla="*/ 52 w 117"/>
                  <a:gd name="T37" fmla="*/ 43 h 48"/>
                  <a:gd name="T38" fmla="*/ 40 w 117"/>
                  <a:gd name="T39" fmla="*/ 39 h 48"/>
                  <a:gd name="T40" fmla="*/ 30 w 117"/>
                  <a:gd name="T41" fmla="*/ 34 h 48"/>
                  <a:gd name="T42" fmla="*/ 23 w 117"/>
                  <a:gd name="T43" fmla="*/ 30 h 48"/>
                  <a:gd name="T44" fmla="*/ 21 w 117"/>
                  <a:gd name="T45" fmla="*/ 28 h 48"/>
                  <a:gd name="T46" fmla="*/ 20 w 117"/>
                  <a:gd name="T47" fmla="*/ 29 h 48"/>
                  <a:gd name="T48" fmla="*/ 15 w 117"/>
                  <a:gd name="T49" fmla="*/ 33 h 48"/>
                  <a:gd name="T50" fmla="*/ 8 w 117"/>
                  <a:gd name="T51" fmla="*/ 38 h 48"/>
                  <a:gd name="T52" fmla="*/ 2 w 117"/>
                  <a:gd name="T53" fmla="*/ 45 h 48"/>
                  <a:gd name="T54" fmla="*/ 0 w 117"/>
                  <a:gd name="T55" fmla="*/ 35 h 48"/>
                  <a:gd name="T56" fmla="*/ 0 w 117"/>
                  <a:gd name="T57" fmla="*/ 25 h 48"/>
                  <a:gd name="T58" fmla="*/ 1 w 117"/>
                  <a:gd name="T59" fmla="*/ 13 h 48"/>
                  <a:gd name="T60" fmla="*/ 2 w 117"/>
                  <a:gd name="T61" fmla="*/ 3 h 48"/>
                  <a:gd name="T62" fmla="*/ 9 w 117"/>
                  <a:gd name="T63" fmla="*/ 11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0 w 117"/>
                  <a:gd name="T73" fmla="*/ 15 h 48"/>
                  <a:gd name="T74" fmla="*/ 40 w 117"/>
                  <a:gd name="T75" fmla="*/ 9 h 48"/>
                  <a:gd name="T76" fmla="*/ 52 w 117"/>
                  <a:gd name="T77" fmla="*/ 5 h 48"/>
                  <a:gd name="T78" fmla="*/ 66 w 117"/>
                  <a:gd name="T79" fmla="*/ 1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3" y="9"/>
                    </a:lnTo>
                    <a:lnTo>
                      <a:pt x="113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6" y="23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1" y="45"/>
                    </a:lnTo>
                    <a:lnTo>
                      <a:pt x="79" y="48"/>
                    </a:lnTo>
                    <a:lnTo>
                      <a:pt x="66" y="48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0" y="34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8" y="38"/>
                    </a:lnTo>
                    <a:lnTo>
                      <a:pt x="2" y="45"/>
                    </a:lnTo>
                    <a:lnTo>
                      <a:pt x="0" y="35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3"/>
                    </a:lnTo>
                    <a:lnTo>
                      <a:pt x="9" y="11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0" y="15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3" name="Freeform 1818"/>
              <p:cNvSpPr>
                <a:spLocks/>
              </p:cNvSpPr>
              <p:nvPr/>
            </p:nvSpPr>
            <p:spPr bwMode="auto">
              <a:xfrm>
                <a:off x="5140" y="2945"/>
                <a:ext cx="8" cy="13"/>
              </a:xfrm>
              <a:custGeom>
                <a:avLst/>
                <a:gdLst>
                  <a:gd name="T0" fmla="*/ 3 w 8"/>
                  <a:gd name="T1" fmla="*/ 0 h 13"/>
                  <a:gd name="T2" fmla="*/ 6 w 8"/>
                  <a:gd name="T3" fmla="*/ 1 h 13"/>
                  <a:gd name="T4" fmla="*/ 7 w 8"/>
                  <a:gd name="T5" fmla="*/ 3 h 13"/>
                  <a:gd name="T6" fmla="*/ 8 w 8"/>
                  <a:gd name="T7" fmla="*/ 7 h 13"/>
                  <a:gd name="T8" fmla="*/ 7 w 8"/>
                  <a:gd name="T9" fmla="*/ 10 h 13"/>
                  <a:gd name="T10" fmla="*/ 6 w 8"/>
                  <a:gd name="T11" fmla="*/ 13 h 13"/>
                  <a:gd name="T12" fmla="*/ 3 w 8"/>
                  <a:gd name="T13" fmla="*/ 13 h 13"/>
                  <a:gd name="T14" fmla="*/ 1 w 8"/>
                  <a:gd name="T15" fmla="*/ 13 h 13"/>
                  <a:gd name="T16" fmla="*/ 0 w 8"/>
                  <a:gd name="T17" fmla="*/ 10 h 13"/>
                  <a:gd name="T18" fmla="*/ 0 w 8"/>
                  <a:gd name="T19" fmla="*/ 7 h 13"/>
                  <a:gd name="T20" fmla="*/ 0 w 8"/>
                  <a:gd name="T21" fmla="*/ 3 h 13"/>
                  <a:gd name="T22" fmla="*/ 1 w 8"/>
                  <a:gd name="T23" fmla="*/ 1 h 13"/>
                  <a:gd name="T24" fmla="*/ 3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lnTo>
                      <a:pt x="6" y="1"/>
                    </a:lnTo>
                    <a:lnTo>
                      <a:pt x="7" y="3"/>
                    </a:lnTo>
                    <a:lnTo>
                      <a:pt x="8" y="7"/>
                    </a:lnTo>
                    <a:lnTo>
                      <a:pt x="7" y="10"/>
                    </a:lnTo>
                    <a:lnTo>
                      <a:pt x="6" y="13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4" name="Freeform 1819"/>
              <p:cNvSpPr>
                <a:spLocks/>
              </p:cNvSpPr>
              <p:nvPr/>
            </p:nvSpPr>
            <p:spPr bwMode="auto">
              <a:xfrm>
                <a:off x="5142" y="2951"/>
                <a:ext cx="4" cy="3"/>
              </a:xfrm>
              <a:custGeom>
                <a:avLst/>
                <a:gdLst>
                  <a:gd name="T0" fmla="*/ 3 w 4"/>
                  <a:gd name="T1" fmla="*/ 0 h 3"/>
                  <a:gd name="T2" fmla="*/ 4 w 4"/>
                  <a:gd name="T3" fmla="*/ 0 h 3"/>
                  <a:gd name="T4" fmla="*/ 4 w 4"/>
                  <a:gd name="T5" fmla="*/ 2 h 3"/>
                  <a:gd name="T6" fmla="*/ 4 w 4"/>
                  <a:gd name="T7" fmla="*/ 3 h 3"/>
                  <a:gd name="T8" fmla="*/ 3 w 4"/>
                  <a:gd name="T9" fmla="*/ 3 h 3"/>
                  <a:gd name="T10" fmla="*/ 0 w 4"/>
                  <a:gd name="T11" fmla="*/ 3 h 3"/>
                  <a:gd name="T12" fmla="*/ 0 w 4"/>
                  <a:gd name="T13" fmla="*/ 2 h 3"/>
                  <a:gd name="T14" fmla="*/ 0 w 4"/>
                  <a:gd name="T15" fmla="*/ 0 h 3"/>
                  <a:gd name="T16" fmla="*/ 3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5" name="Freeform 1820"/>
              <p:cNvSpPr>
                <a:spLocks/>
              </p:cNvSpPr>
              <p:nvPr/>
            </p:nvSpPr>
            <p:spPr bwMode="auto">
              <a:xfrm>
                <a:off x="5125" y="2939"/>
                <a:ext cx="15" cy="34"/>
              </a:xfrm>
              <a:custGeom>
                <a:avLst/>
                <a:gdLst>
                  <a:gd name="T0" fmla="*/ 11 w 15"/>
                  <a:gd name="T1" fmla="*/ 0 h 34"/>
                  <a:gd name="T2" fmla="*/ 15 w 15"/>
                  <a:gd name="T3" fmla="*/ 1 h 34"/>
                  <a:gd name="T4" fmla="*/ 11 w 15"/>
                  <a:gd name="T5" fmla="*/ 1 h 34"/>
                  <a:gd name="T6" fmla="*/ 9 w 15"/>
                  <a:gd name="T7" fmla="*/ 5 h 34"/>
                  <a:gd name="T8" fmla="*/ 7 w 15"/>
                  <a:gd name="T9" fmla="*/ 8 h 34"/>
                  <a:gd name="T10" fmla="*/ 4 w 15"/>
                  <a:gd name="T11" fmla="*/ 13 h 34"/>
                  <a:gd name="T12" fmla="*/ 4 w 15"/>
                  <a:gd name="T13" fmla="*/ 18 h 34"/>
                  <a:gd name="T14" fmla="*/ 4 w 15"/>
                  <a:gd name="T15" fmla="*/ 23 h 34"/>
                  <a:gd name="T16" fmla="*/ 7 w 15"/>
                  <a:gd name="T17" fmla="*/ 28 h 34"/>
                  <a:gd name="T18" fmla="*/ 9 w 15"/>
                  <a:gd name="T19" fmla="*/ 32 h 34"/>
                  <a:gd name="T20" fmla="*/ 13 w 15"/>
                  <a:gd name="T21" fmla="*/ 34 h 34"/>
                  <a:gd name="T22" fmla="*/ 11 w 15"/>
                  <a:gd name="T23" fmla="*/ 34 h 34"/>
                  <a:gd name="T24" fmla="*/ 8 w 15"/>
                  <a:gd name="T25" fmla="*/ 33 h 34"/>
                  <a:gd name="T26" fmla="*/ 4 w 15"/>
                  <a:gd name="T27" fmla="*/ 31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6 h 34"/>
                  <a:gd name="T34" fmla="*/ 0 w 15"/>
                  <a:gd name="T35" fmla="*/ 12 h 34"/>
                  <a:gd name="T36" fmla="*/ 2 w 15"/>
                  <a:gd name="T37" fmla="*/ 7 h 34"/>
                  <a:gd name="T38" fmla="*/ 4 w 15"/>
                  <a:gd name="T39" fmla="*/ 4 h 34"/>
                  <a:gd name="T40" fmla="*/ 8 w 15"/>
                  <a:gd name="T41" fmla="*/ 1 h 34"/>
                  <a:gd name="T42" fmla="*/ 11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1" y="0"/>
                    </a:moveTo>
                    <a:lnTo>
                      <a:pt x="15" y="1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4" y="13"/>
                    </a:lnTo>
                    <a:lnTo>
                      <a:pt x="4" y="18"/>
                    </a:lnTo>
                    <a:lnTo>
                      <a:pt x="4" y="23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1" y="34"/>
                    </a:lnTo>
                    <a:lnTo>
                      <a:pt x="8" y="33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6" name="Freeform 1821"/>
              <p:cNvSpPr>
                <a:spLocks/>
              </p:cNvSpPr>
              <p:nvPr/>
            </p:nvSpPr>
            <p:spPr bwMode="auto">
              <a:xfrm>
                <a:off x="4905" y="2940"/>
                <a:ext cx="119" cy="49"/>
              </a:xfrm>
              <a:custGeom>
                <a:avLst/>
                <a:gdLst>
                  <a:gd name="T0" fmla="*/ 80 w 119"/>
                  <a:gd name="T1" fmla="*/ 0 h 49"/>
                  <a:gd name="T2" fmla="*/ 93 w 119"/>
                  <a:gd name="T3" fmla="*/ 4 h 49"/>
                  <a:gd name="T4" fmla="*/ 105 w 119"/>
                  <a:gd name="T5" fmla="*/ 10 h 49"/>
                  <a:gd name="T6" fmla="*/ 113 w 119"/>
                  <a:gd name="T7" fmla="*/ 15 h 49"/>
                  <a:gd name="T8" fmla="*/ 118 w 119"/>
                  <a:gd name="T9" fmla="*/ 20 h 49"/>
                  <a:gd name="T10" fmla="*/ 119 w 119"/>
                  <a:gd name="T11" fmla="*/ 20 h 49"/>
                  <a:gd name="T12" fmla="*/ 118 w 119"/>
                  <a:gd name="T13" fmla="*/ 22 h 49"/>
                  <a:gd name="T14" fmla="*/ 116 w 119"/>
                  <a:gd name="T15" fmla="*/ 24 h 49"/>
                  <a:gd name="T16" fmla="*/ 114 w 119"/>
                  <a:gd name="T17" fmla="*/ 25 h 49"/>
                  <a:gd name="T18" fmla="*/ 116 w 119"/>
                  <a:gd name="T19" fmla="*/ 26 h 49"/>
                  <a:gd name="T20" fmla="*/ 118 w 119"/>
                  <a:gd name="T21" fmla="*/ 27 h 49"/>
                  <a:gd name="T22" fmla="*/ 118 w 119"/>
                  <a:gd name="T23" fmla="*/ 30 h 49"/>
                  <a:gd name="T24" fmla="*/ 118 w 119"/>
                  <a:gd name="T25" fmla="*/ 30 h 49"/>
                  <a:gd name="T26" fmla="*/ 112 w 119"/>
                  <a:gd name="T27" fmla="*/ 34 h 49"/>
                  <a:gd name="T28" fmla="*/ 104 w 119"/>
                  <a:gd name="T29" fmla="*/ 40 h 49"/>
                  <a:gd name="T30" fmla="*/ 93 w 119"/>
                  <a:gd name="T31" fmla="*/ 45 h 49"/>
                  <a:gd name="T32" fmla="*/ 80 w 119"/>
                  <a:gd name="T33" fmla="*/ 49 h 49"/>
                  <a:gd name="T34" fmla="*/ 66 w 119"/>
                  <a:gd name="T35" fmla="*/ 48 h 49"/>
                  <a:gd name="T36" fmla="*/ 52 w 119"/>
                  <a:gd name="T37" fmla="*/ 45 h 49"/>
                  <a:gd name="T38" fmla="*/ 40 w 119"/>
                  <a:gd name="T39" fmla="*/ 39 h 49"/>
                  <a:gd name="T40" fmla="*/ 31 w 119"/>
                  <a:gd name="T41" fmla="*/ 34 h 49"/>
                  <a:gd name="T42" fmla="*/ 25 w 119"/>
                  <a:gd name="T43" fmla="*/ 31 h 49"/>
                  <a:gd name="T44" fmla="*/ 23 w 119"/>
                  <a:gd name="T45" fmla="*/ 30 h 49"/>
                  <a:gd name="T46" fmla="*/ 20 w 119"/>
                  <a:gd name="T47" fmla="*/ 30 h 49"/>
                  <a:gd name="T48" fmla="*/ 15 w 119"/>
                  <a:gd name="T49" fmla="*/ 33 h 49"/>
                  <a:gd name="T50" fmla="*/ 10 w 119"/>
                  <a:gd name="T51" fmla="*/ 38 h 49"/>
                  <a:gd name="T52" fmla="*/ 3 w 119"/>
                  <a:gd name="T53" fmla="*/ 46 h 49"/>
                  <a:gd name="T54" fmla="*/ 1 w 119"/>
                  <a:gd name="T55" fmla="*/ 37 h 49"/>
                  <a:gd name="T56" fmla="*/ 0 w 119"/>
                  <a:gd name="T57" fmla="*/ 25 h 49"/>
                  <a:gd name="T58" fmla="*/ 1 w 119"/>
                  <a:gd name="T59" fmla="*/ 13 h 49"/>
                  <a:gd name="T60" fmla="*/ 3 w 119"/>
                  <a:gd name="T61" fmla="*/ 4 h 49"/>
                  <a:gd name="T62" fmla="*/ 10 w 119"/>
                  <a:gd name="T63" fmla="*/ 12 h 49"/>
                  <a:gd name="T64" fmla="*/ 17 w 119"/>
                  <a:gd name="T65" fmla="*/ 17 h 49"/>
                  <a:gd name="T66" fmla="*/ 21 w 119"/>
                  <a:gd name="T67" fmla="*/ 19 h 49"/>
                  <a:gd name="T68" fmla="*/ 23 w 119"/>
                  <a:gd name="T69" fmla="*/ 20 h 49"/>
                  <a:gd name="T70" fmla="*/ 25 w 119"/>
                  <a:gd name="T71" fmla="*/ 19 h 49"/>
                  <a:gd name="T72" fmla="*/ 32 w 119"/>
                  <a:gd name="T73" fmla="*/ 15 h 49"/>
                  <a:gd name="T74" fmla="*/ 41 w 119"/>
                  <a:gd name="T75" fmla="*/ 11 h 49"/>
                  <a:gd name="T76" fmla="*/ 53 w 119"/>
                  <a:gd name="T77" fmla="*/ 5 h 49"/>
                  <a:gd name="T78" fmla="*/ 66 w 119"/>
                  <a:gd name="T79" fmla="*/ 1 h 49"/>
                  <a:gd name="T80" fmla="*/ 80 w 119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9">
                    <a:moveTo>
                      <a:pt x="80" y="0"/>
                    </a:moveTo>
                    <a:lnTo>
                      <a:pt x="93" y="4"/>
                    </a:lnTo>
                    <a:lnTo>
                      <a:pt x="105" y="10"/>
                    </a:lnTo>
                    <a:lnTo>
                      <a:pt x="113" y="15"/>
                    </a:lnTo>
                    <a:lnTo>
                      <a:pt x="118" y="20"/>
                    </a:lnTo>
                    <a:lnTo>
                      <a:pt x="119" y="20"/>
                    </a:lnTo>
                    <a:lnTo>
                      <a:pt x="118" y="22"/>
                    </a:lnTo>
                    <a:lnTo>
                      <a:pt x="116" y="24"/>
                    </a:lnTo>
                    <a:lnTo>
                      <a:pt x="114" y="25"/>
                    </a:lnTo>
                    <a:lnTo>
                      <a:pt x="116" y="26"/>
                    </a:lnTo>
                    <a:lnTo>
                      <a:pt x="118" y="27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2" y="34"/>
                    </a:lnTo>
                    <a:lnTo>
                      <a:pt x="104" y="40"/>
                    </a:lnTo>
                    <a:lnTo>
                      <a:pt x="93" y="45"/>
                    </a:lnTo>
                    <a:lnTo>
                      <a:pt x="80" y="49"/>
                    </a:lnTo>
                    <a:lnTo>
                      <a:pt x="66" y="48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5" y="31"/>
                    </a:lnTo>
                    <a:lnTo>
                      <a:pt x="23" y="30"/>
                    </a:lnTo>
                    <a:lnTo>
                      <a:pt x="20" y="30"/>
                    </a:lnTo>
                    <a:lnTo>
                      <a:pt x="15" y="33"/>
                    </a:lnTo>
                    <a:lnTo>
                      <a:pt x="10" y="38"/>
                    </a:lnTo>
                    <a:lnTo>
                      <a:pt x="3" y="46"/>
                    </a:lnTo>
                    <a:lnTo>
                      <a:pt x="1" y="37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10" y="12"/>
                    </a:lnTo>
                    <a:lnTo>
                      <a:pt x="17" y="17"/>
                    </a:lnTo>
                    <a:lnTo>
                      <a:pt x="21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2" y="15"/>
                    </a:lnTo>
                    <a:lnTo>
                      <a:pt x="41" y="11"/>
                    </a:lnTo>
                    <a:lnTo>
                      <a:pt x="53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7" name="Freeform 1822"/>
              <p:cNvSpPr>
                <a:spLocks/>
              </p:cNvSpPr>
              <p:nvPr/>
            </p:nvSpPr>
            <p:spPr bwMode="auto">
              <a:xfrm>
                <a:off x="5000" y="2953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6 w 9"/>
                  <a:gd name="T3" fmla="*/ 1 h 14"/>
                  <a:gd name="T4" fmla="*/ 9 w 9"/>
                  <a:gd name="T5" fmla="*/ 4 h 14"/>
                  <a:gd name="T6" fmla="*/ 9 w 9"/>
                  <a:gd name="T7" fmla="*/ 7 h 14"/>
                  <a:gd name="T8" fmla="*/ 9 w 9"/>
                  <a:gd name="T9" fmla="*/ 11 h 14"/>
                  <a:gd name="T10" fmla="*/ 6 w 9"/>
                  <a:gd name="T11" fmla="*/ 13 h 14"/>
                  <a:gd name="T12" fmla="*/ 4 w 9"/>
                  <a:gd name="T13" fmla="*/ 14 h 14"/>
                  <a:gd name="T14" fmla="*/ 3 w 9"/>
                  <a:gd name="T15" fmla="*/ 13 h 14"/>
                  <a:gd name="T16" fmla="*/ 0 w 9"/>
                  <a:gd name="T17" fmla="*/ 11 h 14"/>
                  <a:gd name="T18" fmla="*/ 0 w 9"/>
                  <a:gd name="T19" fmla="*/ 7 h 14"/>
                  <a:gd name="T20" fmla="*/ 0 w 9"/>
                  <a:gd name="T21" fmla="*/ 4 h 14"/>
                  <a:gd name="T22" fmla="*/ 3 w 9"/>
                  <a:gd name="T23" fmla="*/ 1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6" y="1"/>
                    </a:lnTo>
                    <a:lnTo>
                      <a:pt x="9" y="4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8" name="Freeform 1823"/>
              <p:cNvSpPr>
                <a:spLocks/>
              </p:cNvSpPr>
              <p:nvPr/>
            </p:nvSpPr>
            <p:spPr bwMode="auto">
              <a:xfrm>
                <a:off x="5003" y="2959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1 h 5"/>
                  <a:gd name="T4" fmla="*/ 3 w 3"/>
                  <a:gd name="T5" fmla="*/ 2 h 5"/>
                  <a:gd name="T6" fmla="*/ 3 w 3"/>
                  <a:gd name="T7" fmla="*/ 3 h 5"/>
                  <a:gd name="T8" fmla="*/ 2 w 3"/>
                  <a:gd name="T9" fmla="*/ 5 h 5"/>
                  <a:gd name="T10" fmla="*/ 1 w 3"/>
                  <a:gd name="T11" fmla="*/ 3 h 5"/>
                  <a:gd name="T12" fmla="*/ 0 w 3"/>
                  <a:gd name="T13" fmla="*/ 2 h 5"/>
                  <a:gd name="T14" fmla="*/ 1 w 3"/>
                  <a:gd name="T15" fmla="*/ 1 h 5"/>
                  <a:gd name="T16" fmla="*/ 2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9" name="Freeform 1824"/>
              <p:cNvSpPr>
                <a:spLocks/>
              </p:cNvSpPr>
              <p:nvPr/>
            </p:nvSpPr>
            <p:spPr bwMode="auto">
              <a:xfrm>
                <a:off x="4985" y="2947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3 w 16"/>
                  <a:gd name="T5" fmla="*/ 3 h 34"/>
                  <a:gd name="T6" fmla="*/ 9 w 16"/>
                  <a:gd name="T7" fmla="*/ 5 h 34"/>
                  <a:gd name="T8" fmla="*/ 7 w 16"/>
                  <a:gd name="T9" fmla="*/ 8 h 34"/>
                  <a:gd name="T10" fmla="*/ 5 w 16"/>
                  <a:gd name="T11" fmla="*/ 13 h 34"/>
                  <a:gd name="T12" fmla="*/ 5 w 16"/>
                  <a:gd name="T13" fmla="*/ 18 h 34"/>
                  <a:gd name="T14" fmla="*/ 5 w 16"/>
                  <a:gd name="T15" fmla="*/ 24 h 34"/>
                  <a:gd name="T16" fmla="*/ 7 w 16"/>
                  <a:gd name="T17" fmla="*/ 28 h 34"/>
                  <a:gd name="T18" fmla="*/ 9 w 16"/>
                  <a:gd name="T19" fmla="*/ 32 h 34"/>
                  <a:gd name="T20" fmla="*/ 13 w 16"/>
                  <a:gd name="T21" fmla="*/ 34 h 34"/>
                  <a:gd name="T22" fmla="*/ 12 w 16"/>
                  <a:gd name="T23" fmla="*/ 34 h 34"/>
                  <a:gd name="T24" fmla="*/ 8 w 16"/>
                  <a:gd name="T25" fmla="*/ 33 h 34"/>
                  <a:gd name="T26" fmla="*/ 5 w 16"/>
                  <a:gd name="T27" fmla="*/ 31 h 34"/>
                  <a:gd name="T28" fmla="*/ 2 w 16"/>
                  <a:gd name="T29" fmla="*/ 27 h 34"/>
                  <a:gd name="T30" fmla="*/ 1 w 16"/>
                  <a:gd name="T31" fmla="*/ 23 h 34"/>
                  <a:gd name="T32" fmla="*/ 0 w 16"/>
                  <a:gd name="T33" fmla="*/ 18 h 34"/>
                  <a:gd name="T34" fmla="*/ 1 w 16"/>
                  <a:gd name="T35" fmla="*/ 12 h 34"/>
                  <a:gd name="T36" fmla="*/ 2 w 16"/>
                  <a:gd name="T37" fmla="*/ 7 h 34"/>
                  <a:gd name="T38" fmla="*/ 5 w 16"/>
                  <a:gd name="T39" fmla="*/ 4 h 34"/>
                  <a:gd name="T40" fmla="*/ 8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0" name="Freeform 1825"/>
              <p:cNvSpPr>
                <a:spLocks/>
              </p:cNvSpPr>
              <p:nvPr/>
            </p:nvSpPr>
            <p:spPr bwMode="auto">
              <a:xfrm>
                <a:off x="5156" y="2833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4 h 48"/>
                  <a:gd name="T4" fmla="*/ 104 w 118"/>
                  <a:gd name="T5" fmla="*/ 10 h 48"/>
                  <a:gd name="T6" fmla="*/ 112 w 118"/>
                  <a:gd name="T7" fmla="*/ 16 h 48"/>
                  <a:gd name="T8" fmla="*/ 118 w 118"/>
                  <a:gd name="T9" fmla="*/ 19 h 48"/>
                  <a:gd name="T10" fmla="*/ 118 w 118"/>
                  <a:gd name="T11" fmla="*/ 20 h 48"/>
                  <a:gd name="T12" fmla="*/ 117 w 118"/>
                  <a:gd name="T13" fmla="*/ 21 h 48"/>
                  <a:gd name="T14" fmla="*/ 115 w 118"/>
                  <a:gd name="T15" fmla="*/ 24 h 48"/>
                  <a:gd name="T16" fmla="*/ 114 w 118"/>
                  <a:gd name="T17" fmla="*/ 25 h 48"/>
                  <a:gd name="T18" fmla="*/ 115 w 118"/>
                  <a:gd name="T19" fmla="*/ 26 h 48"/>
                  <a:gd name="T20" fmla="*/ 117 w 118"/>
                  <a:gd name="T21" fmla="*/ 27 h 48"/>
                  <a:gd name="T22" fmla="*/ 118 w 118"/>
                  <a:gd name="T23" fmla="*/ 28 h 48"/>
                  <a:gd name="T24" fmla="*/ 117 w 118"/>
                  <a:gd name="T25" fmla="*/ 30 h 48"/>
                  <a:gd name="T26" fmla="*/ 112 w 118"/>
                  <a:gd name="T27" fmla="*/ 33 h 48"/>
                  <a:gd name="T28" fmla="*/ 103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8 h 48"/>
                  <a:gd name="T36" fmla="*/ 52 w 118"/>
                  <a:gd name="T37" fmla="*/ 44 h 48"/>
                  <a:gd name="T38" fmla="*/ 39 w 118"/>
                  <a:gd name="T39" fmla="*/ 39 h 48"/>
                  <a:gd name="T40" fmla="*/ 30 w 118"/>
                  <a:gd name="T41" fmla="*/ 34 h 48"/>
                  <a:gd name="T42" fmla="*/ 24 w 118"/>
                  <a:gd name="T43" fmla="*/ 31 h 48"/>
                  <a:gd name="T44" fmla="*/ 22 w 118"/>
                  <a:gd name="T45" fmla="*/ 28 h 48"/>
                  <a:gd name="T46" fmla="*/ 19 w 118"/>
                  <a:gd name="T47" fmla="*/ 30 h 48"/>
                  <a:gd name="T48" fmla="*/ 14 w 118"/>
                  <a:gd name="T49" fmla="*/ 32 h 48"/>
                  <a:gd name="T50" fmla="*/ 9 w 118"/>
                  <a:gd name="T51" fmla="*/ 38 h 48"/>
                  <a:gd name="T52" fmla="*/ 2 w 118"/>
                  <a:gd name="T53" fmla="*/ 45 h 48"/>
                  <a:gd name="T54" fmla="*/ 0 w 118"/>
                  <a:gd name="T55" fmla="*/ 36 h 48"/>
                  <a:gd name="T56" fmla="*/ 0 w 118"/>
                  <a:gd name="T57" fmla="*/ 24 h 48"/>
                  <a:gd name="T58" fmla="*/ 0 w 118"/>
                  <a:gd name="T59" fmla="*/ 13 h 48"/>
                  <a:gd name="T60" fmla="*/ 3 w 118"/>
                  <a:gd name="T61" fmla="*/ 4 h 48"/>
                  <a:gd name="T62" fmla="*/ 9 w 118"/>
                  <a:gd name="T63" fmla="*/ 11 h 48"/>
                  <a:gd name="T64" fmla="*/ 16 w 118"/>
                  <a:gd name="T65" fmla="*/ 17 h 48"/>
                  <a:gd name="T66" fmla="*/ 20 w 118"/>
                  <a:gd name="T67" fmla="*/ 19 h 48"/>
                  <a:gd name="T68" fmla="*/ 23 w 118"/>
                  <a:gd name="T69" fmla="*/ 20 h 48"/>
                  <a:gd name="T70" fmla="*/ 25 w 118"/>
                  <a:gd name="T71" fmla="*/ 19 h 48"/>
                  <a:gd name="T72" fmla="*/ 31 w 118"/>
                  <a:gd name="T73" fmla="*/ 14 h 48"/>
                  <a:gd name="T74" fmla="*/ 40 w 118"/>
                  <a:gd name="T75" fmla="*/ 10 h 48"/>
                  <a:gd name="T76" fmla="*/ 52 w 118"/>
                  <a:gd name="T77" fmla="*/ 5 h 48"/>
                  <a:gd name="T78" fmla="*/ 66 w 118"/>
                  <a:gd name="T79" fmla="*/ 1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4"/>
                    </a:lnTo>
                    <a:lnTo>
                      <a:pt x="104" y="10"/>
                    </a:lnTo>
                    <a:lnTo>
                      <a:pt x="112" y="16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8" y="28"/>
                    </a:lnTo>
                    <a:lnTo>
                      <a:pt x="117" y="30"/>
                    </a:lnTo>
                    <a:lnTo>
                      <a:pt x="112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4"/>
                    </a:lnTo>
                    <a:lnTo>
                      <a:pt x="39" y="39"/>
                    </a:lnTo>
                    <a:lnTo>
                      <a:pt x="30" y="34"/>
                    </a:lnTo>
                    <a:lnTo>
                      <a:pt x="24" y="31"/>
                    </a:lnTo>
                    <a:lnTo>
                      <a:pt x="22" y="28"/>
                    </a:lnTo>
                    <a:lnTo>
                      <a:pt x="19" y="30"/>
                    </a:lnTo>
                    <a:lnTo>
                      <a:pt x="14" y="32"/>
                    </a:lnTo>
                    <a:lnTo>
                      <a:pt x="9" y="38"/>
                    </a:lnTo>
                    <a:lnTo>
                      <a:pt x="2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3" y="4"/>
                    </a:lnTo>
                    <a:lnTo>
                      <a:pt x="9" y="11"/>
                    </a:lnTo>
                    <a:lnTo>
                      <a:pt x="16" y="17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4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1" name="Freeform 1826"/>
              <p:cNvSpPr>
                <a:spLocks/>
              </p:cNvSpPr>
              <p:nvPr/>
            </p:nvSpPr>
            <p:spPr bwMode="auto">
              <a:xfrm>
                <a:off x="5250" y="2846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1 h 13"/>
                  <a:gd name="T4" fmla="*/ 9 w 10"/>
                  <a:gd name="T5" fmla="*/ 4 h 13"/>
                  <a:gd name="T6" fmla="*/ 10 w 10"/>
                  <a:gd name="T7" fmla="*/ 7 h 13"/>
                  <a:gd name="T8" fmla="*/ 9 w 10"/>
                  <a:gd name="T9" fmla="*/ 11 h 13"/>
                  <a:gd name="T10" fmla="*/ 7 w 10"/>
                  <a:gd name="T11" fmla="*/ 13 h 13"/>
                  <a:gd name="T12" fmla="*/ 5 w 10"/>
                  <a:gd name="T13" fmla="*/ 13 h 13"/>
                  <a:gd name="T14" fmla="*/ 3 w 10"/>
                  <a:gd name="T15" fmla="*/ 13 h 13"/>
                  <a:gd name="T16" fmla="*/ 1 w 10"/>
                  <a:gd name="T17" fmla="*/ 11 h 13"/>
                  <a:gd name="T18" fmla="*/ 0 w 10"/>
                  <a:gd name="T19" fmla="*/ 7 h 13"/>
                  <a:gd name="T20" fmla="*/ 1 w 10"/>
                  <a:gd name="T21" fmla="*/ 4 h 13"/>
                  <a:gd name="T22" fmla="*/ 3 w 10"/>
                  <a:gd name="T23" fmla="*/ 1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1"/>
                    </a:lnTo>
                    <a:lnTo>
                      <a:pt x="9" y="4"/>
                    </a:lnTo>
                    <a:lnTo>
                      <a:pt x="10" y="7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3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2" name="Freeform 1827"/>
              <p:cNvSpPr>
                <a:spLocks/>
              </p:cNvSpPr>
              <p:nvPr/>
            </p:nvSpPr>
            <p:spPr bwMode="auto">
              <a:xfrm>
                <a:off x="5253" y="2852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3 w 4"/>
                  <a:gd name="T3" fmla="*/ 0 h 4"/>
                  <a:gd name="T4" fmla="*/ 4 w 4"/>
                  <a:gd name="T5" fmla="*/ 2 h 4"/>
                  <a:gd name="T6" fmla="*/ 3 w 4"/>
                  <a:gd name="T7" fmla="*/ 4 h 4"/>
                  <a:gd name="T8" fmla="*/ 2 w 4"/>
                  <a:gd name="T9" fmla="*/ 4 h 4"/>
                  <a:gd name="T10" fmla="*/ 1 w 4"/>
                  <a:gd name="T11" fmla="*/ 4 h 4"/>
                  <a:gd name="T12" fmla="*/ 0 w 4"/>
                  <a:gd name="T13" fmla="*/ 2 h 4"/>
                  <a:gd name="T14" fmla="*/ 1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3" y="0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3" name="Freeform 1828"/>
              <p:cNvSpPr>
                <a:spLocks/>
              </p:cNvSpPr>
              <p:nvPr/>
            </p:nvSpPr>
            <p:spPr bwMode="auto">
              <a:xfrm>
                <a:off x="5236" y="2840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2 h 34"/>
                  <a:gd name="T4" fmla="*/ 12 w 15"/>
                  <a:gd name="T5" fmla="*/ 2 h 34"/>
                  <a:gd name="T6" fmla="*/ 8 w 15"/>
                  <a:gd name="T7" fmla="*/ 5 h 34"/>
                  <a:gd name="T8" fmla="*/ 6 w 15"/>
                  <a:gd name="T9" fmla="*/ 9 h 34"/>
                  <a:gd name="T10" fmla="*/ 5 w 15"/>
                  <a:gd name="T11" fmla="*/ 13 h 34"/>
                  <a:gd name="T12" fmla="*/ 4 w 15"/>
                  <a:gd name="T13" fmla="*/ 18 h 34"/>
                  <a:gd name="T14" fmla="*/ 5 w 15"/>
                  <a:gd name="T15" fmla="*/ 24 h 34"/>
                  <a:gd name="T16" fmla="*/ 6 w 15"/>
                  <a:gd name="T17" fmla="*/ 29 h 34"/>
                  <a:gd name="T18" fmla="*/ 8 w 15"/>
                  <a:gd name="T19" fmla="*/ 32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1 w 15"/>
                  <a:gd name="T29" fmla="*/ 27 h 34"/>
                  <a:gd name="T30" fmla="*/ 0 w 15"/>
                  <a:gd name="T31" fmla="*/ 23 h 34"/>
                  <a:gd name="T32" fmla="*/ 0 w 15"/>
                  <a:gd name="T33" fmla="*/ 17 h 34"/>
                  <a:gd name="T34" fmla="*/ 0 w 15"/>
                  <a:gd name="T35" fmla="*/ 12 h 34"/>
                  <a:gd name="T36" fmla="*/ 1 w 15"/>
                  <a:gd name="T37" fmla="*/ 7 h 34"/>
                  <a:gd name="T38" fmla="*/ 5 w 15"/>
                  <a:gd name="T39" fmla="*/ 4 h 34"/>
                  <a:gd name="T40" fmla="*/ 8 w 15"/>
                  <a:gd name="T41" fmla="*/ 2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2"/>
                    </a:lnTo>
                    <a:lnTo>
                      <a:pt x="12" y="2"/>
                    </a:lnTo>
                    <a:lnTo>
                      <a:pt x="8" y="5"/>
                    </a:lnTo>
                    <a:lnTo>
                      <a:pt x="6" y="9"/>
                    </a:lnTo>
                    <a:lnTo>
                      <a:pt x="5" y="13"/>
                    </a:lnTo>
                    <a:lnTo>
                      <a:pt x="4" y="18"/>
                    </a:lnTo>
                    <a:lnTo>
                      <a:pt x="5" y="24"/>
                    </a:lnTo>
                    <a:lnTo>
                      <a:pt x="6" y="29"/>
                    </a:lnTo>
                    <a:lnTo>
                      <a:pt x="8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1" y="27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1" y="7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4" name="Freeform 1829"/>
              <p:cNvSpPr>
                <a:spLocks/>
              </p:cNvSpPr>
              <p:nvPr/>
            </p:nvSpPr>
            <p:spPr bwMode="auto">
              <a:xfrm>
                <a:off x="5216" y="2783"/>
                <a:ext cx="119" cy="48"/>
              </a:xfrm>
              <a:custGeom>
                <a:avLst/>
                <a:gdLst>
                  <a:gd name="T0" fmla="*/ 80 w 119"/>
                  <a:gd name="T1" fmla="*/ 0 h 48"/>
                  <a:gd name="T2" fmla="*/ 93 w 119"/>
                  <a:gd name="T3" fmla="*/ 3 h 48"/>
                  <a:gd name="T4" fmla="*/ 105 w 119"/>
                  <a:gd name="T5" fmla="*/ 9 h 48"/>
                  <a:gd name="T6" fmla="*/ 113 w 119"/>
                  <a:gd name="T7" fmla="*/ 15 h 48"/>
                  <a:gd name="T8" fmla="*/ 118 w 119"/>
                  <a:gd name="T9" fmla="*/ 20 h 48"/>
                  <a:gd name="T10" fmla="*/ 119 w 119"/>
                  <a:gd name="T11" fmla="*/ 20 h 48"/>
                  <a:gd name="T12" fmla="*/ 118 w 119"/>
                  <a:gd name="T13" fmla="*/ 22 h 48"/>
                  <a:gd name="T14" fmla="*/ 116 w 119"/>
                  <a:gd name="T15" fmla="*/ 23 h 48"/>
                  <a:gd name="T16" fmla="*/ 114 w 119"/>
                  <a:gd name="T17" fmla="*/ 24 h 48"/>
                  <a:gd name="T18" fmla="*/ 116 w 119"/>
                  <a:gd name="T19" fmla="*/ 26 h 48"/>
                  <a:gd name="T20" fmla="*/ 118 w 119"/>
                  <a:gd name="T21" fmla="*/ 27 h 48"/>
                  <a:gd name="T22" fmla="*/ 118 w 119"/>
                  <a:gd name="T23" fmla="*/ 28 h 48"/>
                  <a:gd name="T24" fmla="*/ 118 w 119"/>
                  <a:gd name="T25" fmla="*/ 29 h 48"/>
                  <a:gd name="T26" fmla="*/ 112 w 119"/>
                  <a:gd name="T27" fmla="*/ 33 h 48"/>
                  <a:gd name="T28" fmla="*/ 104 w 119"/>
                  <a:gd name="T29" fmla="*/ 39 h 48"/>
                  <a:gd name="T30" fmla="*/ 93 w 119"/>
                  <a:gd name="T31" fmla="*/ 44 h 48"/>
                  <a:gd name="T32" fmla="*/ 80 w 119"/>
                  <a:gd name="T33" fmla="*/ 48 h 48"/>
                  <a:gd name="T34" fmla="*/ 66 w 119"/>
                  <a:gd name="T35" fmla="*/ 48 h 48"/>
                  <a:gd name="T36" fmla="*/ 52 w 119"/>
                  <a:gd name="T37" fmla="*/ 43 h 48"/>
                  <a:gd name="T38" fmla="*/ 40 w 119"/>
                  <a:gd name="T39" fmla="*/ 39 h 48"/>
                  <a:gd name="T40" fmla="*/ 31 w 119"/>
                  <a:gd name="T41" fmla="*/ 34 h 48"/>
                  <a:gd name="T42" fmla="*/ 25 w 119"/>
                  <a:gd name="T43" fmla="*/ 30 h 48"/>
                  <a:gd name="T44" fmla="*/ 23 w 119"/>
                  <a:gd name="T45" fmla="*/ 28 h 48"/>
                  <a:gd name="T46" fmla="*/ 20 w 119"/>
                  <a:gd name="T47" fmla="*/ 29 h 48"/>
                  <a:gd name="T48" fmla="*/ 16 w 119"/>
                  <a:gd name="T49" fmla="*/ 33 h 48"/>
                  <a:gd name="T50" fmla="*/ 10 w 119"/>
                  <a:gd name="T51" fmla="*/ 37 h 48"/>
                  <a:gd name="T52" fmla="*/ 3 w 119"/>
                  <a:gd name="T53" fmla="*/ 46 h 48"/>
                  <a:gd name="T54" fmla="*/ 1 w 119"/>
                  <a:gd name="T55" fmla="*/ 36 h 48"/>
                  <a:gd name="T56" fmla="*/ 0 w 119"/>
                  <a:gd name="T57" fmla="*/ 24 h 48"/>
                  <a:gd name="T58" fmla="*/ 1 w 119"/>
                  <a:gd name="T59" fmla="*/ 13 h 48"/>
                  <a:gd name="T60" fmla="*/ 3 w 119"/>
                  <a:gd name="T61" fmla="*/ 3 h 48"/>
                  <a:gd name="T62" fmla="*/ 10 w 119"/>
                  <a:gd name="T63" fmla="*/ 12 h 48"/>
                  <a:gd name="T64" fmla="*/ 17 w 119"/>
                  <a:gd name="T65" fmla="*/ 16 h 48"/>
                  <a:gd name="T66" fmla="*/ 21 w 119"/>
                  <a:gd name="T67" fmla="*/ 19 h 48"/>
                  <a:gd name="T68" fmla="*/ 23 w 119"/>
                  <a:gd name="T69" fmla="*/ 20 h 48"/>
                  <a:gd name="T70" fmla="*/ 25 w 119"/>
                  <a:gd name="T71" fmla="*/ 19 h 48"/>
                  <a:gd name="T72" fmla="*/ 32 w 119"/>
                  <a:gd name="T73" fmla="*/ 15 h 48"/>
                  <a:gd name="T74" fmla="*/ 41 w 119"/>
                  <a:gd name="T75" fmla="*/ 9 h 48"/>
                  <a:gd name="T76" fmla="*/ 53 w 119"/>
                  <a:gd name="T77" fmla="*/ 5 h 48"/>
                  <a:gd name="T78" fmla="*/ 66 w 119"/>
                  <a:gd name="T79" fmla="*/ 1 h 48"/>
                  <a:gd name="T80" fmla="*/ 80 w 119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5" y="9"/>
                    </a:lnTo>
                    <a:lnTo>
                      <a:pt x="113" y="15"/>
                    </a:lnTo>
                    <a:lnTo>
                      <a:pt x="118" y="20"/>
                    </a:lnTo>
                    <a:lnTo>
                      <a:pt x="119" y="20"/>
                    </a:lnTo>
                    <a:lnTo>
                      <a:pt x="118" y="22"/>
                    </a:lnTo>
                    <a:lnTo>
                      <a:pt x="116" y="23"/>
                    </a:lnTo>
                    <a:lnTo>
                      <a:pt x="114" y="24"/>
                    </a:lnTo>
                    <a:lnTo>
                      <a:pt x="116" y="26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3" y="44"/>
                    </a:lnTo>
                    <a:lnTo>
                      <a:pt x="80" y="48"/>
                    </a:lnTo>
                    <a:lnTo>
                      <a:pt x="66" y="48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5" y="30"/>
                    </a:lnTo>
                    <a:lnTo>
                      <a:pt x="23" y="28"/>
                    </a:lnTo>
                    <a:lnTo>
                      <a:pt x="20" y="29"/>
                    </a:lnTo>
                    <a:lnTo>
                      <a:pt x="16" y="33"/>
                    </a:lnTo>
                    <a:lnTo>
                      <a:pt x="10" y="37"/>
                    </a:lnTo>
                    <a:lnTo>
                      <a:pt x="3" y="46"/>
                    </a:lnTo>
                    <a:lnTo>
                      <a:pt x="1" y="36"/>
                    </a:lnTo>
                    <a:lnTo>
                      <a:pt x="0" y="24"/>
                    </a:lnTo>
                    <a:lnTo>
                      <a:pt x="1" y="13"/>
                    </a:lnTo>
                    <a:lnTo>
                      <a:pt x="3" y="3"/>
                    </a:lnTo>
                    <a:lnTo>
                      <a:pt x="10" y="12"/>
                    </a:lnTo>
                    <a:lnTo>
                      <a:pt x="17" y="16"/>
                    </a:lnTo>
                    <a:lnTo>
                      <a:pt x="21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2" y="15"/>
                    </a:lnTo>
                    <a:lnTo>
                      <a:pt x="41" y="9"/>
                    </a:lnTo>
                    <a:lnTo>
                      <a:pt x="53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5" name="Freeform 1830"/>
              <p:cNvSpPr>
                <a:spLocks/>
              </p:cNvSpPr>
              <p:nvPr/>
            </p:nvSpPr>
            <p:spPr bwMode="auto">
              <a:xfrm>
                <a:off x="5311" y="2796"/>
                <a:ext cx="9" cy="14"/>
              </a:xfrm>
              <a:custGeom>
                <a:avLst/>
                <a:gdLst>
                  <a:gd name="T0" fmla="*/ 5 w 9"/>
                  <a:gd name="T1" fmla="*/ 0 h 14"/>
                  <a:gd name="T2" fmla="*/ 6 w 9"/>
                  <a:gd name="T3" fmla="*/ 1 h 14"/>
                  <a:gd name="T4" fmla="*/ 9 w 9"/>
                  <a:gd name="T5" fmla="*/ 3 h 14"/>
                  <a:gd name="T6" fmla="*/ 9 w 9"/>
                  <a:gd name="T7" fmla="*/ 7 h 14"/>
                  <a:gd name="T8" fmla="*/ 9 w 9"/>
                  <a:gd name="T9" fmla="*/ 10 h 14"/>
                  <a:gd name="T10" fmla="*/ 6 w 9"/>
                  <a:gd name="T11" fmla="*/ 13 h 14"/>
                  <a:gd name="T12" fmla="*/ 5 w 9"/>
                  <a:gd name="T13" fmla="*/ 14 h 14"/>
                  <a:gd name="T14" fmla="*/ 3 w 9"/>
                  <a:gd name="T15" fmla="*/ 13 h 14"/>
                  <a:gd name="T16" fmla="*/ 0 w 9"/>
                  <a:gd name="T17" fmla="*/ 10 h 14"/>
                  <a:gd name="T18" fmla="*/ 0 w 9"/>
                  <a:gd name="T19" fmla="*/ 7 h 14"/>
                  <a:gd name="T20" fmla="*/ 0 w 9"/>
                  <a:gd name="T21" fmla="*/ 3 h 14"/>
                  <a:gd name="T22" fmla="*/ 3 w 9"/>
                  <a:gd name="T23" fmla="*/ 1 h 14"/>
                  <a:gd name="T24" fmla="*/ 5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5" y="0"/>
                    </a:moveTo>
                    <a:lnTo>
                      <a:pt x="6" y="1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6" y="13"/>
                    </a:lnTo>
                    <a:lnTo>
                      <a:pt x="5" y="14"/>
                    </a:lnTo>
                    <a:lnTo>
                      <a:pt x="3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6" name="Freeform 1831"/>
              <p:cNvSpPr>
                <a:spLocks/>
              </p:cNvSpPr>
              <p:nvPr/>
            </p:nvSpPr>
            <p:spPr bwMode="auto">
              <a:xfrm>
                <a:off x="5314" y="2802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3 w 4"/>
                  <a:gd name="T3" fmla="*/ 1 h 3"/>
                  <a:gd name="T4" fmla="*/ 4 w 4"/>
                  <a:gd name="T5" fmla="*/ 2 h 3"/>
                  <a:gd name="T6" fmla="*/ 3 w 4"/>
                  <a:gd name="T7" fmla="*/ 3 h 3"/>
                  <a:gd name="T8" fmla="*/ 2 w 4"/>
                  <a:gd name="T9" fmla="*/ 3 h 3"/>
                  <a:gd name="T10" fmla="*/ 1 w 4"/>
                  <a:gd name="T11" fmla="*/ 3 h 3"/>
                  <a:gd name="T12" fmla="*/ 0 w 4"/>
                  <a:gd name="T13" fmla="*/ 2 h 3"/>
                  <a:gd name="T14" fmla="*/ 1 w 4"/>
                  <a:gd name="T15" fmla="*/ 1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7" name="Freeform 1832"/>
              <p:cNvSpPr>
                <a:spLocks/>
              </p:cNvSpPr>
              <p:nvPr/>
            </p:nvSpPr>
            <p:spPr bwMode="auto">
              <a:xfrm>
                <a:off x="5296" y="2790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1 h 34"/>
                  <a:gd name="T4" fmla="*/ 13 w 17"/>
                  <a:gd name="T5" fmla="*/ 2 h 34"/>
                  <a:gd name="T6" fmla="*/ 9 w 17"/>
                  <a:gd name="T7" fmla="*/ 5 h 34"/>
                  <a:gd name="T8" fmla="*/ 7 w 17"/>
                  <a:gd name="T9" fmla="*/ 8 h 34"/>
                  <a:gd name="T10" fmla="*/ 5 w 17"/>
                  <a:gd name="T11" fmla="*/ 13 h 34"/>
                  <a:gd name="T12" fmla="*/ 5 w 17"/>
                  <a:gd name="T13" fmla="*/ 17 h 34"/>
                  <a:gd name="T14" fmla="*/ 6 w 17"/>
                  <a:gd name="T15" fmla="*/ 23 h 34"/>
                  <a:gd name="T16" fmla="*/ 7 w 17"/>
                  <a:gd name="T17" fmla="*/ 28 h 34"/>
                  <a:gd name="T18" fmla="*/ 9 w 17"/>
                  <a:gd name="T19" fmla="*/ 32 h 34"/>
                  <a:gd name="T20" fmla="*/ 13 w 17"/>
                  <a:gd name="T21" fmla="*/ 34 h 34"/>
                  <a:gd name="T22" fmla="*/ 12 w 17"/>
                  <a:gd name="T23" fmla="*/ 34 h 34"/>
                  <a:gd name="T24" fmla="*/ 8 w 17"/>
                  <a:gd name="T25" fmla="*/ 33 h 34"/>
                  <a:gd name="T26" fmla="*/ 5 w 17"/>
                  <a:gd name="T27" fmla="*/ 30 h 34"/>
                  <a:gd name="T28" fmla="*/ 2 w 17"/>
                  <a:gd name="T29" fmla="*/ 27 h 34"/>
                  <a:gd name="T30" fmla="*/ 1 w 17"/>
                  <a:gd name="T31" fmla="*/ 22 h 34"/>
                  <a:gd name="T32" fmla="*/ 0 w 17"/>
                  <a:gd name="T33" fmla="*/ 16 h 34"/>
                  <a:gd name="T34" fmla="*/ 1 w 17"/>
                  <a:gd name="T35" fmla="*/ 12 h 34"/>
                  <a:gd name="T36" fmla="*/ 2 w 17"/>
                  <a:gd name="T37" fmla="*/ 7 h 34"/>
                  <a:gd name="T38" fmla="*/ 5 w 17"/>
                  <a:gd name="T39" fmla="*/ 3 h 34"/>
                  <a:gd name="T40" fmla="*/ 8 w 17"/>
                  <a:gd name="T41" fmla="*/ 1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1"/>
                    </a:lnTo>
                    <a:lnTo>
                      <a:pt x="13" y="2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6" y="23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8" name="Freeform 1833"/>
              <p:cNvSpPr>
                <a:spLocks/>
              </p:cNvSpPr>
              <p:nvPr/>
            </p:nvSpPr>
            <p:spPr bwMode="auto">
              <a:xfrm>
                <a:off x="5277" y="2732"/>
                <a:ext cx="118" cy="50"/>
              </a:xfrm>
              <a:custGeom>
                <a:avLst/>
                <a:gdLst>
                  <a:gd name="T0" fmla="*/ 80 w 118"/>
                  <a:gd name="T1" fmla="*/ 0 h 50"/>
                  <a:gd name="T2" fmla="*/ 93 w 118"/>
                  <a:gd name="T3" fmla="*/ 4 h 50"/>
                  <a:gd name="T4" fmla="*/ 104 w 118"/>
                  <a:gd name="T5" fmla="*/ 10 h 50"/>
                  <a:gd name="T6" fmla="*/ 113 w 118"/>
                  <a:gd name="T7" fmla="*/ 16 h 50"/>
                  <a:gd name="T8" fmla="*/ 118 w 118"/>
                  <a:gd name="T9" fmla="*/ 20 h 50"/>
                  <a:gd name="T10" fmla="*/ 118 w 118"/>
                  <a:gd name="T11" fmla="*/ 21 h 50"/>
                  <a:gd name="T12" fmla="*/ 118 w 118"/>
                  <a:gd name="T13" fmla="*/ 23 h 50"/>
                  <a:gd name="T14" fmla="*/ 115 w 118"/>
                  <a:gd name="T15" fmla="*/ 24 h 50"/>
                  <a:gd name="T16" fmla="*/ 114 w 118"/>
                  <a:gd name="T17" fmla="*/ 25 h 50"/>
                  <a:gd name="T18" fmla="*/ 115 w 118"/>
                  <a:gd name="T19" fmla="*/ 26 h 50"/>
                  <a:gd name="T20" fmla="*/ 117 w 118"/>
                  <a:gd name="T21" fmla="*/ 27 h 50"/>
                  <a:gd name="T22" fmla="*/ 118 w 118"/>
                  <a:gd name="T23" fmla="*/ 30 h 50"/>
                  <a:gd name="T24" fmla="*/ 118 w 118"/>
                  <a:gd name="T25" fmla="*/ 30 h 50"/>
                  <a:gd name="T26" fmla="*/ 112 w 118"/>
                  <a:gd name="T27" fmla="*/ 34 h 50"/>
                  <a:gd name="T28" fmla="*/ 104 w 118"/>
                  <a:gd name="T29" fmla="*/ 40 h 50"/>
                  <a:gd name="T30" fmla="*/ 92 w 118"/>
                  <a:gd name="T31" fmla="*/ 45 h 50"/>
                  <a:gd name="T32" fmla="*/ 79 w 118"/>
                  <a:gd name="T33" fmla="*/ 50 h 50"/>
                  <a:gd name="T34" fmla="*/ 66 w 118"/>
                  <a:gd name="T35" fmla="*/ 48 h 50"/>
                  <a:gd name="T36" fmla="*/ 52 w 118"/>
                  <a:gd name="T37" fmla="*/ 45 h 50"/>
                  <a:gd name="T38" fmla="*/ 40 w 118"/>
                  <a:gd name="T39" fmla="*/ 39 h 50"/>
                  <a:gd name="T40" fmla="*/ 31 w 118"/>
                  <a:gd name="T41" fmla="*/ 34 h 50"/>
                  <a:gd name="T42" fmla="*/ 24 w 118"/>
                  <a:gd name="T43" fmla="*/ 31 h 50"/>
                  <a:gd name="T44" fmla="*/ 21 w 118"/>
                  <a:gd name="T45" fmla="*/ 30 h 50"/>
                  <a:gd name="T46" fmla="*/ 20 w 118"/>
                  <a:gd name="T47" fmla="*/ 30 h 50"/>
                  <a:gd name="T48" fmla="*/ 16 w 118"/>
                  <a:gd name="T49" fmla="*/ 33 h 50"/>
                  <a:gd name="T50" fmla="*/ 9 w 118"/>
                  <a:gd name="T51" fmla="*/ 38 h 50"/>
                  <a:gd name="T52" fmla="*/ 3 w 118"/>
                  <a:gd name="T53" fmla="*/ 46 h 50"/>
                  <a:gd name="T54" fmla="*/ 0 w 118"/>
                  <a:gd name="T55" fmla="*/ 37 h 50"/>
                  <a:gd name="T56" fmla="*/ 0 w 118"/>
                  <a:gd name="T57" fmla="*/ 25 h 50"/>
                  <a:gd name="T58" fmla="*/ 1 w 118"/>
                  <a:gd name="T59" fmla="*/ 13 h 50"/>
                  <a:gd name="T60" fmla="*/ 3 w 118"/>
                  <a:gd name="T61" fmla="*/ 4 h 50"/>
                  <a:gd name="T62" fmla="*/ 10 w 118"/>
                  <a:gd name="T63" fmla="*/ 12 h 50"/>
                  <a:gd name="T64" fmla="*/ 16 w 118"/>
                  <a:gd name="T65" fmla="*/ 17 h 50"/>
                  <a:gd name="T66" fmla="*/ 20 w 118"/>
                  <a:gd name="T67" fmla="*/ 20 h 50"/>
                  <a:gd name="T68" fmla="*/ 23 w 118"/>
                  <a:gd name="T69" fmla="*/ 20 h 50"/>
                  <a:gd name="T70" fmla="*/ 25 w 118"/>
                  <a:gd name="T71" fmla="*/ 19 h 50"/>
                  <a:gd name="T72" fmla="*/ 31 w 118"/>
                  <a:gd name="T73" fmla="*/ 16 h 50"/>
                  <a:gd name="T74" fmla="*/ 40 w 118"/>
                  <a:gd name="T75" fmla="*/ 11 h 50"/>
                  <a:gd name="T76" fmla="*/ 52 w 118"/>
                  <a:gd name="T77" fmla="*/ 5 h 50"/>
                  <a:gd name="T78" fmla="*/ 66 w 118"/>
                  <a:gd name="T79" fmla="*/ 1 h 50"/>
                  <a:gd name="T80" fmla="*/ 80 w 118"/>
                  <a:gd name="T8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50">
                    <a:moveTo>
                      <a:pt x="80" y="0"/>
                    </a:moveTo>
                    <a:lnTo>
                      <a:pt x="93" y="4"/>
                    </a:lnTo>
                    <a:lnTo>
                      <a:pt x="104" y="10"/>
                    </a:lnTo>
                    <a:lnTo>
                      <a:pt x="113" y="16"/>
                    </a:lnTo>
                    <a:lnTo>
                      <a:pt x="118" y="20"/>
                    </a:lnTo>
                    <a:lnTo>
                      <a:pt x="118" y="21"/>
                    </a:lnTo>
                    <a:lnTo>
                      <a:pt x="118" y="23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2" y="34"/>
                    </a:lnTo>
                    <a:lnTo>
                      <a:pt x="104" y="40"/>
                    </a:lnTo>
                    <a:lnTo>
                      <a:pt x="92" y="45"/>
                    </a:lnTo>
                    <a:lnTo>
                      <a:pt x="79" y="50"/>
                    </a:lnTo>
                    <a:lnTo>
                      <a:pt x="66" y="48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31"/>
                    </a:lnTo>
                    <a:lnTo>
                      <a:pt x="21" y="30"/>
                    </a:lnTo>
                    <a:lnTo>
                      <a:pt x="20" y="30"/>
                    </a:lnTo>
                    <a:lnTo>
                      <a:pt x="16" y="33"/>
                    </a:lnTo>
                    <a:lnTo>
                      <a:pt x="9" y="38"/>
                    </a:lnTo>
                    <a:lnTo>
                      <a:pt x="3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3" y="4"/>
                    </a:lnTo>
                    <a:lnTo>
                      <a:pt x="10" y="12"/>
                    </a:lnTo>
                    <a:lnTo>
                      <a:pt x="16" y="17"/>
                    </a:lnTo>
                    <a:lnTo>
                      <a:pt x="20" y="20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6"/>
                    </a:lnTo>
                    <a:lnTo>
                      <a:pt x="40" y="11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9" name="Freeform 1834"/>
              <p:cNvSpPr>
                <a:spLocks/>
              </p:cNvSpPr>
              <p:nvPr/>
            </p:nvSpPr>
            <p:spPr bwMode="auto">
              <a:xfrm>
                <a:off x="5372" y="2745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6 w 9"/>
                  <a:gd name="T3" fmla="*/ 1 h 14"/>
                  <a:gd name="T4" fmla="*/ 7 w 9"/>
                  <a:gd name="T5" fmla="*/ 4 h 14"/>
                  <a:gd name="T6" fmla="*/ 9 w 9"/>
                  <a:gd name="T7" fmla="*/ 7 h 14"/>
                  <a:gd name="T8" fmla="*/ 7 w 9"/>
                  <a:gd name="T9" fmla="*/ 11 h 14"/>
                  <a:gd name="T10" fmla="*/ 6 w 9"/>
                  <a:gd name="T11" fmla="*/ 13 h 14"/>
                  <a:gd name="T12" fmla="*/ 4 w 9"/>
                  <a:gd name="T13" fmla="*/ 14 h 14"/>
                  <a:gd name="T14" fmla="*/ 2 w 9"/>
                  <a:gd name="T15" fmla="*/ 13 h 14"/>
                  <a:gd name="T16" fmla="*/ 0 w 9"/>
                  <a:gd name="T17" fmla="*/ 11 h 14"/>
                  <a:gd name="T18" fmla="*/ 0 w 9"/>
                  <a:gd name="T19" fmla="*/ 7 h 14"/>
                  <a:gd name="T20" fmla="*/ 0 w 9"/>
                  <a:gd name="T21" fmla="*/ 4 h 14"/>
                  <a:gd name="T22" fmla="*/ 2 w 9"/>
                  <a:gd name="T23" fmla="*/ 1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6" y="1"/>
                    </a:lnTo>
                    <a:lnTo>
                      <a:pt x="7" y="4"/>
                    </a:lnTo>
                    <a:lnTo>
                      <a:pt x="9" y="7"/>
                    </a:lnTo>
                    <a:lnTo>
                      <a:pt x="7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0" name="Freeform 1835"/>
              <p:cNvSpPr>
                <a:spLocks/>
              </p:cNvSpPr>
              <p:nvPr/>
            </p:nvSpPr>
            <p:spPr bwMode="auto">
              <a:xfrm>
                <a:off x="5375" y="2751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1 h 5"/>
                  <a:gd name="T4" fmla="*/ 3 w 3"/>
                  <a:gd name="T5" fmla="*/ 2 h 5"/>
                  <a:gd name="T6" fmla="*/ 3 w 3"/>
                  <a:gd name="T7" fmla="*/ 4 h 5"/>
                  <a:gd name="T8" fmla="*/ 2 w 3"/>
                  <a:gd name="T9" fmla="*/ 5 h 5"/>
                  <a:gd name="T10" fmla="*/ 0 w 3"/>
                  <a:gd name="T11" fmla="*/ 4 h 5"/>
                  <a:gd name="T12" fmla="*/ 0 w 3"/>
                  <a:gd name="T13" fmla="*/ 2 h 5"/>
                  <a:gd name="T14" fmla="*/ 0 w 3"/>
                  <a:gd name="T15" fmla="*/ 1 h 5"/>
                  <a:gd name="T16" fmla="*/ 2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1" name="Freeform 1836"/>
              <p:cNvSpPr>
                <a:spLocks/>
              </p:cNvSpPr>
              <p:nvPr/>
            </p:nvSpPr>
            <p:spPr bwMode="auto">
              <a:xfrm>
                <a:off x="5357" y="2739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2 h 34"/>
                  <a:gd name="T4" fmla="*/ 12 w 15"/>
                  <a:gd name="T5" fmla="*/ 3 h 34"/>
                  <a:gd name="T6" fmla="*/ 10 w 15"/>
                  <a:gd name="T7" fmla="*/ 5 h 34"/>
                  <a:gd name="T8" fmla="*/ 7 w 15"/>
                  <a:gd name="T9" fmla="*/ 9 h 34"/>
                  <a:gd name="T10" fmla="*/ 5 w 15"/>
                  <a:gd name="T11" fmla="*/ 13 h 34"/>
                  <a:gd name="T12" fmla="*/ 5 w 15"/>
                  <a:gd name="T13" fmla="*/ 18 h 34"/>
                  <a:gd name="T14" fmla="*/ 5 w 15"/>
                  <a:gd name="T15" fmla="*/ 24 h 34"/>
                  <a:gd name="T16" fmla="*/ 7 w 15"/>
                  <a:gd name="T17" fmla="*/ 29 h 34"/>
                  <a:gd name="T18" fmla="*/ 10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2 w 15"/>
                  <a:gd name="T29" fmla="*/ 27 h 34"/>
                  <a:gd name="T30" fmla="*/ 0 w 15"/>
                  <a:gd name="T31" fmla="*/ 23 h 34"/>
                  <a:gd name="T32" fmla="*/ 0 w 15"/>
                  <a:gd name="T33" fmla="*/ 18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2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2"/>
                    </a:lnTo>
                    <a:lnTo>
                      <a:pt x="12" y="3"/>
                    </a:lnTo>
                    <a:lnTo>
                      <a:pt x="10" y="5"/>
                    </a:lnTo>
                    <a:lnTo>
                      <a:pt x="7" y="9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9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2" name="Freeform 1837"/>
              <p:cNvSpPr>
                <a:spLocks/>
              </p:cNvSpPr>
              <p:nvPr/>
            </p:nvSpPr>
            <p:spPr bwMode="auto">
              <a:xfrm>
                <a:off x="5338" y="2683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4 h 48"/>
                  <a:gd name="T4" fmla="*/ 104 w 118"/>
                  <a:gd name="T5" fmla="*/ 9 h 48"/>
                  <a:gd name="T6" fmla="*/ 112 w 118"/>
                  <a:gd name="T7" fmla="*/ 14 h 48"/>
                  <a:gd name="T8" fmla="*/ 118 w 118"/>
                  <a:gd name="T9" fmla="*/ 19 h 48"/>
                  <a:gd name="T10" fmla="*/ 118 w 118"/>
                  <a:gd name="T11" fmla="*/ 20 h 48"/>
                  <a:gd name="T12" fmla="*/ 117 w 118"/>
                  <a:gd name="T13" fmla="*/ 21 h 48"/>
                  <a:gd name="T14" fmla="*/ 115 w 118"/>
                  <a:gd name="T15" fmla="*/ 22 h 48"/>
                  <a:gd name="T16" fmla="*/ 114 w 118"/>
                  <a:gd name="T17" fmla="*/ 23 h 48"/>
                  <a:gd name="T18" fmla="*/ 115 w 118"/>
                  <a:gd name="T19" fmla="*/ 25 h 48"/>
                  <a:gd name="T20" fmla="*/ 117 w 118"/>
                  <a:gd name="T21" fmla="*/ 27 h 48"/>
                  <a:gd name="T22" fmla="*/ 118 w 118"/>
                  <a:gd name="T23" fmla="*/ 28 h 48"/>
                  <a:gd name="T24" fmla="*/ 117 w 118"/>
                  <a:gd name="T25" fmla="*/ 28 h 48"/>
                  <a:gd name="T26" fmla="*/ 112 w 118"/>
                  <a:gd name="T27" fmla="*/ 33 h 48"/>
                  <a:gd name="T28" fmla="*/ 104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7 h 48"/>
                  <a:gd name="T36" fmla="*/ 52 w 118"/>
                  <a:gd name="T37" fmla="*/ 43 h 48"/>
                  <a:gd name="T38" fmla="*/ 40 w 118"/>
                  <a:gd name="T39" fmla="*/ 38 h 48"/>
                  <a:gd name="T40" fmla="*/ 30 w 118"/>
                  <a:gd name="T41" fmla="*/ 33 h 48"/>
                  <a:gd name="T42" fmla="*/ 24 w 118"/>
                  <a:gd name="T43" fmla="*/ 29 h 48"/>
                  <a:gd name="T44" fmla="*/ 21 w 118"/>
                  <a:gd name="T45" fmla="*/ 28 h 48"/>
                  <a:gd name="T46" fmla="*/ 20 w 118"/>
                  <a:gd name="T47" fmla="*/ 29 h 48"/>
                  <a:gd name="T48" fmla="*/ 16 w 118"/>
                  <a:gd name="T49" fmla="*/ 32 h 48"/>
                  <a:gd name="T50" fmla="*/ 9 w 118"/>
                  <a:gd name="T51" fmla="*/ 36 h 48"/>
                  <a:gd name="T52" fmla="*/ 2 w 118"/>
                  <a:gd name="T53" fmla="*/ 45 h 48"/>
                  <a:gd name="T54" fmla="*/ 0 w 118"/>
                  <a:gd name="T55" fmla="*/ 35 h 48"/>
                  <a:gd name="T56" fmla="*/ 0 w 118"/>
                  <a:gd name="T57" fmla="*/ 23 h 48"/>
                  <a:gd name="T58" fmla="*/ 0 w 118"/>
                  <a:gd name="T59" fmla="*/ 12 h 48"/>
                  <a:gd name="T60" fmla="*/ 3 w 118"/>
                  <a:gd name="T61" fmla="*/ 2 h 48"/>
                  <a:gd name="T62" fmla="*/ 10 w 118"/>
                  <a:gd name="T63" fmla="*/ 11 h 48"/>
                  <a:gd name="T64" fmla="*/ 16 w 118"/>
                  <a:gd name="T65" fmla="*/ 15 h 48"/>
                  <a:gd name="T66" fmla="*/ 20 w 118"/>
                  <a:gd name="T67" fmla="*/ 19 h 48"/>
                  <a:gd name="T68" fmla="*/ 23 w 118"/>
                  <a:gd name="T69" fmla="*/ 19 h 48"/>
                  <a:gd name="T70" fmla="*/ 25 w 118"/>
                  <a:gd name="T71" fmla="*/ 18 h 48"/>
                  <a:gd name="T72" fmla="*/ 31 w 118"/>
                  <a:gd name="T73" fmla="*/ 14 h 48"/>
                  <a:gd name="T74" fmla="*/ 40 w 118"/>
                  <a:gd name="T75" fmla="*/ 9 h 48"/>
                  <a:gd name="T76" fmla="*/ 52 w 118"/>
                  <a:gd name="T77" fmla="*/ 5 h 48"/>
                  <a:gd name="T78" fmla="*/ 66 w 118"/>
                  <a:gd name="T79" fmla="*/ 0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4" y="9"/>
                    </a:lnTo>
                    <a:lnTo>
                      <a:pt x="112" y="14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5" y="22"/>
                    </a:lnTo>
                    <a:lnTo>
                      <a:pt x="114" y="23"/>
                    </a:lnTo>
                    <a:lnTo>
                      <a:pt x="115" y="25"/>
                    </a:lnTo>
                    <a:lnTo>
                      <a:pt x="117" y="27"/>
                    </a:lnTo>
                    <a:lnTo>
                      <a:pt x="118" y="28"/>
                    </a:lnTo>
                    <a:lnTo>
                      <a:pt x="117" y="28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2" y="43"/>
                    </a:lnTo>
                    <a:lnTo>
                      <a:pt x="40" y="38"/>
                    </a:lnTo>
                    <a:lnTo>
                      <a:pt x="30" y="33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6" y="32"/>
                    </a:lnTo>
                    <a:lnTo>
                      <a:pt x="9" y="36"/>
                    </a:lnTo>
                    <a:lnTo>
                      <a:pt x="2" y="45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2"/>
                    </a:lnTo>
                    <a:lnTo>
                      <a:pt x="3" y="2"/>
                    </a:lnTo>
                    <a:lnTo>
                      <a:pt x="10" y="11"/>
                    </a:lnTo>
                    <a:lnTo>
                      <a:pt x="16" y="15"/>
                    </a:lnTo>
                    <a:lnTo>
                      <a:pt x="20" y="19"/>
                    </a:lnTo>
                    <a:lnTo>
                      <a:pt x="23" y="19"/>
                    </a:lnTo>
                    <a:lnTo>
                      <a:pt x="25" y="18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3" name="Freeform 1838"/>
              <p:cNvSpPr>
                <a:spLocks/>
              </p:cNvSpPr>
              <p:nvPr/>
            </p:nvSpPr>
            <p:spPr bwMode="auto">
              <a:xfrm>
                <a:off x="5432" y="2696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7 w 10"/>
                  <a:gd name="T3" fmla="*/ 0 h 13"/>
                  <a:gd name="T4" fmla="*/ 8 w 10"/>
                  <a:gd name="T5" fmla="*/ 2 h 13"/>
                  <a:gd name="T6" fmla="*/ 10 w 10"/>
                  <a:gd name="T7" fmla="*/ 6 h 13"/>
                  <a:gd name="T8" fmla="*/ 8 w 10"/>
                  <a:gd name="T9" fmla="*/ 9 h 13"/>
                  <a:gd name="T10" fmla="*/ 7 w 10"/>
                  <a:gd name="T11" fmla="*/ 12 h 13"/>
                  <a:gd name="T12" fmla="*/ 5 w 10"/>
                  <a:gd name="T13" fmla="*/ 13 h 13"/>
                  <a:gd name="T14" fmla="*/ 3 w 10"/>
                  <a:gd name="T15" fmla="*/ 12 h 13"/>
                  <a:gd name="T16" fmla="*/ 1 w 10"/>
                  <a:gd name="T17" fmla="*/ 9 h 13"/>
                  <a:gd name="T18" fmla="*/ 0 w 10"/>
                  <a:gd name="T19" fmla="*/ 6 h 13"/>
                  <a:gd name="T20" fmla="*/ 1 w 10"/>
                  <a:gd name="T21" fmla="*/ 2 h 13"/>
                  <a:gd name="T22" fmla="*/ 3 w 10"/>
                  <a:gd name="T23" fmla="*/ 0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8" y="9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4" name="Freeform 1839"/>
              <p:cNvSpPr>
                <a:spLocks/>
              </p:cNvSpPr>
              <p:nvPr/>
            </p:nvSpPr>
            <p:spPr bwMode="auto">
              <a:xfrm>
                <a:off x="5436" y="2701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2 w 3"/>
                  <a:gd name="T3" fmla="*/ 1 h 4"/>
                  <a:gd name="T4" fmla="*/ 3 w 3"/>
                  <a:gd name="T5" fmla="*/ 2 h 4"/>
                  <a:gd name="T6" fmla="*/ 2 w 3"/>
                  <a:gd name="T7" fmla="*/ 3 h 4"/>
                  <a:gd name="T8" fmla="*/ 1 w 3"/>
                  <a:gd name="T9" fmla="*/ 4 h 4"/>
                  <a:gd name="T10" fmla="*/ 0 w 3"/>
                  <a:gd name="T11" fmla="*/ 3 h 4"/>
                  <a:gd name="T12" fmla="*/ 0 w 3"/>
                  <a:gd name="T13" fmla="*/ 2 h 4"/>
                  <a:gd name="T14" fmla="*/ 0 w 3"/>
                  <a:gd name="T15" fmla="*/ 1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2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5" name="Freeform 1840"/>
              <p:cNvSpPr>
                <a:spLocks/>
              </p:cNvSpPr>
              <p:nvPr/>
            </p:nvSpPr>
            <p:spPr bwMode="auto">
              <a:xfrm>
                <a:off x="5418" y="2689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2 h 34"/>
                  <a:gd name="T6" fmla="*/ 8 w 15"/>
                  <a:gd name="T7" fmla="*/ 5 h 34"/>
                  <a:gd name="T8" fmla="*/ 6 w 15"/>
                  <a:gd name="T9" fmla="*/ 8 h 34"/>
                  <a:gd name="T10" fmla="*/ 5 w 15"/>
                  <a:gd name="T11" fmla="*/ 13 h 34"/>
                  <a:gd name="T12" fmla="*/ 4 w 15"/>
                  <a:gd name="T13" fmla="*/ 19 h 34"/>
                  <a:gd name="T14" fmla="*/ 5 w 15"/>
                  <a:gd name="T15" fmla="*/ 23 h 34"/>
                  <a:gd name="T16" fmla="*/ 6 w 15"/>
                  <a:gd name="T17" fmla="*/ 28 h 34"/>
                  <a:gd name="T18" fmla="*/ 10 w 15"/>
                  <a:gd name="T19" fmla="*/ 32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4 h 34"/>
                  <a:gd name="T26" fmla="*/ 5 w 15"/>
                  <a:gd name="T27" fmla="*/ 32 h 34"/>
                  <a:gd name="T28" fmla="*/ 3 w 15"/>
                  <a:gd name="T29" fmla="*/ 27 h 34"/>
                  <a:gd name="T30" fmla="*/ 0 w 15"/>
                  <a:gd name="T31" fmla="*/ 22 h 34"/>
                  <a:gd name="T32" fmla="*/ 0 w 15"/>
                  <a:gd name="T33" fmla="*/ 17 h 34"/>
                  <a:gd name="T34" fmla="*/ 0 w 15"/>
                  <a:gd name="T35" fmla="*/ 12 h 34"/>
                  <a:gd name="T36" fmla="*/ 3 w 15"/>
                  <a:gd name="T37" fmla="*/ 7 h 34"/>
                  <a:gd name="T38" fmla="*/ 5 w 15"/>
                  <a:gd name="T39" fmla="*/ 3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2"/>
                    </a:lnTo>
                    <a:lnTo>
                      <a:pt x="8" y="5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4" y="19"/>
                    </a:lnTo>
                    <a:lnTo>
                      <a:pt x="5" y="23"/>
                    </a:lnTo>
                    <a:lnTo>
                      <a:pt x="6" y="28"/>
                    </a:lnTo>
                    <a:lnTo>
                      <a:pt x="10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2"/>
                    </a:lnTo>
                    <a:lnTo>
                      <a:pt x="3" y="27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6" name="Freeform 1841"/>
              <p:cNvSpPr>
                <a:spLocks/>
              </p:cNvSpPr>
              <p:nvPr/>
            </p:nvSpPr>
            <p:spPr bwMode="auto">
              <a:xfrm>
                <a:off x="5398" y="2633"/>
                <a:ext cx="119" cy="48"/>
              </a:xfrm>
              <a:custGeom>
                <a:avLst/>
                <a:gdLst>
                  <a:gd name="T0" fmla="*/ 80 w 119"/>
                  <a:gd name="T1" fmla="*/ 0 h 48"/>
                  <a:gd name="T2" fmla="*/ 93 w 119"/>
                  <a:gd name="T3" fmla="*/ 3 h 48"/>
                  <a:gd name="T4" fmla="*/ 105 w 119"/>
                  <a:gd name="T5" fmla="*/ 9 h 48"/>
                  <a:gd name="T6" fmla="*/ 113 w 119"/>
                  <a:gd name="T7" fmla="*/ 15 h 48"/>
                  <a:gd name="T8" fmla="*/ 119 w 119"/>
                  <a:gd name="T9" fmla="*/ 18 h 48"/>
                  <a:gd name="T10" fmla="*/ 119 w 119"/>
                  <a:gd name="T11" fmla="*/ 19 h 48"/>
                  <a:gd name="T12" fmla="*/ 118 w 119"/>
                  <a:gd name="T13" fmla="*/ 21 h 48"/>
                  <a:gd name="T14" fmla="*/ 116 w 119"/>
                  <a:gd name="T15" fmla="*/ 22 h 48"/>
                  <a:gd name="T16" fmla="*/ 115 w 119"/>
                  <a:gd name="T17" fmla="*/ 24 h 48"/>
                  <a:gd name="T18" fmla="*/ 116 w 119"/>
                  <a:gd name="T19" fmla="*/ 25 h 48"/>
                  <a:gd name="T20" fmla="*/ 118 w 119"/>
                  <a:gd name="T21" fmla="*/ 27 h 48"/>
                  <a:gd name="T22" fmla="*/ 118 w 119"/>
                  <a:gd name="T23" fmla="*/ 28 h 48"/>
                  <a:gd name="T24" fmla="*/ 118 w 119"/>
                  <a:gd name="T25" fmla="*/ 29 h 48"/>
                  <a:gd name="T26" fmla="*/ 113 w 119"/>
                  <a:gd name="T27" fmla="*/ 32 h 48"/>
                  <a:gd name="T28" fmla="*/ 104 w 119"/>
                  <a:gd name="T29" fmla="*/ 38 h 48"/>
                  <a:gd name="T30" fmla="*/ 93 w 119"/>
                  <a:gd name="T31" fmla="*/ 44 h 48"/>
                  <a:gd name="T32" fmla="*/ 80 w 119"/>
                  <a:gd name="T33" fmla="*/ 48 h 48"/>
                  <a:gd name="T34" fmla="*/ 66 w 119"/>
                  <a:gd name="T35" fmla="*/ 46 h 48"/>
                  <a:gd name="T36" fmla="*/ 52 w 119"/>
                  <a:gd name="T37" fmla="*/ 43 h 48"/>
                  <a:gd name="T38" fmla="*/ 40 w 119"/>
                  <a:gd name="T39" fmla="*/ 38 h 48"/>
                  <a:gd name="T40" fmla="*/ 31 w 119"/>
                  <a:gd name="T41" fmla="*/ 32 h 48"/>
                  <a:gd name="T42" fmla="*/ 25 w 119"/>
                  <a:gd name="T43" fmla="*/ 29 h 48"/>
                  <a:gd name="T44" fmla="*/ 23 w 119"/>
                  <a:gd name="T45" fmla="*/ 28 h 48"/>
                  <a:gd name="T46" fmla="*/ 20 w 119"/>
                  <a:gd name="T47" fmla="*/ 29 h 48"/>
                  <a:gd name="T48" fmla="*/ 15 w 119"/>
                  <a:gd name="T49" fmla="*/ 31 h 48"/>
                  <a:gd name="T50" fmla="*/ 10 w 119"/>
                  <a:gd name="T51" fmla="*/ 37 h 48"/>
                  <a:gd name="T52" fmla="*/ 3 w 119"/>
                  <a:gd name="T53" fmla="*/ 44 h 48"/>
                  <a:gd name="T54" fmla="*/ 1 w 119"/>
                  <a:gd name="T55" fmla="*/ 35 h 48"/>
                  <a:gd name="T56" fmla="*/ 0 w 119"/>
                  <a:gd name="T57" fmla="*/ 23 h 48"/>
                  <a:gd name="T58" fmla="*/ 1 w 119"/>
                  <a:gd name="T59" fmla="*/ 11 h 48"/>
                  <a:gd name="T60" fmla="*/ 4 w 119"/>
                  <a:gd name="T61" fmla="*/ 3 h 48"/>
                  <a:gd name="T62" fmla="*/ 10 w 119"/>
                  <a:gd name="T63" fmla="*/ 10 h 48"/>
                  <a:gd name="T64" fmla="*/ 17 w 119"/>
                  <a:gd name="T65" fmla="*/ 15 h 48"/>
                  <a:gd name="T66" fmla="*/ 21 w 119"/>
                  <a:gd name="T67" fmla="*/ 18 h 48"/>
                  <a:gd name="T68" fmla="*/ 23 w 119"/>
                  <a:gd name="T69" fmla="*/ 19 h 48"/>
                  <a:gd name="T70" fmla="*/ 25 w 119"/>
                  <a:gd name="T71" fmla="*/ 17 h 48"/>
                  <a:gd name="T72" fmla="*/ 32 w 119"/>
                  <a:gd name="T73" fmla="*/ 14 h 48"/>
                  <a:gd name="T74" fmla="*/ 41 w 119"/>
                  <a:gd name="T75" fmla="*/ 9 h 48"/>
                  <a:gd name="T76" fmla="*/ 53 w 119"/>
                  <a:gd name="T77" fmla="*/ 4 h 48"/>
                  <a:gd name="T78" fmla="*/ 66 w 119"/>
                  <a:gd name="T79" fmla="*/ 0 h 48"/>
                  <a:gd name="T80" fmla="*/ 80 w 119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5" y="9"/>
                    </a:lnTo>
                    <a:lnTo>
                      <a:pt x="113" y="15"/>
                    </a:lnTo>
                    <a:lnTo>
                      <a:pt x="119" y="18"/>
                    </a:lnTo>
                    <a:lnTo>
                      <a:pt x="119" y="19"/>
                    </a:lnTo>
                    <a:lnTo>
                      <a:pt x="118" y="21"/>
                    </a:lnTo>
                    <a:lnTo>
                      <a:pt x="116" y="22"/>
                    </a:lnTo>
                    <a:lnTo>
                      <a:pt x="115" y="24"/>
                    </a:lnTo>
                    <a:lnTo>
                      <a:pt x="116" y="25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3" y="32"/>
                    </a:lnTo>
                    <a:lnTo>
                      <a:pt x="104" y="38"/>
                    </a:lnTo>
                    <a:lnTo>
                      <a:pt x="93" y="44"/>
                    </a:lnTo>
                    <a:lnTo>
                      <a:pt x="80" y="48"/>
                    </a:lnTo>
                    <a:lnTo>
                      <a:pt x="66" y="46"/>
                    </a:lnTo>
                    <a:lnTo>
                      <a:pt x="52" y="43"/>
                    </a:lnTo>
                    <a:lnTo>
                      <a:pt x="40" y="38"/>
                    </a:lnTo>
                    <a:lnTo>
                      <a:pt x="31" y="32"/>
                    </a:lnTo>
                    <a:lnTo>
                      <a:pt x="25" y="29"/>
                    </a:lnTo>
                    <a:lnTo>
                      <a:pt x="23" y="28"/>
                    </a:lnTo>
                    <a:lnTo>
                      <a:pt x="20" y="29"/>
                    </a:lnTo>
                    <a:lnTo>
                      <a:pt x="15" y="31"/>
                    </a:lnTo>
                    <a:lnTo>
                      <a:pt x="10" y="37"/>
                    </a:lnTo>
                    <a:lnTo>
                      <a:pt x="3" y="44"/>
                    </a:lnTo>
                    <a:lnTo>
                      <a:pt x="1" y="35"/>
                    </a:lnTo>
                    <a:lnTo>
                      <a:pt x="0" y="23"/>
                    </a:lnTo>
                    <a:lnTo>
                      <a:pt x="1" y="11"/>
                    </a:lnTo>
                    <a:lnTo>
                      <a:pt x="4" y="3"/>
                    </a:lnTo>
                    <a:lnTo>
                      <a:pt x="10" y="10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23" y="19"/>
                    </a:lnTo>
                    <a:lnTo>
                      <a:pt x="25" y="17"/>
                    </a:lnTo>
                    <a:lnTo>
                      <a:pt x="32" y="14"/>
                    </a:lnTo>
                    <a:lnTo>
                      <a:pt x="41" y="9"/>
                    </a:lnTo>
                    <a:lnTo>
                      <a:pt x="53" y="4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7" name="Freeform 1842"/>
              <p:cNvSpPr>
                <a:spLocks/>
              </p:cNvSpPr>
              <p:nvPr/>
            </p:nvSpPr>
            <p:spPr bwMode="auto">
              <a:xfrm>
                <a:off x="5493" y="2645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0 h 13"/>
                  <a:gd name="T4" fmla="*/ 9 w 9"/>
                  <a:gd name="T5" fmla="*/ 3 h 13"/>
                  <a:gd name="T6" fmla="*/ 9 w 9"/>
                  <a:gd name="T7" fmla="*/ 6 h 13"/>
                  <a:gd name="T8" fmla="*/ 9 w 9"/>
                  <a:gd name="T9" fmla="*/ 10 h 13"/>
                  <a:gd name="T10" fmla="*/ 7 w 9"/>
                  <a:gd name="T11" fmla="*/ 12 h 13"/>
                  <a:gd name="T12" fmla="*/ 5 w 9"/>
                  <a:gd name="T13" fmla="*/ 13 h 13"/>
                  <a:gd name="T14" fmla="*/ 3 w 9"/>
                  <a:gd name="T15" fmla="*/ 12 h 13"/>
                  <a:gd name="T16" fmla="*/ 0 w 9"/>
                  <a:gd name="T17" fmla="*/ 10 h 13"/>
                  <a:gd name="T18" fmla="*/ 0 w 9"/>
                  <a:gd name="T19" fmla="*/ 6 h 13"/>
                  <a:gd name="T20" fmla="*/ 0 w 9"/>
                  <a:gd name="T21" fmla="*/ 3 h 13"/>
                  <a:gd name="T22" fmla="*/ 3 w 9"/>
                  <a:gd name="T23" fmla="*/ 0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0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9" y="10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8" name="Freeform 1843"/>
              <p:cNvSpPr>
                <a:spLocks/>
              </p:cNvSpPr>
              <p:nvPr/>
            </p:nvSpPr>
            <p:spPr bwMode="auto">
              <a:xfrm>
                <a:off x="5496" y="265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3 w 4"/>
                  <a:gd name="T3" fmla="*/ 0 h 4"/>
                  <a:gd name="T4" fmla="*/ 4 w 4"/>
                  <a:gd name="T5" fmla="*/ 1 h 4"/>
                  <a:gd name="T6" fmla="*/ 3 w 4"/>
                  <a:gd name="T7" fmla="*/ 3 h 4"/>
                  <a:gd name="T8" fmla="*/ 2 w 4"/>
                  <a:gd name="T9" fmla="*/ 4 h 4"/>
                  <a:gd name="T10" fmla="*/ 1 w 4"/>
                  <a:gd name="T11" fmla="*/ 3 h 4"/>
                  <a:gd name="T12" fmla="*/ 0 w 4"/>
                  <a:gd name="T13" fmla="*/ 1 h 4"/>
                  <a:gd name="T14" fmla="*/ 1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9" name="Freeform 1844"/>
              <p:cNvSpPr>
                <a:spLocks/>
              </p:cNvSpPr>
              <p:nvPr/>
            </p:nvSpPr>
            <p:spPr bwMode="auto">
              <a:xfrm>
                <a:off x="5478" y="2638"/>
                <a:ext cx="16" cy="34"/>
              </a:xfrm>
              <a:custGeom>
                <a:avLst/>
                <a:gdLst>
                  <a:gd name="T0" fmla="*/ 13 w 16"/>
                  <a:gd name="T1" fmla="*/ 0 h 34"/>
                  <a:gd name="T2" fmla="*/ 16 w 16"/>
                  <a:gd name="T3" fmla="*/ 2 h 34"/>
                  <a:gd name="T4" fmla="*/ 13 w 16"/>
                  <a:gd name="T5" fmla="*/ 3 h 34"/>
                  <a:gd name="T6" fmla="*/ 9 w 16"/>
                  <a:gd name="T7" fmla="*/ 5 h 34"/>
                  <a:gd name="T8" fmla="*/ 7 w 16"/>
                  <a:gd name="T9" fmla="*/ 9 h 34"/>
                  <a:gd name="T10" fmla="*/ 6 w 16"/>
                  <a:gd name="T11" fmla="*/ 13 h 34"/>
                  <a:gd name="T12" fmla="*/ 5 w 16"/>
                  <a:gd name="T13" fmla="*/ 19 h 34"/>
                  <a:gd name="T14" fmla="*/ 6 w 16"/>
                  <a:gd name="T15" fmla="*/ 24 h 34"/>
                  <a:gd name="T16" fmla="*/ 7 w 16"/>
                  <a:gd name="T17" fmla="*/ 29 h 34"/>
                  <a:gd name="T18" fmla="*/ 9 w 16"/>
                  <a:gd name="T19" fmla="*/ 32 h 34"/>
                  <a:gd name="T20" fmla="*/ 13 w 16"/>
                  <a:gd name="T21" fmla="*/ 34 h 34"/>
                  <a:gd name="T22" fmla="*/ 13 w 16"/>
                  <a:gd name="T23" fmla="*/ 34 h 34"/>
                  <a:gd name="T24" fmla="*/ 8 w 16"/>
                  <a:gd name="T25" fmla="*/ 34 h 34"/>
                  <a:gd name="T26" fmla="*/ 6 w 16"/>
                  <a:gd name="T27" fmla="*/ 32 h 34"/>
                  <a:gd name="T28" fmla="*/ 2 w 16"/>
                  <a:gd name="T29" fmla="*/ 29 h 34"/>
                  <a:gd name="T30" fmla="*/ 1 w 16"/>
                  <a:gd name="T31" fmla="*/ 24 h 34"/>
                  <a:gd name="T32" fmla="*/ 0 w 16"/>
                  <a:gd name="T33" fmla="*/ 18 h 34"/>
                  <a:gd name="T34" fmla="*/ 1 w 16"/>
                  <a:gd name="T35" fmla="*/ 12 h 34"/>
                  <a:gd name="T36" fmla="*/ 2 w 16"/>
                  <a:gd name="T37" fmla="*/ 7 h 34"/>
                  <a:gd name="T38" fmla="*/ 6 w 16"/>
                  <a:gd name="T39" fmla="*/ 4 h 34"/>
                  <a:gd name="T40" fmla="*/ 8 w 16"/>
                  <a:gd name="T41" fmla="*/ 2 h 34"/>
                  <a:gd name="T42" fmla="*/ 13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3" y="0"/>
                    </a:moveTo>
                    <a:lnTo>
                      <a:pt x="16" y="2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9"/>
                    </a:lnTo>
                    <a:lnTo>
                      <a:pt x="6" y="13"/>
                    </a:lnTo>
                    <a:lnTo>
                      <a:pt x="5" y="19"/>
                    </a:lnTo>
                    <a:lnTo>
                      <a:pt x="6" y="24"/>
                    </a:lnTo>
                    <a:lnTo>
                      <a:pt x="7" y="29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8" y="34"/>
                    </a:lnTo>
                    <a:lnTo>
                      <a:pt x="6" y="32"/>
                    </a:lnTo>
                    <a:lnTo>
                      <a:pt x="2" y="29"/>
                    </a:lnTo>
                    <a:lnTo>
                      <a:pt x="1" y="24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0" name="Freeform 1845"/>
              <p:cNvSpPr>
                <a:spLocks/>
              </p:cNvSpPr>
              <p:nvPr/>
            </p:nvSpPr>
            <p:spPr bwMode="auto">
              <a:xfrm>
                <a:off x="4938" y="2893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4 h 48"/>
                  <a:gd name="T4" fmla="*/ 103 w 117"/>
                  <a:gd name="T5" fmla="*/ 10 h 48"/>
                  <a:gd name="T6" fmla="*/ 112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4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30 h 48"/>
                  <a:gd name="T26" fmla="*/ 112 w 117"/>
                  <a:gd name="T27" fmla="*/ 33 h 48"/>
                  <a:gd name="T28" fmla="*/ 103 w 117"/>
                  <a:gd name="T29" fmla="*/ 39 h 48"/>
                  <a:gd name="T30" fmla="*/ 92 w 117"/>
                  <a:gd name="T31" fmla="*/ 45 h 48"/>
                  <a:gd name="T32" fmla="*/ 79 w 117"/>
                  <a:gd name="T33" fmla="*/ 48 h 48"/>
                  <a:gd name="T34" fmla="*/ 65 w 117"/>
                  <a:gd name="T35" fmla="*/ 48 h 48"/>
                  <a:gd name="T36" fmla="*/ 52 w 117"/>
                  <a:gd name="T37" fmla="*/ 44 h 48"/>
                  <a:gd name="T38" fmla="*/ 40 w 117"/>
                  <a:gd name="T39" fmla="*/ 39 h 48"/>
                  <a:gd name="T40" fmla="*/ 29 w 117"/>
                  <a:gd name="T41" fmla="*/ 34 h 48"/>
                  <a:gd name="T42" fmla="*/ 24 w 117"/>
                  <a:gd name="T43" fmla="*/ 30 h 48"/>
                  <a:gd name="T44" fmla="*/ 21 w 117"/>
                  <a:gd name="T45" fmla="*/ 28 h 48"/>
                  <a:gd name="T46" fmla="*/ 20 w 117"/>
                  <a:gd name="T47" fmla="*/ 30 h 48"/>
                  <a:gd name="T48" fmla="*/ 15 w 117"/>
                  <a:gd name="T49" fmla="*/ 32 h 48"/>
                  <a:gd name="T50" fmla="*/ 8 w 117"/>
                  <a:gd name="T51" fmla="*/ 38 h 48"/>
                  <a:gd name="T52" fmla="*/ 1 w 117"/>
                  <a:gd name="T53" fmla="*/ 45 h 48"/>
                  <a:gd name="T54" fmla="*/ 0 w 117"/>
                  <a:gd name="T55" fmla="*/ 35 h 48"/>
                  <a:gd name="T56" fmla="*/ 0 w 117"/>
                  <a:gd name="T57" fmla="*/ 24 h 48"/>
                  <a:gd name="T58" fmla="*/ 0 w 117"/>
                  <a:gd name="T59" fmla="*/ 13 h 48"/>
                  <a:gd name="T60" fmla="*/ 2 w 117"/>
                  <a:gd name="T61" fmla="*/ 4 h 48"/>
                  <a:gd name="T62" fmla="*/ 9 w 117"/>
                  <a:gd name="T63" fmla="*/ 11 h 48"/>
                  <a:gd name="T64" fmla="*/ 15 w 117"/>
                  <a:gd name="T65" fmla="*/ 17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1 w 117"/>
                  <a:gd name="T73" fmla="*/ 14 h 48"/>
                  <a:gd name="T74" fmla="*/ 40 w 117"/>
                  <a:gd name="T75" fmla="*/ 10 h 48"/>
                  <a:gd name="T76" fmla="*/ 52 w 117"/>
                  <a:gd name="T77" fmla="*/ 5 h 48"/>
                  <a:gd name="T78" fmla="*/ 66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4"/>
                    </a:lnTo>
                    <a:lnTo>
                      <a:pt x="103" y="10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30"/>
                    </a:lnTo>
                    <a:lnTo>
                      <a:pt x="112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29" y="34"/>
                    </a:lnTo>
                    <a:lnTo>
                      <a:pt x="24" y="30"/>
                    </a:lnTo>
                    <a:lnTo>
                      <a:pt x="21" y="28"/>
                    </a:lnTo>
                    <a:lnTo>
                      <a:pt x="20" y="30"/>
                    </a:lnTo>
                    <a:lnTo>
                      <a:pt x="15" y="32"/>
                    </a:lnTo>
                    <a:lnTo>
                      <a:pt x="8" y="38"/>
                    </a:lnTo>
                    <a:lnTo>
                      <a:pt x="1" y="45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2" y="4"/>
                    </a:lnTo>
                    <a:lnTo>
                      <a:pt x="9" y="11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1" y="14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1" name="Freeform 1846"/>
              <p:cNvSpPr>
                <a:spLocks/>
              </p:cNvSpPr>
              <p:nvPr/>
            </p:nvSpPr>
            <p:spPr bwMode="auto">
              <a:xfrm>
                <a:off x="5032" y="2906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1 h 13"/>
                  <a:gd name="T4" fmla="*/ 8 w 9"/>
                  <a:gd name="T5" fmla="*/ 4 h 13"/>
                  <a:gd name="T6" fmla="*/ 9 w 9"/>
                  <a:gd name="T7" fmla="*/ 7 h 13"/>
                  <a:gd name="T8" fmla="*/ 8 w 9"/>
                  <a:gd name="T9" fmla="*/ 10 h 13"/>
                  <a:gd name="T10" fmla="*/ 7 w 9"/>
                  <a:gd name="T11" fmla="*/ 12 h 13"/>
                  <a:gd name="T12" fmla="*/ 5 w 9"/>
                  <a:gd name="T13" fmla="*/ 13 h 13"/>
                  <a:gd name="T14" fmla="*/ 2 w 9"/>
                  <a:gd name="T15" fmla="*/ 12 h 13"/>
                  <a:gd name="T16" fmla="*/ 1 w 9"/>
                  <a:gd name="T17" fmla="*/ 10 h 13"/>
                  <a:gd name="T18" fmla="*/ 0 w 9"/>
                  <a:gd name="T19" fmla="*/ 7 h 13"/>
                  <a:gd name="T20" fmla="*/ 1 w 9"/>
                  <a:gd name="T21" fmla="*/ 4 h 13"/>
                  <a:gd name="T22" fmla="*/ 2 w 9"/>
                  <a:gd name="T23" fmla="*/ 1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1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8" y="10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2" name="Freeform 1847"/>
              <p:cNvSpPr>
                <a:spLocks/>
              </p:cNvSpPr>
              <p:nvPr/>
            </p:nvSpPr>
            <p:spPr bwMode="auto">
              <a:xfrm>
                <a:off x="5036" y="2912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2 w 3"/>
                  <a:gd name="T3" fmla="*/ 0 h 4"/>
                  <a:gd name="T4" fmla="*/ 3 w 3"/>
                  <a:gd name="T5" fmla="*/ 1 h 4"/>
                  <a:gd name="T6" fmla="*/ 2 w 3"/>
                  <a:gd name="T7" fmla="*/ 2 h 4"/>
                  <a:gd name="T8" fmla="*/ 1 w 3"/>
                  <a:gd name="T9" fmla="*/ 4 h 4"/>
                  <a:gd name="T10" fmla="*/ 0 w 3"/>
                  <a:gd name="T11" fmla="*/ 2 h 4"/>
                  <a:gd name="T12" fmla="*/ 0 w 3"/>
                  <a:gd name="T13" fmla="*/ 1 h 4"/>
                  <a:gd name="T14" fmla="*/ 0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3" name="Freeform 1848"/>
              <p:cNvSpPr>
                <a:spLocks/>
              </p:cNvSpPr>
              <p:nvPr/>
            </p:nvSpPr>
            <p:spPr bwMode="auto">
              <a:xfrm>
                <a:off x="5018" y="2900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0 h 34"/>
                  <a:gd name="T4" fmla="*/ 12 w 15"/>
                  <a:gd name="T5" fmla="*/ 1 h 34"/>
                  <a:gd name="T6" fmla="*/ 8 w 15"/>
                  <a:gd name="T7" fmla="*/ 4 h 34"/>
                  <a:gd name="T8" fmla="*/ 6 w 15"/>
                  <a:gd name="T9" fmla="*/ 8 h 34"/>
                  <a:gd name="T10" fmla="*/ 5 w 15"/>
                  <a:gd name="T11" fmla="*/ 12 h 34"/>
                  <a:gd name="T12" fmla="*/ 3 w 15"/>
                  <a:gd name="T13" fmla="*/ 18 h 34"/>
                  <a:gd name="T14" fmla="*/ 5 w 15"/>
                  <a:gd name="T15" fmla="*/ 24 h 34"/>
                  <a:gd name="T16" fmla="*/ 6 w 15"/>
                  <a:gd name="T17" fmla="*/ 28 h 34"/>
                  <a:gd name="T18" fmla="*/ 9 w 15"/>
                  <a:gd name="T19" fmla="*/ 32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2 w 15"/>
                  <a:gd name="T29" fmla="*/ 27 h 34"/>
                  <a:gd name="T30" fmla="*/ 0 w 15"/>
                  <a:gd name="T31" fmla="*/ 23 h 34"/>
                  <a:gd name="T32" fmla="*/ 0 w 15"/>
                  <a:gd name="T33" fmla="*/ 17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0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5" y="12"/>
                    </a:lnTo>
                    <a:lnTo>
                      <a:pt x="3" y="18"/>
                    </a:lnTo>
                    <a:lnTo>
                      <a:pt x="5" y="24"/>
                    </a:lnTo>
                    <a:lnTo>
                      <a:pt x="6" y="28"/>
                    </a:lnTo>
                    <a:lnTo>
                      <a:pt x="9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2" y="27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4" name="Freeform 1849"/>
              <p:cNvSpPr>
                <a:spLocks/>
              </p:cNvSpPr>
              <p:nvPr/>
            </p:nvSpPr>
            <p:spPr bwMode="auto">
              <a:xfrm>
                <a:off x="4998" y="2843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3 h 48"/>
                  <a:gd name="T4" fmla="*/ 104 w 118"/>
                  <a:gd name="T5" fmla="*/ 9 h 48"/>
                  <a:gd name="T6" fmla="*/ 113 w 118"/>
                  <a:gd name="T7" fmla="*/ 15 h 48"/>
                  <a:gd name="T8" fmla="*/ 118 w 118"/>
                  <a:gd name="T9" fmla="*/ 18 h 48"/>
                  <a:gd name="T10" fmla="*/ 118 w 118"/>
                  <a:gd name="T11" fmla="*/ 20 h 48"/>
                  <a:gd name="T12" fmla="*/ 117 w 118"/>
                  <a:gd name="T13" fmla="*/ 21 h 48"/>
                  <a:gd name="T14" fmla="*/ 116 w 118"/>
                  <a:gd name="T15" fmla="*/ 23 h 48"/>
                  <a:gd name="T16" fmla="*/ 115 w 118"/>
                  <a:gd name="T17" fmla="*/ 24 h 48"/>
                  <a:gd name="T18" fmla="*/ 116 w 118"/>
                  <a:gd name="T19" fmla="*/ 26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29 h 48"/>
                  <a:gd name="T26" fmla="*/ 113 w 118"/>
                  <a:gd name="T27" fmla="*/ 33 h 48"/>
                  <a:gd name="T28" fmla="*/ 103 w 118"/>
                  <a:gd name="T29" fmla="*/ 38 h 48"/>
                  <a:gd name="T30" fmla="*/ 93 w 118"/>
                  <a:gd name="T31" fmla="*/ 44 h 48"/>
                  <a:gd name="T32" fmla="*/ 80 w 118"/>
                  <a:gd name="T33" fmla="*/ 48 h 48"/>
                  <a:gd name="T34" fmla="*/ 66 w 118"/>
                  <a:gd name="T35" fmla="*/ 48 h 48"/>
                  <a:gd name="T36" fmla="*/ 52 w 118"/>
                  <a:gd name="T37" fmla="*/ 43 h 48"/>
                  <a:gd name="T38" fmla="*/ 40 w 118"/>
                  <a:gd name="T39" fmla="*/ 38 h 48"/>
                  <a:gd name="T40" fmla="*/ 30 w 118"/>
                  <a:gd name="T41" fmla="*/ 34 h 48"/>
                  <a:gd name="T42" fmla="*/ 25 w 118"/>
                  <a:gd name="T43" fmla="*/ 30 h 48"/>
                  <a:gd name="T44" fmla="*/ 22 w 118"/>
                  <a:gd name="T45" fmla="*/ 28 h 48"/>
                  <a:gd name="T46" fmla="*/ 20 w 118"/>
                  <a:gd name="T47" fmla="*/ 29 h 48"/>
                  <a:gd name="T48" fmla="*/ 15 w 118"/>
                  <a:gd name="T49" fmla="*/ 33 h 48"/>
                  <a:gd name="T50" fmla="*/ 9 w 118"/>
                  <a:gd name="T51" fmla="*/ 37 h 48"/>
                  <a:gd name="T52" fmla="*/ 2 w 118"/>
                  <a:gd name="T53" fmla="*/ 44 h 48"/>
                  <a:gd name="T54" fmla="*/ 1 w 118"/>
                  <a:gd name="T55" fmla="*/ 35 h 48"/>
                  <a:gd name="T56" fmla="*/ 0 w 118"/>
                  <a:gd name="T57" fmla="*/ 24 h 48"/>
                  <a:gd name="T58" fmla="*/ 1 w 118"/>
                  <a:gd name="T59" fmla="*/ 13 h 48"/>
                  <a:gd name="T60" fmla="*/ 3 w 118"/>
                  <a:gd name="T61" fmla="*/ 3 h 48"/>
                  <a:gd name="T62" fmla="*/ 9 w 118"/>
                  <a:gd name="T63" fmla="*/ 10 h 48"/>
                  <a:gd name="T64" fmla="*/ 16 w 118"/>
                  <a:gd name="T65" fmla="*/ 16 h 48"/>
                  <a:gd name="T66" fmla="*/ 21 w 118"/>
                  <a:gd name="T67" fmla="*/ 18 h 48"/>
                  <a:gd name="T68" fmla="*/ 22 w 118"/>
                  <a:gd name="T69" fmla="*/ 20 h 48"/>
                  <a:gd name="T70" fmla="*/ 25 w 118"/>
                  <a:gd name="T71" fmla="*/ 18 h 48"/>
                  <a:gd name="T72" fmla="*/ 32 w 118"/>
                  <a:gd name="T73" fmla="*/ 15 h 48"/>
                  <a:gd name="T74" fmla="*/ 41 w 118"/>
                  <a:gd name="T75" fmla="*/ 9 h 48"/>
                  <a:gd name="T76" fmla="*/ 53 w 118"/>
                  <a:gd name="T77" fmla="*/ 4 h 48"/>
                  <a:gd name="T78" fmla="*/ 66 w 118"/>
                  <a:gd name="T79" fmla="*/ 1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4" y="9"/>
                    </a:lnTo>
                    <a:lnTo>
                      <a:pt x="113" y="15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6" y="23"/>
                    </a:lnTo>
                    <a:lnTo>
                      <a:pt x="115" y="24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3" y="33"/>
                    </a:lnTo>
                    <a:lnTo>
                      <a:pt x="103" y="38"/>
                    </a:lnTo>
                    <a:lnTo>
                      <a:pt x="93" y="44"/>
                    </a:lnTo>
                    <a:lnTo>
                      <a:pt x="80" y="48"/>
                    </a:lnTo>
                    <a:lnTo>
                      <a:pt x="66" y="48"/>
                    </a:lnTo>
                    <a:lnTo>
                      <a:pt x="52" y="43"/>
                    </a:lnTo>
                    <a:lnTo>
                      <a:pt x="40" y="38"/>
                    </a:lnTo>
                    <a:lnTo>
                      <a:pt x="30" y="34"/>
                    </a:lnTo>
                    <a:lnTo>
                      <a:pt x="25" y="30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5" y="33"/>
                    </a:lnTo>
                    <a:lnTo>
                      <a:pt x="9" y="37"/>
                    </a:lnTo>
                    <a:lnTo>
                      <a:pt x="2" y="44"/>
                    </a:lnTo>
                    <a:lnTo>
                      <a:pt x="1" y="35"/>
                    </a:lnTo>
                    <a:lnTo>
                      <a:pt x="0" y="24"/>
                    </a:lnTo>
                    <a:lnTo>
                      <a:pt x="1" y="13"/>
                    </a:lnTo>
                    <a:lnTo>
                      <a:pt x="3" y="3"/>
                    </a:lnTo>
                    <a:lnTo>
                      <a:pt x="9" y="10"/>
                    </a:lnTo>
                    <a:lnTo>
                      <a:pt x="16" y="16"/>
                    </a:lnTo>
                    <a:lnTo>
                      <a:pt x="21" y="18"/>
                    </a:lnTo>
                    <a:lnTo>
                      <a:pt x="22" y="20"/>
                    </a:lnTo>
                    <a:lnTo>
                      <a:pt x="25" y="18"/>
                    </a:lnTo>
                    <a:lnTo>
                      <a:pt x="32" y="15"/>
                    </a:lnTo>
                    <a:lnTo>
                      <a:pt x="41" y="9"/>
                    </a:lnTo>
                    <a:lnTo>
                      <a:pt x="53" y="4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5" name="Freeform 1850"/>
              <p:cNvSpPr>
                <a:spLocks/>
              </p:cNvSpPr>
              <p:nvPr/>
            </p:nvSpPr>
            <p:spPr bwMode="auto">
              <a:xfrm>
                <a:off x="5093" y="2856"/>
                <a:ext cx="8" cy="13"/>
              </a:xfrm>
              <a:custGeom>
                <a:avLst/>
                <a:gdLst>
                  <a:gd name="T0" fmla="*/ 5 w 8"/>
                  <a:gd name="T1" fmla="*/ 0 h 13"/>
                  <a:gd name="T2" fmla="*/ 7 w 8"/>
                  <a:gd name="T3" fmla="*/ 1 h 13"/>
                  <a:gd name="T4" fmla="*/ 8 w 8"/>
                  <a:gd name="T5" fmla="*/ 3 h 13"/>
                  <a:gd name="T6" fmla="*/ 8 w 8"/>
                  <a:gd name="T7" fmla="*/ 7 h 13"/>
                  <a:gd name="T8" fmla="*/ 8 w 8"/>
                  <a:gd name="T9" fmla="*/ 10 h 13"/>
                  <a:gd name="T10" fmla="*/ 7 w 8"/>
                  <a:gd name="T11" fmla="*/ 13 h 13"/>
                  <a:gd name="T12" fmla="*/ 5 w 8"/>
                  <a:gd name="T13" fmla="*/ 13 h 13"/>
                  <a:gd name="T14" fmla="*/ 2 w 8"/>
                  <a:gd name="T15" fmla="*/ 13 h 13"/>
                  <a:gd name="T16" fmla="*/ 0 w 8"/>
                  <a:gd name="T17" fmla="*/ 10 h 13"/>
                  <a:gd name="T18" fmla="*/ 0 w 8"/>
                  <a:gd name="T19" fmla="*/ 7 h 13"/>
                  <a:gd name="T20" fmla="*/ 0 w 8"/>
                  <a:gd name="T21" fmla="*/ 3 h 13"/>
                  <a:gd name="T22" fmla="*/ 2 w 8"/>
                  <a:gd name="T23" fmla="*/ 1 h 13"/>
                  <a:gd name="T24" fmla="*/ 5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5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10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6" name="Freeform 1851"/>
              <p:cNvSpPr>
                <a:spLocks/>
              </p:cNvSpPr>
              <p:nvPr/>
            </p:nvSpPr>
            <p:spPr bwMode="auto">
              <a:xfrm>
                <a:off x="5095" y="2861"/>
                <a:ext cx="5" cy="4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0 h 4"/>
                  <a:gd name="T4" fmla="*/ 5 w 5"/>
                  <a:gd name="T5" fmla="*/ 3 h 4"/>
                  <a:gd name="T6" fmla="*/ 4 w 5"/>
                  <a:gd name="T7" fmla="*/ 4 h 4"/>
                  <a:gd name="T8" fmla="*/ 3 w 5"/>
                  <a:gd name="T9" fmla="*/ 4 h 4"/>
                  <a:gd name="T10" fmla="*/ 2 w 5"/>
                  <a:gd name="T11" fmla="*/ 4 h 4"/>
                  <a:gd name="T12" fmla="*/ 0 w 5"/>
                  <a:gd name="T13" fmla="*/ 3 h 4"/>
                  <a:gd name="T14" fmla="*/ 2 w 5"/>
                  <a:gd name="T15" fmla="*/ 0 h 4"/>
                  <a:gd name="T16" fmla="*/ 3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4" y="0"/>
                    </a:lnTo>
                    <a:lnTo>
                      <a:pt x="5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7" name="Freeform 1852"/>
              <p:cNvSpPr>
                <a:spLocks/>
              </p:cNvSpPr>
              <p:nvPr/>
            </p:nvSpPr>
            <p:spPr bwMode="auto">
              <a:xfrm>
                <a:off x="5078" y="2850"/>
                <a:ext cx="16" cy="34"/>
              </a:xfrm>
              <a:custGeom>
                <a:avLst/>
                <a:gdLst>
                  <a:gd name="T0" fmla="*/ 13 w 16"/>
                  <a:gd name="T1" fmla="*/ 0 h 34"/>
                  <a:gd name="T2" fmla="*/ 16 w 16"/>
                  <a:gd name="T3" fmla="*/ 1 h 34"/>
                  <a:gd name="T4" fmla="*/ 13 w 16"/>
                  <a:gd name="T5" fmla="*/ 2 h 34"/>
                  <a:gd name="T6" fmla="*/ 9 w 16"/>
                  <a:gd name="T7" fmla="*/ 4 h 34"/>
                  <a:gd name="T8" fmla="*/ 7 w 16"/>
                  <a:gd name="T9" fmla="*/ 8 h 34"/>
                  <a:gd name="T10" fmla="*/ 6 w 16"/>
                  <a:gd name="T11" fmla="*/ 13 h 34"/>
                  <a:gd name="T12" fmla="*/ 4 w 16"/>
                  <a:gd name="T13" fmla="*/ 17 h 34"/>
                  <a:gd name="T14" fmla="*/ 6 w 16"/>
                  <a:gd name="T15" fmla="*/ 23 h 34"/>
                  <a:gd name="T16" fmla="*/ 7 w 16"/>
                  <a:gd name="T17" fmla="*/ 28 h 34"/>
                  <a:gd name="T18" fmla="*/ 9 w 16"/>
                  <a:gd name="T19" fmla="*/ 31 h 34"/>
                  <a:gd name="T20" fmla="*/ 13 w 16"/>
                  <a:gd name="T21" fmla="*/ 34 h 34"/>
                  <a:gd name="T22" fmla="*/ 13 w 16"/>
                  <a:gd name="T23" fmla="*/ 34 h 34"/>
                  <a:gd name="T24" fmla="*/ 8 w 16"/>
                  <a:gd name="T25" fmla="*/ 33 h 34"/>
                  <a:gd name="T26" fmla="*/ 6 w 16"/>
                  <a:gd name="T27" fmla="*/ 30 h 34"/>
                  <a:gd name="T28" fmla="*/ 2 w 16"/>
                  <a:gd name="T29" fmla="*/ 27 h 34"/>
                  <a:gd name="T30" fmla="*/ 1 w 16"/>
                  <a:gd name="T31" fmla="*/ 22 h 34"/>
                  <a:gd name="T32" fmla="*/ 0 w 16"/>
                  <a:gd name="T33" fmla="*/ 16 h 34"/>
                  <a:gd name="T34" fmla="*/ 1 w 16"/>
                  <a:gd name="T35" fmla="*/ 11 h 34"/>
                  <a:gd name="T36" fmla="*/ 2 w 16"/>
                  <a:gd name="T37" fmla="*/ 7 h 34"/>
                  <a:gd name="T38" fmla="*/ 6 w 16"/>
                  <a:gd name="T39" fmla="*/ 3 h 34"/>
                  <a:gd name="T40" fmla="*/ 8 w 16"/>
                  <a:gd name="T41" fmla="*/ 1 h 34"/>
                  <a:gd name="T42" fmla="*/ 13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3" y="0"/>
                    </a:moveTo>
                    <a:lnTo>
                      <a:pt x="16" y="1"/>
                    </a:lnTo>
                    <a:lnTo>
                      <a:pt x="13" y="2"/>
                    </a:lnTo>
                    <a:lnTo>
                      <a:pt x="9" y="4"/>
                    </a:lnTo>
                    <a:lnTo>
                      <a:pt x="7" y="8"/>
                    </a:lnTo>
                    <a:lnTo>
                      <a:pt x="6" y="13"/>
                    </a:lnTo>
                    <a:lnTo>
                      <a:pt x="4" y="17"/>
                    </a:lnTo>
                    <a:lnTo>
                      <a:pt x="6" y="23"/>
                    </a:lnTo>
                    <a:lnTo>
                      <a:pt x="7" y="28"/>
                    </a:lnTo>
                    <a:lnTo>
                      <a:pt x="9" y="31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8" y="33"/>
                    </a:lnTo>
                    <a:lnTo>
                      <a:pt x="6" y="30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6"/>
                    </a:lnTo>
                    <a:lnTo>
                      <a:pt x="1" y="11"/>
                    </a:lnTo>
                    <a:lnTo>
                      <a:pt x="2" y="7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8" name="Freeform 1853"/>
              <p:cNvSpPr>
                <a:spLocks/>
              </p:cNvSpPr>
              <p:nvPr/>
            </p:nvSpPr>
            <p:spPr bwMode="auto">
              <a:xfrm>
                <a:off x="5059" y="2792"/>
                <a:ext cx="119" cy="48"/>
              </a:xfrm>
              <a:custGeom>
                <a:avLst/>
                <a:gdLst>
                  <a:gd name="T0" fmla="*/ 80 w 119"/>
                  <a:gd name="T1" fmla="*/ 0 h 48"/>
                  <a:gd name="T2" fmla="*/ 93 w 119"/>
                  <a:gd name="T3" fmla="*/ 4 h 48"/>
                  <a:gd name="T4" fmla="*/ 103 w 119"/>
                  <a:gd name="T5" fmla="*/ 10 h 48"/>
                  <a:gd name="T6" fmla="*/ 113 w 119"/>
                  <a:gd name="T7" fmla="*/ 15 h 48"/>
                  <a:gd name="T8" fmla="*/ 117 w 119"/>
                  <a:gd name="T9" fmla="*/ 20 h 48"/>
                  <a:gd name="T10" fmla="*/ 119 w 119"/>
                  <a:gd name="T11" fmla="*/ 20 h 48"/>
                  <a:gd name="T12" fmla="*/ 117 w 119"/>
                  <a:gd name="T13" fmla="*/ 23 h 48"/>
                  <a:gd name="T14" fmla="*/ 116 w 119"/>
                  <a:gd name="T15" fmla="*/ 24 h 48"/>
                  <a:gd name="T16" fmla="*/ 114 w 119"/>
                  <a:gd name="T17" fmla="*/ 25 h 48"/>
                  <a:gd name="T18" fmla="*/ 116 w 119"/>
                  <a:gd name="T19" fmla="*/ 26 h 48"/>
                  <a:gd name="T20" fmla="*/ 117 w 119"/>
                  <a:gd name="T21" fmla="*/ 27 h 48"/>
                  <a:gd name="T22" fmla="*/ 117 w 119"/>
                  <a:gd name="T23" fmla="*/ 28 h 48"/>
                  <a:gd name="T24" fmla="*/ 117 w 119"/>
                  <a:gd name="T25" fmla="*/ 30 h 48"/>
                  <a:gd name="T26" fmla="*/ 111 w 119"/>
                  <a:gd name="T27" fmla="*/ 34 h 48"/>
                  <a:gd name="T28" fmla="*/ 103 w 119"/>
                  <a:gd name="T29" fmla="*/ 40 h 48"/>
                  <a:gd name="T30" fmla="*/ 92 w 119"/>
                  <a:gd name="T31" fmla="*/ 45 h 48"/>
                  <a:gd name="T32" fmla="*/ 79 w 119"/>
                  <a:gd name="T33" fmla="*/ 48 h 48"/>
                  <a:gd name="T34" fmla="*/ 66 w 119"/>
                  <a:gd name="T35" fmla="*/ 48 h 48"/>
                  <a:gd name="T36" fmla="*/ 52 w 119"/>
                  <a:gd name="T37" fmla="*/ 45 h 48"/>
                  <a:gd name="T38" fmla="*/ 40 w 119"/>
                  <a:gd name="T39" fmla="*/ 39 h 48"/>
                  <a:gd name="T40" fmla="*/ 30 w 119"/>
                  <a:gd name="T41" fmla="*/ 34 h 48"/>
                  <a:gd name="T42" fmla="*/ 25 w 119"/>
                  <a:gd name="T43" fmla="*/ 31 h 48"/>
                  <a:gd name="T44" fmla="*/ 22 w 119"/>
                  <a:gd name="T45" fmla="*/ 30 h 48"/>
                  <a:gd name="T46" fmla="*/ 20 w 119"/>
                  <a:gd name="T47" fmla="*/ 30 h 48"/>
                  <a:gd name="T48" fmla="*/ 15 w 119"/>
                  <a:gd name="T49" fmla="*/ 33 h 48"/>
                  <a:gd name="T50" fmla="*/ 9 w 119"/>
                  <a:gd name="T51" fmla="*/ 38 h 48"/>
                  <a:gd name="T52" fmla="*/ 2 w 119"/>
                  <a:gd name="T53" fmla="*/ 46 h 48"/>
                  <a:gd name="T54" fmla="*/ 0 w 119"/>
                  <a:gd name="T55" fmla="*/ 37 h 48"/>
                  <a:gd name="T56" fmla="*/ 0 w 119"/>
                  <a:gd name="T57" fmla="*/ 25 h 48"/>
                  <a:gd name="T58" fmla="*/ 1 w 119"/>
                  <a:gd name="T59" fmla="*/ 13 h 48"/>
                  <a:gd name="T60" fmla="*/ 2 w 119"/>
                  <a:gd name="T61" fmla="*/ 4 h 48"/>
                  <a:gd name="T62" fmla="*/ 9 w 119"/>
                  <a:gd name="T63" fmla="*/ 12 h 48"/>
                  <a:gd name="T64" fmla="*/ 16 w 119"/>
                  <a:gd name="T65" fmla="*/ 17 h 48"/>
                  <a:gd name="T66" fmla="*/ 21 w 119"/>
                  <a:gd name="T67" fmla="*/ 19 h 48"/>
                  <a:gd name="T68" fmla="*/ 22 w 119"/>
                  <a:gd name="T69" fmla="*/ 20 h 48"/>
                  <a:gd name="T70" fmla="*/ 25 w 119"/>
                  <a:gd name="T71" fmla="*/ 19 h 48"/>
                  <a:gd name="T72" fmla="*/ 30 w 119"/>
                  <a:gd name="T73" fmla="*/ 15 h 48"/>
                  <a:gd name="T74" fmla="*/ 40 w 119"/>
                  <a:gd name="T75" fmla="*/ 11 h 48"/>
                  <a:gd name="T76" fmla="*/ 53 w 119"/>
                  <a:gd name="T77" fmla="*/ 5 h 48"/>
                  <a:gd name="T78" fmla="*/ 66 w 119"/>
                  <a:gd name="T79" fmla="*/ 1 h 48"/>
                  <a:gd name="T80" fmla="*/ 80 w 119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3" y="10"/>
                    </a:lnTo>
                    <a:lnTo>
                      <a:pt x="113" y="15"/>
                    </a:lnTo>
                    <a:lnTo>
                      <a:pt x="117" y="20"/>
                    </a:lnTo>
                    <a:lnTo>
                      <a:pt x="119" y="20"/>
                    </a:lnTo>
                    <a:lnTo>
                      <a:pt x="117" y="23"/>
                    </a:lnTo>
                    <a:lnTo>
                      <a:pt x="116" y="24"/>
                    </a:lnTo>
                    <a:lnTo>
                      <a:pt x="114" y="25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30"/>
                    </a:lnTo>
                    <a:lnTo>
                      <a:pt x="111" y="34"/>
                    </a:lnTo>
                    <a:lnTo>
                      <a:pt x="103" y="40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6" y="48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0" y="34"/>
                    </a:lnTo>
                    <a:lnTo>
                      <a:pt x="25" y="31"/>
                    </a:lnTo>
                    <a:lnTo>
                      <a:pt x="22" y="30"/>
                    </a:lnTo>
                    <a:lnTo>
                      <a:pt x="20" y="30"/>
                    </a:lnTo>
                    <a:lnTo>
                      <a:pt x="15" y="33"/>
                    </a:lnTo>
                    <a:lnTo>
                      <a:pt x="9" y="38"/>
                    </a:lnTo>
                    <a:lnTo>
                      <a:pt x="2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4"/>
                    </a:lnTo>
                    <a:lnTo>
                      <a:pt x="9" y="12"/>
                    </a:lnTo>
                    <a:lnTo>
                      <a:pt x="16" y="17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0" y="15"/>
                    </a:lnTo>
                    <a:lnTo>
                      <a:pt x="40" y="11"/>
                    </a:lnTo>
                    <a:lnTo>
                      <a:pt x="53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4DFF"/>
              </a:solidFill>
              <a:ln w="0">
                <a:solidFill>
                  <a:srgbClr val="004D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9" name="Freeform 1854"/>
              <p:cNvSpPr>
                <a:spLocks/>
              </p:cNvSpPr>
              <p:nvPr/>
            </p:nvSpPr>
            <p:spPr bwMode="auto">
              <a:xfrm>
                <a:off x="5154" y="2805"/>
                <a:ext cx="8" cy="14"/>
              </a:xfrm>
              <a:custGeom>
                <a:avLst/>
                <a:gdLst>
                  <a:gd name="T0" fmla="*/ 4 w 8"/>
                  <a:gd name="T1" fmla="*/ 0 h 14"/>
                  <a:gd name="T2" fmla="*/ 6 w 8"/>
                  <a:gd name="T3" fmla="*/ 1 h 14"/>
                  <a:gd name="T4" fmla="*/ 8 w 8"/>
                  <a:gd name="T5" fmla="*/ 4 h 14"/>
                  <a:gd name="T6" fmla="*/ 8 w 8"/>
                  <a:gd name="T7" fmla="*/ 7 h 14"/>
                  <a:gd name="T8" fmla="*/ 8 w 8"/>
                  <a:gd name="T9" fmla="*/ 11 h 14"/>
                  <a:gd name="T10" fmla="*/ 6 w 8"/>
                  <a:gd name="T11" fmla="*/ 13 h 14"/>
                  <a:gd name="T12" fmla="*/ 4 w 8"/>
                  <a:gd name="T13" fmla="*/ 14 h 14"/>
                  <a:gd name="T14" fmla="*/ 2 w 8"/>
                  <a:gd name="T15" fmla="*/ 13 h 14"/>
                  <a:gd name="T16" fmla="*/ 0 w 8"/>
                  <a:gd name="T17" fmla="*/ 11 h 14"/>
                  <a:gd name="T18" fmla="*/ 0 w 8"/>
                  <a:gd name="T19" fmla="*/ 7 h 14"/>
                  <a:gd name="T20" fmla="*/ 0 w 8"/>
                  <a:gd name="T21" fmla="*/ 4 h 14"/>
                  <a:gd name="T22" fmla="*/ 2 w 8"/>
                  <a:gd name="T23" fmla="*/ 1 h 14"/>
                  <a:gd name="T24" fmla="*/ 4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4" y="0"/>
                    </a:moveTo>
                    <a:lnTo>
                      <a:pt x="6" y="1"/>
                    </a:lnTo>
                    <a:lnTo>
                      <a:pt x="8" y="4"/>
                    </a:lnTo>
                    <a:lnTo>
                      <a:pt x="8" y="7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0" name="Freeform 1855"/>
              <p:cNvSpPr>
                <a:spLocks/>
              </p:cNvSpPr>
              <p:nvPr/>
            </p:nvSpPr>
            <p:spPr bwMode="auto">
              <a:xfrm>
                <a:off x="5156" y="2811"/>
                <a:ext cx="4" cy="4"/>
              </a:xfrm>
              <a:custGeom>
                <a:avLst/>
                <a:gdLst>
                  <a:gd name="T0" fmla="*/ 3 w 4"/>
                  <a:gd name="T1" fmla="*/ 0 h 4"/>
                  <a:gd name="T2" fmla="*/ 4 w 4"/>
                  <a:gd name="T3" fmla="*/ 1 h 4"/>
                  <a:gd name="T4" fmla="*/ 4 w 4"/>
                  <a:gd name="T5" fmla="*/ 2 h 4"/>
                  <a:gd name="T6" fmla="*/ 4 w 4"/>
                  <a:gd name="T7" fmla="*/ 4 h 4"/>
                  <a:gd name="T8" fmla="*/ 3 w 4"/>
                  <a:gd name="T9" fmla="*/ 4 h 4"/>
                  <a:gd name="T10" fmla="*/ 2 w 4"/>
                  <a:gd name="T11" fmla="*/ 4 h 4"/>
                  <a:gd name="T12" fmla="*/ 0 w 4"/>
                  <a:gd name="T13" fmla="*/ 2 h 4"/>
                  <a:gd name="T14" fmla="*/ 2 w 4"/>
                  <a:gd name="T15" fmla="*/ 1 h 4"/>
                  <a:gd name="T16" fmla="*/ 3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1" name="Freeform 1856"/>
              <p:cNvSpPr>
                <a:spLocks/>
              </p:cNvSpPr>
              <p:nvPr/>
            </p:nvSpPr>
            <p:spPr bwMode="auto">
              <a:xfrm>
                <a:off x="5139" y="2799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2 w 16"/>
                  <a:gd name="T5" fmla="*/ 3 h 34"/>
                  <a:gd name="T6" fmla="*/ 9 w 16"/>
                  <a:gd name="T7" fmla="*/ 5 h 34"/>
                  <a:gd name="T8" fmla="*/ 7 w 16"/>
                  <a:gd name="T9" fmla="*/ 8 h 34"/>
                  <a:gd name="T10" fmla="*/ 4 w 16"/>
                  <a:gd name="T11" fmla="*/ 13 h 34"/>
                  <a:gd name="T12" fmla="*/ 4 w 16"/>
                  <a:gd name="T13" fmla="*/ 18 h 34"/>
                  <a:gd name="T14" fmla="*/ 4 w 16"/>
                  <a:gd name="T15" fmla="*/ 24 h 34"/>
                  <a:gd name="T16" fmla="*/ 7 w 16"/>
                  <a:gd name="T17" fmla="*/ 28 h 34"/>
                  <a:gd name="T18" fmla="*/ 9 w 16"/>
                  <a:gd name="T19" fmla="*/ 32 h 34"/>
                  <a:gd name="T20" fmla="*/ 13 w 16"/>
                  <a:gd name="T21" fmla="*/ 34 h 34"/>
                  <a:gd name="T22" fmla="*/ 12 w 16"/>
                  <a:gd name="T23" fmla="*/ 34 h 34"/>
                  <a:gd name="T24" fmla="*/ 8 w 16"/>
                  <a:gd name="T25" fmla="*/ 33 h 34"/>
                  <a:gd name="T26" fmla="*/ 4 w 16"/>
                  <a:gd name="T27" fmla="*/ 31 h 34"/>
                  <a:gd name="T28" fmla="*/ 2 w 16"/>
                  <a:gd name="T29" fmla="*/ 27 h 34"/>
                  <a:gd name="T30" fmla="*/ 1 w 16"/>
                  <a:gd name="T31" fmla="*/ 23 h 34"/>
                  <a:gd name="T32" fmla="*/ 0 w 16"/>
                  <a:gd name="T33" fmla="*/ 18 h 34"/>
                  <a:gd name="T34" fmla="*/ 1 w 16"/>
                  <a:gd name="T35" fmla="*/ 12 h 34"/>
                  <a:gd name="T36" fmla="*/ 2 w 16"/>
                  <a:gd name="T37" fmla="*/ 7 h 34"/>
                  <a:gd name="T38" fmla="*/ 4 w 16"/>
                  <a:gd name="T39" fmla="*/ 4 h 34"/>
                  <a:gd name="T40" fmla="*/ 8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2" y="3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4" y="13"/>
                    </a:lnTo>
                    <a:lnTo>
                      <a:pt x="4" y="18"/>
                    </a:lnTo>
                    <a:lnTo>
                      <a:pt x="4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2" name="Freeform 1857"/>
              <p:cNvSpPr>
                <a:spLocks/>
              </p:cNvSpPr>
              <p:nvPr/>
            </p:nvSpPr>
            <p:spPr bwMode="auto">
              <a:xfrm>
                <a:off x="4935" y="2768"/>
                <a:ext cx="117" cy="48"/>
              </a:xfrm>
              <a:custGeom>
                <a:avLst/>
                <a:gdLst>
                  <a:gd name="T0" fmla="*/ 78 w 117"/>
                  <a:gd name="T1" fmla="*/ 0 h 48"/>
                  <a:gd name="T2" fmla="*/ 91 w 117"/>
                  <a:gd name="T3" fmla="*/ 3 h 48"/>
                  <a:gd name="T4" fmla="*/ 103 w 117"/>
                  <a:gd name="T5" fmla="*/ 9 h 48"/>
                  <a:gd name="T6" fmla="*/ 111 w 117"/>
                  <a:gd name="T7" fmla="*/ 15 h 48"/>
                  <a:gd name="T8" fmla="*/ 117 w 117"/>
                  <a:gd name="T9" fmla="*/ 20 h 48"/>
                  <a:gd name="T10" fmla="*/ 117 w 117"/>
                  <a:gd name="T11" fmla="*/ 20 h 48"/>
                  <a:gd name="T12" fmla="*/ 116 w 117"/>
                  <a:gd name="T13" fmla="*/ 22 h 48"/>
                  <a:gd name="T14" fmla="*/ 115 w 117"/>
                  <a:gd name="T15" fmla="*/ 23 h 48"/>
                  <a:gd name="T16" fmla="*/ 113 w 117"/>
                  <a:gd name="T17" fmla="*/ 24 h 48"/>
                  <a:gd name="T18" fmla="*/ 115 w 117"/>
                  <a:gd name="T19" fmla="*/ 25 h 48"/>
                  <a:gd name="T20" fmla="*/ 116 w 117"/>
                  <a:gd name="T21" fmla="*/ 27 h 48"/>
                  <a:gd name="T22" fmla="*/ 116 w 117"/>
                  <a:gd name="T23" fmla="*/ 28 h 48"/>
                  <a:gd name="T24" fmla="*/ 116 w 117"/>
                  <a:gd name="T25" fmla="*/ 29 h 48"/>
                  <a:gd name="T26" fmla="*/ 111 w 117"/>
                  <a:gd name="T27" fmla="*/ 34 h 48"/>
                  <a:gd name="T28" fmla="*/ 102 w 117"/>
                  <a:gd name="T29" fmla="*/ 39 h 48"/>
                  <a:gd name="T30" fmla="*/ 91 w 117"/>
                  <a:gd name="T31" fmla="*/ 44 h 48"/>
                  <a:gd name="T32" fmla="*/ 78 w 117"/>
                  <a:gd name="T33" fmla="*/ 48 h 48"/>
                  <a:gd name="T34" fmla="*/ 64 w 117"/>
                  <a:gd name="T35" fmla="*/ 48 h 48"/>
                  <a:gd name="T36" fmla="*/ 50 w 117"/>
                  <a:gd name="T37" fmla="*/ 44 h 48"/>
                  <a:gd name="T38" fmla="*/ 38 w 117"/>
                  <a:gd name="T39" fmla="*/ 38 h 48"/>
                  <a:gd name="T40" fmla="*/ 29 w 117"/>
                  <a:gd name="T41" fmla="*/ 34 h 48"/>
                  <a:gd name="T42" fmla="*/ 23 w 117"/>
                  <a:gd name="T43" fmla="*/ 30 h 48"/>
                  <a:gd name="T44" fmla="*/ 21 w 117"/>
                  <a:gd name="T45" fmla="*/ 29 h 48"/>
                  <a:gd name="T46" fmla="*/ 18 w 117"/>
                  <a:gd name="T47" fmla="*/ 29 h 48"/>
                  <a:gd name="T48" fmla="*/ 14 w 117"/>
                  <a:gd name="T49" fmla="*/ 32 h 48"/>
                  <a:gd name="T50" fmla="*/ 8 w 117"/>
                  <a:gd name="T51" fmla="*/ 37 h 48"/>
                  <a:gd name="T52" fmla="*/ 1 w 117"/>
                  <a:gd name="T53" fmla="*/ 45 h 48"/>
                  <a:gd name="T54" fmla="*/ 0 w 117"/>
                  <a:gd name="T55" fmla="*/ 36 h 48"/>
                  <a:gd name="T56" fmla="*/ 0 w 117"/>
                  <a:gd name="T57" fmla="*/ 24 h 48"/>
                  <a:gd name="T58" fmla="*/ 0 w 117"/>
                  <a:gd name="T59" fmla="*/ 12 h 48"/>
                  <a:gd name="T60" fmla="*/ 2 w 117"/>
                  <a:gd name="T61" fmla="*/ 3 h 48"/>
                  <a:gd name="T62" fmla="*/ 8 w 117"/>
                  <a:gd name="T63" fmla="*/ 11 h 48"/>
                  <a:gd name="T64" fmla="*/ 15 w 117"/>
                  <a:gd name="T65" fmla="*/ 16 h 48"/>
                  <a:gd name="T66" fmla="*/ 20 w 117"/>
                  <a:gd name="T67" fmla="*/ 18 h 48"/>
                  <a:gd name="T68" fmla="*/ 22 w 117"/>
                  <a:gd name="T69" fmla="*/ 20 h 48"/>
                  <a:gd name="T70" fmla="*/ 23 w 117"/>
                  <a:gd name="T71" fmla="*/ 18 h 48"/>
                  <a:gd name="T72" fmla="*/ 30 w 117"/>
                  <a:gd name="T73" fmla="*/ 15 h 48"/>
                  <a:gd name="T74" fmla="*/ 39 w 117"/>
                  <a:gd name="T75" fmla="*/ 10 h 48"/>
                  <a:gd name="T76" fmla="*/ 51 w 117"/>
                  <a:gd name="T77" fmla="*/ 4 h 48"/>
                  <a:gd name="T78" fmla="*/ 64 w 117"/>
                  <a:gd name="T79" fmla="*/ 1 h 48"/>
                  <a:gd name="T80" fmla="*/ 78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8" y="0"/>
                    </a:moveTo>
                    <a:lnTo>
                      <a:pt x="91" y="3"/>
                    </a:lnTo>
                    <a:lnTo>
                      <a:pt x="103" y="9"/>
                    </a:lnTo>
                    <a:lnTo>
                      <a:pt x="111" y="15"/>
                    </a:lnTo>
                    <a:lnTo>
                      <a:pt x="117" y="20"/>
                    </a:lnTo>
                    <a:lnTo>
                      <a:pt x="117" y="20"/>
                    </a:lnTo>
                    <a:lnTo>
                      <a:pt x="116" y="22"/>
                    </a:lnTo>
                    <a:lnTo>
                      <a:pt x="115" y="23"/>
                    </a:lnTo>
                    <a:lnTo>
                      <a:pt x="113" y="24"/>
                    </a:lnTo>
                    <a:lnTo>
                      <a:pt x="115" y="25"/>
                    </a:lnTo>
                    <a:lnTo>
                      <a:pt x="116" y="27"/>
                    </a:lnTo>
                    <a:lnTo>
                      <a:pt x="116" y="28"/>
                    </a:lnTo>
                    <a:lnTo>
                      <a:pt x="116" y="29"/>
                    </a:lnTo>
                    <a:lnTo>
                      <a:pt x="111" y="34"/>
                    </a:lnTo>
                    <a:lnTo>
                      <a:pt x="102" y="39"/>
                    </a:lnTo>
                    <a:lnTo>
                      <a:pt x="91" y="44"/>
                    </a:lnTo>
                    <a:lnTo>
                      <a:pt x="78" y="48"/>
                    </a:lnTo>
                    <a:lnTo>
                      <a:pt x="64" y="48"/>
                    </a:lnTo>
                    <a:lnTo>
                      <a:pt x="50" y="44"/>
                    </a:lnTo>
                    <a:lnTo>
                      <a:pt x="38" y="38"/>
                    </a:lnTo>
                    <a:lnTo>
                      <a:pt x="29" y="34"/>
                    </a:lnTo>
                    <a:lnTo>
                      <a:pt x="23" y="30"/>
                    </a:lnTo>
                    <a:lnTo>
                      <a:pt x="21" y="29"/>
                    </a:lnTo>
                    <a:lnTo>
                      <a:pt x="18" y="29"/>
                    </a:lnTo>
                    <a:lnTo>
                      <a:pt x="14" y="32"/>
                    </a:lnTo>
                    <a:lnTo>
                      <a:pt x="8" y="37"/>
                    </a:lnTo>
                    <a:lnTo>
                      <a:pt x="1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2" y="3"/>
                    </a:lnTo>
                    <a:lnTo>
                      <a:pt x="8" y="11"/>
                    </a:lnTo>
                    <a:lnTo>
                      <a:pt x="15" y="16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3" y="18"/>
                    </a:lnTo>
                    <a:lnTo>
                      <a:pt x="30" y="15"/>
                    </a:lnTo>
                    <a:lnTo>
                      <a:pt x="39" y="10"/>
                    </a:lnTo>
                    <a:lnTo>
                      <a:pt x="51" y="4"/>
                    </a:lnTo>
                    <a:lnTo>
                      <a:pt x="64" y="1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3" name="Freeform 1858"/>
              <p:cNvSpPr>
                <a:spLocks/>
              </p:cNvSpPr>
              <p:nvPr/>
            </p:nvSpPr>
            <p:spPr bwMode="auto">
              <a:xfrm>
                <a:off x="5028" y="2780"/>
                <a:ext cx="9" cy="15"/>
              </a:xfrm>
              <a:custGeom>
                <a:avLst/>
                <a:gdLst>
                  <a:gd name="T0" fmla="*/ 5 w 9"/>
                  <a:gd name="T1" fmla="*/ 0 h 15"/>
                  <a:gd name="T2" fmla="*/ 8 w 9"/>
                  <a:gd name="T3" fmla="*/ 2 h 15"/>
                  <a:gd name="T4" fmla="*/ 9 w 9"/>
                  <a:gd name="T5" fmla="*/ 4 h 15"/>
                  <a:gd name="T6" fmla="*/ 9 w 9"/>
                  <a:gd name="T7" fmla="*/ 8 h 15"/>
                  <a:gd name="T8" fmla="*/ 9 w 9"/>
                  <a:gd name="T9" fmla="*/ 11 h 15"/>
                  <a:gd name="T10" fmla="*/ 8 w 9"/>
                  <a:gd name="T11" fmla="*/ 13 h 15"/>
                  <a:gd name="T12" fmla="*/ 5 w 9"/>
                  <a:gd name="T13" fmla="*/ 15 h 15"/>
                  <a:gd name="T14" fmla="*/ 3 w 9"/>
                  <a:gd name="T15" fmla="*/ 13 h 15"/>
                  <a:gd name="T16" fmla="*/ 2 w 9"/>
                  <a:gd name="T17" fmla="*/ 11 h 15"/>
                  <a:gd name="T18" fmla="*/ 0 w 9"/>
                  <a:gd name="T19" fmla="*/ 8 h 15"/>
                  <a:gd name="T20" fmla="*/ 2 w 9"/>
                  <a:gd name="T21" fmla="*/ 4 h 15"/>
                  <a:gd name="T22" fmla="*/ 3 w 9"/>
                  <a:gd name="T23" fmla="*/ 2 h 15"/>
                  <a:gd name="T24" fmla="*/ 5 w 9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5">
                    <a:moveTo>
                      <a:pt x="5" y="0"/>
                    </a:moveTo>
                    <a:lnTo>
                      <a:pt x="8" y="2"/>
                    </a:lnTo>
                    <a:lnTo>
                      <a:pt x="9" y="4"/>
                    </a:lnTo>
                    <a:lnTo>
                      <a:pt x="9" y="8"/>
                    </a:lnTo>
                    <a:lnTo>
                      <a:pt x="9" y="11"/>
                    </a:lnTo>
                    <a:lnTo>
                      <a:pt x="8" y="13"/>
                    </a:lnTo>
                    <a:lnTo>
                      <a:pt x="5" y="15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4" name="Freeform 1859"/>
              <p:cNvSpPr>
                <a:spLocks/>
              </p:cNvSpPr>
              <p:nvPr/>
            </p:nvSpPr>
            <p:spPr bwMode="auto">
              <a:xfrm>
                <a:off x="5031" y="2786"/>
                <a:ext cx="5" cy="4"/>
              </a:xfrm>
              <a:custGeom>
                <a:avLst/>
                <a:gdLst>
                  <a:gd name="T0" fmla="*/ 2 w 5"/>
                  <a:gd name="T1" fmla="*/ 0 h 4"/>
                  <a:gd name="T2" fmla="*/ 3 w 5"/>
                  <a:gd name="T3" fmla="*/ 2 h 4"/>
                  <a:gd name="T4" fmla="*/ 5 w 5"/>
                  <a:gd name="T5" fmla="*/ 3 h 4"/>
                  <a:gd name="T6" fmla="*/ 3 w 5"/>
                  <a:gd name="T7" fmla="*/ 4 h 4"/>
                  <a:gd name="T8" fmla="*/ 2 w 5"/>
                  <a:gd name="T9" fmla="*/ 4 h 4"/>
                  <a:gd name="T10" fmla="*/ 1 w 5"/>
                  <a:gd name="T11" fmla="*/ 4 h 4"/>
                  <a:gd name="T12" fmla="*/ 0 w 5"/>
                  <a:gd name="T13" fmla="*/ 3 h 4"/>
                  <a:gd name="T14" fmla="*/ 1 w 5"/>
                  <a:gd name="T15" fmla="*/ 2 h 4"/>
                  <a:gd name="T16" fmla="*/ 2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3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5" name="Freeform 1860"/>
              <p:cNvSpPr>
                <a:spLocks/>
              </p:cNvSpPr>
              <p:nvPr/>
            </p:nvSpPr>
            <p:spPr bwMode="auto">
              <a:xfrm>
                <a:off x="5013" y="2775"/>
                <a:ext cx="17" cy="34"/>
              </a:xfrm>
              <a:custGeom>
                <a:avLst/>
                <a:gdLst>
                  <a:gd name="T0" fmla="*/ 13 w 17"/>
                  <a:gd name="T1" fmla="*/ 0 h 34"/>
                  <a:gd name="T2" fmla="*/ 17 w 17"/>
                  <a:gd name="T3" fmla="*/ 1 h 34"/>
                  <a:gd name="T4" fmla="*/ 13 w 17"/>
                  <a:gd name="T5" fmla="*/ 2 h 34"/>
                  <a:gd name="T6" fmla="*/ 10 w 17"/>
                  <a:gd name="T7" fmla="*/ 4 h 34"/>
                  <a:gd name="T8" fmla="*/ 7 w 17"/>
                  <a:gd name="T9" fmla="*/ 8 h 34"/>
                  <a:gd name="T10" fmla="*/ 6 w 17"/>
                  <a:gd name="T11" fmla="*/ 13 h 34"/>
                  <a:gd name="T12" fmla="*/ 5 w 17"/>
                  <a:gd name="T13" fmla="*/ 17 h 34"/>
                  <a:gd name="T14" fmla="*/ 6 w 17"/>
                  <a:gd name="T15" fmla="*/ 23 h 34"/>
                  <a:gd name="T16" fmla="*/ 7 w 17"/>
                  <a:gd name="T17" fmla="*/ 28 h 34"/>
                  <a:gd name="T18" fmla="*/ 10 w 17"/>
                  <a:gd name="T19" fmla="*/ 31 h 34"/>
                  <a:gd name="T20" fmla="*/ 13 w 17"/>
                  <a:gd name="T21" fmla="*/ 34 h 34"/>
                  <a:gd name="T22" fmla="*/ 13 w 17"/>
                  <a:gd name="T23" fmla="*/ 34 h 34"/>
                  <a:gd name="T24" fmla="*/ 8 w 17"/>
                  <a:gd name="T25" fmla="*/ 32 h 34"/>
                  <a:gd name="T26" fmla="*/ 6 w 17"/>
                  <a:gd name="T27" fmla="*/ 30 h 34"/>
                  <a:gd name="T28" fmla="*/ 3 w 17"/>
                  <a:gd name="T29" fmla="*/ 27 h 34"/>
                  <a:gd name="T30" fmla="*/ 1 w 17"/>
                  <a:gd name="T31" fmla="*/ 22 h 34"/>
                  <a:gd name="T32" fmla="*/ 0 w 17"/>
                  <a:gd name="T33" fmla="*/ 17 h 34"/>
                  <a:gd name="T34" fmla="*/ 1 w 17"/>
                  <a:gd name="T35" fmla="*/ 11 h 34"/>
                  <a:gd name="T36" fmla="*/ 3 w 17"/>
                  <a:gd name="T37" fmla="*/ 7 h 34"/>
                  <a:gd name="T38" fmla="*/ 6 w 17"/>
                  <a:gd name="T39" fmla="*/ 3 h 34"/>
                  <a:gd name="T40" fmla="*/ 8 w 17"/>
                  <a:gd name="T41" fmla="*/ 1 h 34"/>
                  <a:gd name="T42" fmla="*/ 13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3" y="0"/>
                    </a:moveTo>
                    <a:lnTo>
                      <a:pt x="17" y="1"/>
                    </a:lnTo>
                    <a:lnTo>
                      <a:pt x="13" y="2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6" y="13"/>
                    </a:lnTo>
                    <a:lnTo>
                      <a:pt x="5" y="17"/>
                    </a:lnTo>
                    <a:lnTo>
                      <a:pt x="6" y="23"/>
                    </a:lnTo>
                    <a:lnTo>
                      <a:pt x="7" y="28"/>
                    </a:lnTo>
                    <a:lnTo>
                      <a:pt x="10" y="31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8" y="32"/>
                    </a:lnTo>
                    <a:lnTo>
                      <a:pt x="6" y="30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6" name="Freeform 1861"/>
              <p:cNvSpPr>
                <a:spLocks/>
              </p:cNvSpPr>
              <p:nvPr/>
            </p:nvSpPr>
            <p:spPr bwMode="auto">
              <a:xfrm>
                <a:off x="4877" y="2816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3 w 117"/>
                  <a:gd name="T3" fmla="*/ 3 h 48"/>
                  <a:gd name="T4" fmla="*/ 103 w 117"/>
                  <a:gd name="T5" fmla="*/ 9 h 48"/>
                  <a:gd name="T6" fmla="*/ 113 w 117"/>
                  <a:gd name="T7" fmla="*/ 15 h 48"/>
                  <a:gd name="T8" fmla="*/ 117 w 117"/>
                  <a:gd name="T9" fmla="*/ 18 h 48"/>
                  <a:gd name="T10" fmla="*/ 117 w 117"/>
                  <a:gd name="T11" fmla="*/ 20 h 48"/>
                  <a:gd name="T12" fmla="*/ 117 w 117"/>
                  <a:gd name="T13" fmla="*/ 21 h 48"/>
                  <a:gd name="T14" fmla="*/ 115 w 117"/>
                  <a:gd name="T15" fmla="*/ 22 h 48"/>
                  <a:gd name="T16" fmla="*/ 114 w 117"/>
                  <a:gd name="T17" fmla="*/ 23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2 w 117"/>
                  <a:gd name="T27" fmla="*/ 33 h 48"/>
                  <a:gd name="T28" fmla="*/ 103 w 117"/>
                  <a:gd name="T29" fmla="*/ 38 h 48"/>
                  <a:gd name="T30" fmla="*/ 92 w 117"/>
                  <a:gd name="T31" fmla="*/ 44 h 48"/>
                  <a:gd name="T32" fmla="*/ 79 w 117"/>
                  <a:gd name="T33" fmla="*/ 48 h 48"/>
                  <a:gd name="T34" fmla="*/ 65 w 117"/>
                  <a:gd name="T35" fmla="*/ 47 h 48"/>
                  <a:gd name="T36" fmla="*/ 52 w 117"/>
                  <a:gd name="T37" fmla="*/ 43 h 48"/>
                  <a:gd name="T38" fmla="*/ 40 w 117"/>
                  <a:gd name="T39" fmla="*/ 38 h 48"/>
                  <a:gd name="T40" fmla="*/ 31 w 117"/>
                  <a:gd name="T41" fmla="*/ 33 h 48"/>
                  <a:gd name="T42" fmla="*/ 24 w 117"/>
                  <a:gd name="T43" fmla="*/ 29 h 48"/>
                  <a:gd name="T44" fmla="*/ 21 w 117"/>
                  <a:gd name="T45" fmla="*/ 28 h 48"/>
                  <a:gd name="T46" fmla="*/ 20 w 117"/>
                  <a:gd name="T47" fmla="*/ 29 h 48"/>
                  <a:gd name="T48" fmla="*/ 15 w 117"/>
                  <a:gd name="T49" fmla="*/ 31 h 48"/>
                  <a:gd name="T50" fmla="*/ 8 w 117"/>
                  <a:gd name="T51" fmla="*/ 37 h 48"/>
                  <a:gd name="T52" fmla="*/ 2 w 117"/>
                  <a:gd name="T53" fmla="*/ 44 h 48"/>
                  <a:gd name="T54" fmla="*/ 0 w 117"/>
                  <a:gd name="T55" fmla="*/ 35 h 48"/>
                  <a:gd name="T56" fmla="*/ 0 w 117"/>
                  <a:gd name="T57" fmla="*/ 23 h 48"/>
                  <a:gd name="T58" fmla="*/ 1 w 117"/>
                  <a:gd name="T59" fmla="*/ 11 h 48"/>
                  <a:gd name="T60" fmla="*/ 2 w 117"/>
                  <a:gd name="T61" fmla="*/ 3 h 48"/>
                  <a:gd name="T62" fmla="*/ 9 w 117"/>
                  <a:gd name="T63" fmla="*/ 10 h 48"/>
                  <a:gd name="T64" fmla="*/ 15 w 117"/>
                  <a:gd name="T65" fmla="*/ 15 h 48"/>
                  <a:gd name="T66" fmla="*/ 20 w 117"/>
                  <a:gd name="T67" fmla="*/ 18 h 48"/>
                  <a:gd name="T68" fmla="*/ 22 w 117"/>
                  <a:gd name="T69" fmla="*/ 20 h 48"/>
                  <a:gd name="T70" fmla="*/ 25 w 117"/>
                  <a:gd name="T71" fmla="*/ 17 h 48"/>
                  <a:gd name="T72" fmla="*/ 31 w 117"/>
                  <a:gd name="T73" fmla="*/ 14 h 48"/>
                  <a:gd name="T74" fmla="*/ 40 w 117"/>
                  <a:gd name="T75" fmla="*/ 9 h 48"/>
                  <a:gd name="T76" fmla="*/ 52 w 117"/>
                  <a:gd name="T77" fmla="*/ 4 h 48"/>
                  <a:gd name="T78" fmla="*/ 66 w 117"/>
                  <a:gd name="T79" fmla="*/ 0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3" y="9"/>
                    </a:lnTo>
                    <a:lnTo>
                      <a:pt x="113" y="15"/>
                    </a:lnTo>
                    <a:lnTo>
                      <a:pt x="117" y="18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5" y="22"/>
                    </a:lnTo>
                    <a:lnTo>
                      <a:pt x="114" y="23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2" y="33"/>
                    </a:lnTo>
                    <a:lnTo>
                      <a:pt x="103" y="38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2" y="43"/>
                    </a:lnTo>
                    <a:lnTo>
                      <a:pt x="40" y="38"/>
                    </a:lnTo>
                    <a:lnTo>
                      <a:pt x="31" y="33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1"/>
                    </a:lnTo>
                    <a:lnTo>
                      <a:pt x="8" y="37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1" y="11"/>
                    </a:lnTo>
                    <a:lnTo>
                      <a:pt x="2" y="3"/>
                    </a:lnTo>
                    <a:lnTo>
                      <a:pt x="9" y="10"/>
                    </a:lnTo>
                    <a:lnTo>
                      <a:pt x="15" y="15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5" y="17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4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7" name="Freeform 1862"/>
              <p:cNvSpPr>
                <a:spLocks/>
              </p:cNvSpPr>
              <p:nvPr/>
            </p:nvSpPr>
            <p:spPr bwMode="auto">
              <a:xfrm>
                <a:off x="4972" y="2829"/>
                <a:ext cx="8" cy="13"/>
              </a:xfrm>
              <a:custGeom>
                <a:avLst/>
                <a:gdLst>
                  <a:gd name="T0" fmla="*/ 4 w 8"/>
                  <a:gd name="T1" fmla="*/ 0 h 13"/>
                  <a:gd name="T2" fmla="*/ 6 w 8"/>
                  <a:gd name="T3" fmla="*/ 0 h 13"/>
                  <a:gd name="T4" fmla="*/ 7 w 8"/>
                  <a:gd name="T5" fmla="*/ 2 h 13"/>
                  <a:gd name="T6" fmla="*/ 8 w 8"/>
                  <a:gd name="T7" fmla="*/ 5 h 13"/>
                  <a:gd name="T8" fmla="*/ 7 w 8"/>
                  <a:gd name="T9" fmla="*/ 9 h 13"/>
                  <a:gd name="T10" fmla="*/ 6 w 8"/>
                  <a:gd name="T11" fmla="*/ 11 h 13"/>
                  <a:gd name="T12" fmla="*/ 4 w 8"/>
                  <a:gd name="T13" fmla="*/ 13 h 13"/>
                  <a:gd name="T14" fmla="*/ 1 w 8"/>
                  <a:gd name="T15" fmla="*/ 11 h 13"/>
                  <a:gd name="T16" fmla="*/ 0 w 8"/>
                  <a:gd name="T17" fmla="*/ 9 h 13"/>
                  <a:gd name="T18" fmla="*/ 0 w 8"/>
                  <a:gd name="T19" fmla="*/ 5 h 13"/>
                  <a:gd name="T20" fmla="*/ 0 w 8"/>
                  <a:gd name="T21" fmla="*/ 2 h 13"/>
                  <a:gd name="T22" fmla="*/ 1 w 8"/>
                  <a:gd name="T23" fmla="*/ 0 h 13"/>
                  <a:gd name="T24" fmla="*/ 4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4" y="0"/>
                    </a:moveTo>
                    <a:lnTo>
                      <a:pt x="6" y="0"/>
                    </a:lnTo>
                    <a:lnTo>
                      <a:pt x="7" y="2"/>
                    </a:lnTo>
                    <a:lnTo>
                      <a:pt x="8" y="5"/>
                    </a:lnTo>
                    <a:lnTo>
                      <a:pt x="7" y="9"/>
                    </a:lnTo>
                    <a:lnTo>
                      <a:pt x="6" y="11"/>
                    </a:lnTo>
                    <a:lnTo>
                      <a:pt x="4" y="13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8" name="Freeform 1863"/>
              <p:cNvSpPr>
                <a:spLocks/>
              </p:cNvSpPr>
              <p:nvPr/>
            </p:nvSpPr>
            <p:spPr bwMode="auto">
              <a:xfrm>
                <a:off x="4974" y="2833"/>
                <a:ext cx="4" cy="5"/>
              </a:xfrm>
              <a:custGeom>
                <a:avLst/>
                <a:gdLst>
                  <a:gd name="T0" fmla="*/ 3 w 4"/>
                  <a:gd name="T1" fmla="*/ 0 h 5"/>
                  <a:gd name="T2" fmla="*/ 4 w 4"/>
                  <a:gd name="T3" fmla="*/ 1 h 5"/>
                  <a:gd name="T4" fmla="*/ 4 w 4"/>
                  <a:gd name="T5" fmla="*/ 3 h 5"/>
                  <a:gd name="T6" fmla="*/ 4 w 4"/>
                  <a:gd name="T7" fmla="*/ 4 h 5"/>
                  <a:gd name="T8" fmla="*/ 3 w 4"/>
                  <a:gd name="T9" fmla="*/ 5 h 5"/>
                  <a:gd name="T10" fmla="*/ 0 w 4"/>
                  <a:gd name="T11" fmla="*/ 4 h 5"/>
                  <a:gd name="T12" fmla="*/ 0 w 4"/>
                  <a:gd name="T13" fmla="*/ 3 h 5"/>
                  <a:gd name="T14" fmla="*/ 0 w 4"/>
                  <a:gd name="T15" fmla="*/ 1 h 5"/>
                  <a:gd name="T16" fmla="*/ 3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9" name="Freeform 1864"/>
              <p:cNvSpPr>
                <a:spLocks/>
              </p:cNvSpPr>
              <p:nvPr/>
            </p:nvSpPr>
            <p:spPr bwMode="auto">
              <a:xfrm>
                <a:off x="4957" y="2822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2 h 34"/>
                  <a:gd name="T6" fmla="*/ 9 w 15"/>
                  <a:gd name="T7" fmla="*/ 4 h 34"/>
                  <a:gd name="T8" fmla="*/ 7 w 15"/>
                  <a:gd name="T9" fmla="*/ 8 h 34"/>
                  <a:gd name="T10" fmla="*/ 5 w 15"/>
                  <a:gd name="T11" fmla="*/ 12 h 34"/>
                  <a:gd name="T12" fmla="*/ 5 w 15"/>
                  <a:gd name="T13" fmla="*/ 18 h 34"/>
                  <a:gd name="T14" fmla="*/ 5 w 15"/>
                  <a:gd name="T15" fmla="*/ 23 h 34"/>
                  <a:gd name="T16" fmla="*/ 7 w 15"/>
                  <a:gd name="T17" fmla="*/ 28 h 34"/>
                  <a:gd name="T18" fmla="*/ 9 w 15"/>
                  <a:gd name="T19" fmla="*/ 31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4 h 34"/>
                  <a:gd name="T26" fmla="*/ 5 w 15"/>
                  <a:gd name="T27" fmla="*/ 31 h 34"/>
                  <a:gd name="T28" fmla="*/ 2 w 15"/>
                  <a:gd name="T29" fmla="*/ 28 h 34"/>
                  <a:gd name="T30" fmla="*/ 0 w 15"/>
                  <a:gd name="T31" fmla="*/ 23 h 34"/>
                  <a:gd name="T32" fmla="*/ 0 w 15"/>
                  <a:gd name="T33" fmla="*/ 17 h 34"/>
                  <a:gd name="T34" fmla="*/ 0 w 15"/>
                  <a:gd name="T35" fmla="*/ 11 h 34"/>
                  <a:gd name="T36" fmla="*/ 2 w 15"/>
                  <a:gd name="T37" fmla="*/ 7 h 34"/>
                  <a:gd name="T38" fmla="*/ 5 w 15"/>
                  <a:gd name="T39" fmla="*/ 3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2"/>
                    </a:lnTo>
                    <a:lnTo>
                      <a:pt x="9" y="4"/>
                    </a:lnTo>
                    <a:lnTo>
                      <a:pt x="7" y="8"/>
                    </a:lnTo>
                    <a:lnTo>
                      <a:pt x="5" y="12"/>
                    </a:lnTo>
                    <a:lnTo>
                      <a:pt x="5" y="18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9" y="31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1"/>
                    </a:lnTo>
                    <a:lnTo>
                      <a:pt x="2" y="28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0" name="Freeform 1865"/>
              <p:cNvSpPr>
                <a:spLocks/>
              </p:cNvSpPr>
              <p:nvPr/>
            </p:nvSpPr>
            <p:spPr bwMode="auto">
              <a:xfrm>
                <a:off x="4756" y="2846"/>
                <a:ext cx="119" cy="48"/>
              </a:xfrm>
              <a:custGeom>
                <a:avLst/>
                <a:gdLst>
                  <a:gd name="T0" fmla="*/ 80 w 119"/>
                  <a:gd name="T1" fmla="*/ 0 h 48"/>
                  <a:gd name="T2" fmla="*/ 93 w 119"/>
                  <a:gd name="T3" fmla="*/ 4 h 48"/>
                  <a:gd name="T4" fmla="*/ 105 w 119"/>
                  <a:gd name="T5" fmla="*/ 10 h 48"/>
                  <a:gd name="T6" fmla="*/ 113 w 119"/>
                  <a:gd name="T7" fmla="*/ 14 h 48"/>
                  <a:gd name="T8" fmla="*/ 119 w 119"/>
                  <a:gd name="T9" fmla="*/ 19 h 48"/>
                  <a:gd name="T10" fmla="*/ 119 w 119"/>
                  <a:gd name="T11" fmla="*/ 20 h 48"/>
                  <a:gd name="T12" fmla="*/ 118 w 119"/>
                  <a:gd name="T13" fmla="*/ 21 h 48"/>
                  <a:gd name="T14" fmla="*/ 116 w 119"/>
                  <a:gd name="T15" fmla="*/ 23 h 48"/>
                  <a:gd name="T16" fmla="*/ 115 w 119"/>
                  <a:gd name="T17" fmla="*/ 24 h 48"/>
                  <a:gd name="T18" fmla="*/ 116 w 119"/>
                  <a:gd name="T19" fmla="*/ 25 h 48"/>
                  <a:gd name="T20" fmla="*/ 118 w 119"/>
                  <a:gd name="T21" fmla="*/ 27 h 48"/>
                  <a:gd name="T22" fmla="*/ 118 w 119"/>
                  <a:gd name="T23" fmla="*/ 28 h 48"/>
                  <a:gd name="T24" fmla="*/ 118 w 119"/>
                  <a:gd name="T25" fmla="*/ 28 h 48"/>
                  <a:gd name="T26" fmla="*/ 113 w 119"/>
                  <a:gd name="T27" fmla="*/ 33 h 48"/>
                  <a:gd name="T28" fmla="*/ 103 w 119"/>
                  <a:gd name="T29" fmla="*/ 39 h 48"/>
                  <a:gd name="T30" fmla="*/ 93 w 119"/>
                  <a:gd name="T31" fmla="*/ 45 h 48"/>
                  <a:gd name="T32" fmla="*/ 80 w 119"/>
                  <a:gd name="T33" fmla="*/ 48 h 48"/>
                  <a:gd name="T34" fmla="*/ 66 w 119"/>
                  <a:gd name="T35" fmla="*/ 47 h 48"/>
                  <a:gd name="T36" fmla="*/ 52 w 119"/>
                  <a:gd name="T37" fmla="*/ 44 h 48"/>
                  <a:gd name="T38" fmla="*/ 40 w 119"/>
                  <a:gd name="T39" fmla="*/ 38 h 48"/>
                  <a:gd name="T40" fmla="*/ 31 w 119"/>
                  <a:gd name="T41" fmla="*/ 33 h 48"/>
                  <a:gd name="T42" fmla="*/ 25 w 119"/>
                  <a:gd name="T43" fmla="*/ 30 h 48"/>
                  <a:gd name="T44" fmla="*/ 22 w 119"/>
                  <a:gd name="T45" fmla="*/ 28 h 48"/>
                  <a:gd name="T46" fmla="*/ 20 w 119"/>
                  <a:gd name="T47" fmla="*/ 30 h 48"/>
                  <a:gd name="T48" fmla="*/ 15 w 119"/>
                  <a:gd name="T49" fmla="*/ 32 h 48"/>
                  <a:gd name="T50" fmla="*/ 10 w 119"/>
                  <a:gd name="T51" fmla="*/ 37 h 48"/>
                  <a:gd name="T52" fmla="*/ 2 w 119"/>
                  <a:gd name="T53" fmla="*/ 45 h 48"/>
                  <a:gd name="T54" fmla="*/ 1 w 119"/>
                  <a:gd name="T55" fmla="*/ 35 h 48"/>
                  <a:gd name="T56" fmla="*/ 0 w 119"/>
                  <a:gd name="T57" fmla="*/ 24 h 48"/>
                  <a:gd name="T58" fmla="*/ 1 w 119"/>
                  <a:gd name="T59" fmla="*/ 12 h 48"/>
                  <a:gd name="T60" fmla="*/ 4 w 119"/>
                  <a:gd name="T61" fmla="*/ 3 h 48"/>
                  <a:gd name="T62" fmla="*/ 10 w 119"/>
                  <a:gd name="T63" fmla="*/ 11 h 48"/>
                  <a:gd name="T64" fmla="*/ 17 w 119"/>
                  <a:gd name="T65" fmla="*/ 15 h 48"/>
                  <a:gd name="T66" fmla="*/ 21 w 119"/>
                  <a:gd name="T67" fmla="*/ 19 h 48"/>
                  <a:gd name="T68" fmla="*/ 22 w 119"/>
                  <a:gd name="T69" fmla="*/ 19 h 48"/>
                  <a:gd name="T70" fmla="*/ 25 w 119"/>
                  <a:gd name="T71" fmla="*/ 18 h 48"/>
                  <a:gd name="T72" fmla="*/ 32 w 119"/>
                  <a:gd name="T73" fmla="*/ 14 h 48"/>
                  <a:gd name="T74" fmla="*/ 41 w 119"/>
                  <a:gd name="T75" fmla="*/ 10 h 48"/>
                  <a:gd name="T76" fmla="*/ 53 w 119"/>
                  <a:gd name="T77" fmla="*/ 5 h 48"/>
                  <a:gd name="T78" fmla="*/ 66 w 119"/>
                  <a:gd name="T79" fmla="*/ 0 h 48"/>
                  <a:gd name="T80" fmla="*/ 80 w 119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5" y="10"/>
                    </a:lnTo>
                    <a:lnTo>
                      <a:pt x="113" y="14"/>
                    </a:lnTo>
                    <a:lnTo>
                      <a:pt x="119" y="19"/>
                    </a:lnTo>
                    <a:lnTo>
                      <a:pt x="119" y="20"/>
                    </a:lnTo>
                    <a:lnTo>
                      <a:pt x="118" y="21"/>
                    </a:lnTo>
                    <a:lnTo>
                      <a:pt x="116" y="23"/>
                    </a:lnTo>
                    <a:lnTo>
                      <a:pt x="115" y="24"/>
                    </a:lnTo>
                    <a:lnTo>
                      <a:pt x="116" y="25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3" y="33"/>
                    </a:lnTo>
                    <a:lnTo>
                      <a:pt x="103" y="39"/>
                    </a:lnTo>
                    <a:lnTo>
                      <a:pt x="93" y="45"/>
                    </a:lnTo>
                    <a:lnTo>
                      <a:pt x="80" y="48"/>
                    </a:lnTo>
                    <a:lnTo>
                      <a:pt x="66" y="47"/>
                    </a:lnTo>
                    <a:lnTo>
                      <a:pt x="52" y="44"/>
                    </a:lnTo>
                    <a:lnTo>
                      <a:pt x="40" y="38"/>
                    </a:lnTo>
                    <a:lnTo>
                      <a:pt x="31" y="33"/>
                    </a:lnTo>
                    <a:lnTo>
                      <a:pt x="25" y="30"/>
                    </a:lnTo>
                    <a:lnTo>
                      <a:pt x="22" y="28"/>
                    </a:lnTo>
                    <a:lnTo>
                      <a:pt x="20" y="30"/>
                    </a:lnTo>
                    <a:lnTo>
                      <a:pt x="15" y="32"/>
                    </a:lnTo>
                    <a:lnTo>
                      <a:pt x="10" y="37"/>
                    </a:lnTo>
                    <a:lnTo>
                      <a:pt x="2" y="45"/>
                    </a:lnTo>
                    <a:lnTo>
                      <a:pt x="1" y="35"/>
                    </a:lnTo>
                    <a:lnTo>
                      <a:pt x="0" y="24"/>
                    </a:lnTo>
                    <a:lnTo>
                      <a:pt x="1" y="12"/>
                    </a:lnTo>
                    <a:lnTo>
                      <a:pt x="4" y="3"/>
                    </a:lnTo>
                    <a:lnTo>
                      <a:pt x="10" y="11"/>
                    </a:lnTo>
                    <a:lnTo>
                      <a:pt x="17" y="15"/>
                    </a:lnTo>
                    <a:lnTo>
                      <a:pt x="21" y="19"/>
                    </a:lnTo>
                    <a:lnTo>
                      <a:pt x="22" y="19"/>
                    </a:lnTo>
                    <a:lnTo>
                      <a:pt x="25" y="18"/>
                    </a:lnTo>
                    <a:lnTo>
                      <a:pt x="32" y="14"/>
                    </a:lnTo>
                    <a:lnTo>
                      <a:pt x="41" y="10"/>
                    </a:lnTo>
                    <a:lnTo>
                      <a:pt x="53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4DFF"/>
              </a:solidFill>
              <a:ln w="0">
                <a:solidFill>
                  <a:srgbClr val="004D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1" name="Freeform 1866"/>
              <p:cNvSpPr>
                <a:spLocks/>
              </p:cNvSpPr>
              <p:nvPr/>
            </p:nvSpPr>
            <p:spPr bwMode="auto">
              <a:xfrm>
                <a:off x="4851" y="2859"/>
                <a:ext cx="8" cy="13"/>
              </a:xfrm>
              <a:custGeom>
                <a:avLst/>
                <a:gdLst>
                  <a:gd name="T0" fmla="*/ 5 w 8"/>
                  <a:gd name="T1" fmla="*/ 0 h 13"/>
                  <a:gd name="T2" fmla="*/ 6 w 8"/>
                  <a:gd name="T3" fmla="*/ 0 h 13"/>
                  <a:gd name="T4" fmla="*/ 8 w 8"/>
                  <a:gd name="T5" fmla="*/ 2 h 13"/>
                  <a:gd name="T6" fmla="*/ 8 w 8"/>
                  <a:gd name="T7" fmla="*/ 6 h 13"/>
                  <a:gd name="T8" fmla="*/ 8 w 8"/>
                  <a:gd name="T9" fmla="*/ 10 h 13"/>
                  <a:gd name="T10" fmla="*/ 6 w 8"/>
                  <a:gd name="T11" fmla="*/ 12 h 13"/>
                  <a:gd name="T12" fmla="*/ 5 w 8"/>
                  <a:gd name="T13" fmla="*/ 13 h 13"/>
                  <a:gd name="T14" fmla="*/ 3 w 8"/>
                  <a:gd name="T15" fmla="*/ 12 h 13"/>
                  <a:gd name="T16" fmla="*/ 0 w 8"/>
                  <a:gd name="T17" fmla="*/ 10 h 13"/>
                  <a:gd name="T18" fmla="*/ 0 w 8"/>
                  <a:gd name="T19" fmla="*/ 6 h 13"/>
                  <a:gd name="T20" fmla="*/ 0 w 8"/>
                  <a:gd name="T21" fmla="*/ 2 h 13"/>
                  <a:gd name="T22" fmla="*/ 3 w 8"/>
                  <a:gd name="T23" fmla="*/ 0 h 13"/>
                  <a:gd name="T24" fmla="*/ 5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5" y="0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2" name="Freeform 1867"/>
              <p:cNvSpPr>
                <a:spLocks/>
              </p:cNvSpPr>
              <p:nvPr/>
            </p:nvSpPr>
            <p:spPr bwMode="auto">
              <a:xfrm>
                <a:off x="4854" y="2864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3 w 4"/>
                  <a:gd name="T3" fmla="*/ 1 h 5"/>
                  <a:gd name="T4" fmla="*/ 4 w 4"/>
                  <a:gd name="T5" fmla="*/ 2 h 5"/>
                  <a:gd name="T6" fmla="*/ 3 w 4"/>
                  <a:gd name="T7" fmla="*/ 3 h 5"/>
                  <a:gd name="T8" fmla="*/ 2 w 4"/>
                  <a:gd name="T9" fmla="*/ 5 h 5"/>
                  <a:gd name="T10" fmla="*/ 1 w 4"/>
                  <a:gd name="T11" fmla="*/ 3 h 5"/>
                  <a:gd name="T12" fmla="*/ 0 w 4"/>
                  <a:gd name="T13" fmla="*/ 2 h 5"/>
                  <a:gd name="T14" fmla="*/ 1 w 4"/>
                  <a:gd name="T15" fmla="*/ 1 h 5"/>
                  <a:gd name="T16" fmla="*/ 2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3" name="Freeform 1868"/>
              <p:cNvSpPr>
                <a:spLocks/>
              </p:cNvSpPr>
              <p:nvPr/>
            </p:nvSpPr>
            <p:spPr bwMode="auto">
              <a:xfrm>
                <a:off x="4836" y="2852"/>
                <a:ext cx="16" cy="34"/>
              </a:xfrm>
              <a:custGeom>
                <a:avLst/>
                <a:gdLst>
                  <a:gd name="T0" fmla="*/ 13 w 16"/>
                  <a:gd name="T1" fmla="*/ 0 h 34"/>
                  <a:gd name="T2" fmla="*/ 16 w 16"/>
                  <a:gd name="T3" fmla="*/ 1 h 34"/>
                  <a:gd name="T4" fmla="*/ 13 w 16"/>
                  <a:gd name="T5" fmla="*/ 2 h 34"/>
                  <a:gd name="T6" fmla="*/ 9 w 16"/>
                  <a:gd name="T7" fmla="*/ 5 h 34"/>
                  <a:gd name="T8" fmla="*/ 7 w 16"/>
                  <a:gd name="T9" fmla="*/ 8 h 34"/>
                  <a:gd name="T10" fmla="*/ 6 w 16"/>
                  <a:gd name="T11" fmla="*/ 13 h 34"/>
                  <a:gd name="T12" fmla="*/ 5 w 16"/>
                  <a:gd name="T13" fmla="*/ 19 h 34"/>
                  <a:gd name="T14" fmla="*/ 6 w 16"/>
                  <a:gd name="T15" fmla="*/ 24 h 34"/>
                  <a:gd name="T16" fmla="*/ 7 w 16"/>
                  <a:gd name="T17" fmla="*/ 28 h 34"/>
                  <a:gd name="T18" fmla="*/ 9 w 16"/>
                  <a:gd name="T19" fmla="*/ 32 h 34"/>
                  <a:gd name="T20" fmla="*/ 13 w 16"/>
                  <a:gd name="T21" fmla="*/ 34 h 34"/>
                  <a:gd name="T22" fmla="*/ 13 w 16"/>
                  <a:gd name="T23" fmla="*/ 34 h 34"/>
                  <a:gd name="T24" fmla="*/ 8 w 16"/>
                  <a:gd name="T25" fmla="*/ 34 h 34"/>
                  <a:gd name="T26" fmla="*/ 5 w 16"/>
                  <a:gd name="T27" fmla="*/ 32 h 34"/>
                  <a:gd name="T28" fmla="*/ 2 w 16"/>
                  <a:gd name="T29" fmla="*/ 27 h 34"/>
                  <a:gd name="T30" fmla="*/ 1 w 16"/>
                  <a:gd name="T31" fmla="*/ 22 h 34"/>
                  <a:gd name="T32" fmla="*/ 0 w 16"/>
                  <a:gd name="T33" fmla="*/ 18 h 34"/>
                  <a:gd name="T34" fmla="*/ 1 w 16"/>
                  <a:gd name="T35" fmla="*/ 12 h 34"/>
                  <a:gd name="T36" fmla="*/ 2 w 16"/>
                  <a:gd name="T37" fmla="*/ 7 h 34"/>
                  <a:gd name="T38" fmla="*/ 5 w 16"/>
                  <a:gd name="T39" fmla="*/ 4 h 34"/>
                  <a:gd name="T40" fmla="*/ 8 w 16"/>
                  <a:gd name="T41" fmla="*/ 1 h 34"/>
                  <a:gd name="T42" fmla="*/ 13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3" y="0"/>
                    </a:moveTo>
                    <a:lnTo>
                      <a:pt x="16" y="1"/>
                    </a:lnTo>
                    <a:lnTo>
                      <a:pt x="13" y="2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6" y="13"/>
                    </a:lnTo>
                    <a:lnTo>
                      <a:pt x="5" y="19"/>
                    </a:lnTo>
                    <a:lnTo>
                      <a:pt x="6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8" y="34"/>
                    </a:lnTo>
                    <a:lnTo>
                      <a:pt x="5" y="32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4" name="Freeform 1869"/>
              <p:cNvSpPr>
                <a:spLocks/>
              </p:cNvSpPr>
              <p:nvPr/>
            </p:nvSpPr>
            <p:spPr bwMode="auto">
              <a:xfrm>
                <a:off x="4652" y="2886"/>
                <a:ext cx="117" cy="48"/>
              </a:xfrm>
              <a:custGeom>
                <a:avLst/>
                <a:gdLst>
                  <a:gd name="T0" fmla="*/ 78 w 117"/>
                  <a:gd name="T1" fmla="*/ 0 h 48"/>
                  <a:gd name="T2" fmla="*/ 91 w 117"/>
                  <a:gd name="T3" fmla="*/ 4 h 48"/>
                  <a:gd name="T4" fmla="*/ 103 w 117"/>
                  <a:gd name="T5" fmla="*/ 10 h 48"/>
                  <a:gd name="T6" fmla="*/ 111 w 117"/>
                  <a:gd name="T7" fmla="*/ 15 h 48"/>
                  <a:gd name="T8" fmla="*/ 117 w 117"/>
                  <a:gd name="T9" fmla="*/ 20 h 48"/>
                  <a:gd name="T10" fmla="*/ 117 w 117"/>
                  <a:gd name="T11" fmla="*/ 20 h 48"/>
                  <a:gd name="T12" fmla="*/ 116 w 117"/>
                  <a:gd name="T13" fmla="*/ 22 h 48"/>
                  <a:gd name="T14" fmla="*/ 115 w 117"/>
                  <a:gd name="T15" fmla="*/ 24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30 h 48"/>
                  <a:gd name="T26" fmla="*/ 111 w 117"/>
                  <a:gd name="T27" fmla="*/ 34 h 48"/>
                  <a:gd name="T28" fmla="*/ 103 w 117"/>
                  <a:gd name="T29" fmla="*/ 40 h 48"/>
                  <a:gd name="T30" fmla="*/ 91 w 117"/>
                  <a:gd name="T31" fmla="*/ 45 h 48"/>
                  <a:gd name="T32" fmla="*/ 78 w 117"/>
                  <a:gd name="T33" fmla="*/ 48 h 48"/>
                  <a:gd name="T34" fmla="*/ 64 w 117"/>
                  <a:gd name="T35" fmla="*/ 48 h 48"/>
                  <a:gd name="T36" fmla="*/ 51 w 117"/>
                  <a:gd name="T37" fmla="*/ 45 h 48"/>
                  <a:gd name="T38" fmla="*/ 38 w 117"/>
                  <a:gd name="T39" fmla="*/ 39 h 48"/>
                  <a:gd name="T40" fmla="*/ 29 w 117"/>
                  <a:gd name="T41" fmla="*/ 34 h 48"/>
                  <a:gd name="T42" fmla="*/ 23 w 117"/>
                  <a:gd name="T43" fmla="*/ 31 h 48"/>
                  <a:gd name="T44" fmla="*/ 21 w 117"/>
                  <a:gd name="T45" fmla="*/ 28 h 48"/>
                  <a:gd name="T46" fmla="*/ 20 w 117"/>
                  <a:gd name="T47" fmla="*/ 30 h 48"/>
                  <a:gd name="T48" fmla="*/ 15 w 117"/>
                  <a:gd name="T49" fmla="*/ 33 h 48"/>
                  <a:gd name="T50" fmla="*/ 8 w 117"/>
                  <a:gd name="T51" fmla="*/ 38 h 48"/>
                  <a:gd name="T52" fmla="*/ 1 w 117"/>
                  <a:gd name="T53" fmla="*/ 46 h 48"/>
                  <a:gd name="T54" fmla="*/ 0 w 117"/>
                  <a:gd name="T55" fmla="*/ 37 h 48"/>
                  <a:gd name="T56" fmla="*/ 0 w 117"/>
                  <a:gd name="T57" fmla="*/ 25 h 48"/>
                  <a:gd name="T58" fmla="*/ 0 w 117"/>
                  <a:gd name="T59" fmla="*/ 13 h 48"/>
                  <a:gd name="T60" fmla="*/ 2 w 117"/>
                  <a:gd name="T61" fmla="*/ 4 h 48"/>
                  <a:gd name="T62" fmla="*/ 9 w 117"/>
                  <a:gd name="T63" fmla="*/ 12 h 48"/>
                  <a:gd name="T64" fmla="*/ 15 w 117"/>
                  <a:gd name="T65" fmla="*/ 17 h 48"/>
                  <a:gd name="T66" fmla="*/ 20 w 117"/>
                  <a:gd name="T67" fmla="*/ 19 h 48"/>
                  <a:gd name="T68" fmla="*/ 22 w 117"/>
                  <a:gd name="T69" fmla="*/ 20 h 48"/>
                  <a:gd name="T70" fmla="*/ 24 w 117"/>
                  <a:gd name="T71" fmla="*/ 19 h 48"/>
                  <a:gd name="T72" fmla="*/ 30 w 117"/>
                  <a:gd name="T73" fmla="*/ 15 h 48"/>
                  <a:gd name="T74" fmla="*/ 40 w 117"/>
                  <a:gd name="T75" fmla="*/ 11 h 48"/>
                  <a:gd name="T76" fmla="*/ 51 w 117"/>
                  <a:gd name="T77" fmla="*/ 5 h 48"/>
                  <a:gd name="T78" fmla="*/ 65 w 117"/>
                  <a:gd name="T79" fmla="*/ 1 h 48"/>
                  <a:gd name="T80" fmla="*/ 78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8" y="0"/>
                    </a:moveTo>
                    <a:lnTo>
                      <a:pt x="91" y="4"/>
                    </a:lnTo>
                    <a:lnTo>
                      <a:pt x="103" y="10"/>
                    </a:lnTo>
                    <a:lnTo>
                      <a:pt x="111" y="15"/>
                    </a:lnTo>
                    <a:lnTo>
                      <a:pt x="117" y="20"/>
                    </a:lnTo>
                    <a:lnTo>
                      <a:pt x="117" y="20"/>
                    </a:lnTo>
                    <a:lnTo>
                      <a:pt x="116" y="22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30"/>
                    </a:lnTo>
                    <a:lnTo>
                      <a:pt x="111" y="34"/>
                    </a:lnTo>
                    <a:lnTo>
                      <a:pt x="103" y="40"/>
                    </a:lnTo>
                    <a:lnTo>
                      <a:pt x="91" y="45"/>
                    </a:lnTo>
                    <a:lnTo>
                      <a:pt x="78" y="48"/>
                    </a:lnTo>
                    <a:lnTo>
                      <a:pt x="64" y="48"/>
                    </a:lnTo>
                    <a:lnTo>
                      <a:pt x="51" y="45"/>
                    </a:lnTo>
                    <a:lnTo>
                      <a:pt x="38" y="39"/>
                    </a:lnTo>
                    <a:lnTo>
                      <a:pt x="29" y="34"/>
                    </a:lnTo>
                    <a:lnTo>
                      <a:pt x="23" y="31"/>
                    </a:lnTo>
                    <a:lnTo>
                      <a:pt x="21" y="28"/>
                    </a:lnTo>
                    <a:lnTo>
                      <a:pt x="20" y="30"/>
                    </a:lnTo>
                    <a:lnTo>
                      <a:pt x="15" y="33"/>
                    </a:lnTo>
                    <a:lnTo>
                      <a:pt x="8" y="38"/>
                    </a:lnTo>
                    <a:lnTo>
                      <a:pt x="1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2" y="4"/>
                    </a:lnTo>
                    <a:lnTo>
                      <a:pt x="9" y="12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0" y="15"/>
                    </a:lnTo>
                    <a:lnTo>
                      <a:pt x="40" y="11"/>
                    </a:lnTo>
                    <a:lnTo>
                      <a:pt x="51" y="5"/>
                    </a:lnTo>
                    <a:lnTo>
                      <a:pt x="65" y="1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5" name="Freeform 1870"/>
              <p:cNvSpPr>
                <a:spLocks/>
              </p:cNvSpPr>
              <p:nvPr/>
            </p:nvSpPr>
            <p:spPr bwMode="auto">
              <a:xfrm>
                <a:off x="4746" y="2899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7 w 9"/>
                  <a:gd name="T3" fmla="*/ 1 h 14"/>
                  <a:gd name="T4" fmla="*/ 8 w 9"/>
                  <a:gd name="T5" fmla="*/ 4 h 14"/>
                  <a:gd name="T6" fmla="*/ 9 w 9"/>
                  <a:gd name="T7" fmla="*/ 7 h 14"/>
                  <a:gd name="T8" fmla="*/ 8 w 9"/>
                  <a:gd name="T9" fmla="*/ 11 h 14"/>
                  <a:gd name="T10" fmla="*/ 7 w 9"/>
                  <a:gd name="T11" fmla="*/ 13 h 14"/>
                  <a:gd name="T12" fmla="*/ 4 w 9"/>
                  <a:gd name="T13" fmla="*/ 14 h 14"/>
                  <a:gd name="T14" fmla="*/ 2 w 9"/>
                  <a:gd name="T15" fmla="*/ 13 h 14"/>
                  <a:gd name="T16" fmla="*/ 1 w 9"/>
                  <a:gd name="T17" fmla="*/ 11 h 14"/>
                  <a:gd name="T18" fmla="*/ 0 w 9"/>
                  <a:gd name="T19" fmla="*/ 7 h 14"/>
                  <a:gd name="T20" fmla="*/ 1 w 9"/>
                  <a:gd name="T21" fmla="*/ 4 h 14"/>
                  <a:gd name="T22" fmla="*/ 2 w 9"/>
                  <a:gd name="T23" fmla="*/ 1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7" y="1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8" y="11"/>
                    </a:lnTo>
                    <a:lnTo>
                      <a:pt x="7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6" name="Freeform 1871"/>
              <p:cNvSpPr>
                <a:spLocks/>
              </p:cNvSpPr>
              <p:nvPr/>
            </p:nvSpPr>
            <p:spPr bwMode="auto">
              <a:xfrm>
                <a:off x="4749" y="2905"/>
                <a:ext cx="4" cy="3"/>
              </a:xfrm>
              <a:custGeom>
                <a:avLst/>
                <a:gdLst>
                  <a:gd name="T0" fmla="*/ 1 w 4"/>
                  <a:gd name="T1" fmla="*/ 0 h 3"/>
                  <a:gd name="T2" fmla="*/ 2 w 4"/>
                  <a:gd name="T3" fmla="*/ 1 h 3"/>
                  <a:gd name="T4" fmla="*/ 4 w 4"/>
                  <a:gd name="T5" fmla="*/ 2 h 3"/>
                  <a:gd name="T6" fmla="*/ 2 w 4"/>
                  <a:gd name="T7" fmla="*/ 3 h 3"/>
                  <a:gd name="T8" fmla="*/ 1 w 4"/>
                  <a:gd name="T9" fmla="*/ 3 h 3"/>
                  <a:gd name="T10" fmla="*/ 0 w 4"/>
                  <a:gd name="T11" fmla="*/ 3 h 3"/>
                  <a:gd name="T12" fmla="*/ 0 w 4"/>
                  <a:gd name="T13" fmla="*/ 2 h 3"/>
                  <a:gd name="T14" fmla="*/ 0 w 4"/>
                  <a:gd name="T15" fmla="*/ 1 h 3"/>
                  <a:gd name="T16" fmla="*/ 1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2" y="1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7" name="Freeform 1872"/>
              <p:cNvSpPr>
                <a:spLocks/>
              </p:cNvSpPr>
              <p:nvPr/>
            </p:nvSpPr>
            <p:spPr bwMode="auto">
              <a:xfrm>
                <a:off x="4731" y="2893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2 w 16"/>
                  <a:gd name="T5" fmla="*/ 3 h 34"/>
                  <a:gd name="T6" fmla="*/ 9 w 16"/>
                  <a:gd name="T7" fmla="*/ 5 h 34"/>
                  <a:gd name="T8" fmla="*/ 6 w 16"/>
                  <a:gd name="T9" fmla="*/ 8 h 34"/>
                  <a:gd name="T10" fmla="*/ 5 w 16"/>
                  <a:gd name="T11" fmla="*/ 13 h 34"/>
                  <a:gd name="T12" fmla="*/ 4 w 16"/>
                  <a:gd name="T13" fmla="*/ 18 h 34"/>
                  <a:gd name="T14" fmla="*/ 5 w 16"/>
                  <a:gd name="T15" fmla="*/ 24 h 34"/>
                  <a:gd name="T16" fmla="*/ 6 w 16"/>
                  <a:gd name="T17" fmla="*/ 28 h 34"/>
                  <a:gd name="T18" fmla="*/ 10 w 16"/>
                  <a:gd name="T19" fmla="*/ 32 h 34"/>
                  <a:gd name="T20" fmla="*/ 12 w 16"/>
                  <a:gd name="T21" fmla="*/ 34 h 34"/>
                  <a:gd name="T22" fmla="*/ 12 w 16"/>
                  <a:gd name="T23" fmla="*/ 34 h 34"/>
                  <a:gd name="T24" fmla="*/ 9 w 16"/>
                  <a:gd name="T25" fmla="*/ 33 h 34"/>
                  <a:gd name="T26" fmla="*/ 5 w 16"/>
                  <a:gd name="T27" fmla="*/ 31 h 34"/>
                  <a:gd name="T28" fmla="*/ 3 w 16"/>
                  <a:gd name="T29" fmla="*/ 27 h 34"/>
                  <a:gd name="T30" fmla="*/ 0 w 16"/>
                  <a:gd name="T31" fmla="*/ 23 h 34"/>
                  <a:gd name="T32" fmla="*/ 0 w 16"/>
                  <a:gd name="T33" fmla="*/ 18 h 34"/>
                  <a:gd name="T34" fmla="*/ 0 w 16"/>
                  <a:gd name="T35" fmla="*/ 12 h 34"/>
                  <a:gd name="T36" fmla="*/ 3 w 16"/>
                  <a:gd name="T37" fmla="*/ 7 h 34"/>
                  <a:gd name="T38" fmla="*/ 5 w 16"/>
                  <a:gd name="T39" fmla="*/ 4 h 34"/>
                  <a:gd name="T40" fmla="*/ 9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2" y="3"/>
                    </a:lnTo>
                    <a:lnTo>
                      <a:pt x="9" y="5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4" y="18"/>
                    </a:lnTo>
                    <a:lnTo>
                      <a:pt x="5" y="24"/>
                    </a:lnTo>
                    <a:lnTo>
                      <a:pt x="6" y="28"/>
                    </a:lnTo>
                    <a:lnTo>
                      <a:pt x="10" y="32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8" name="Freeform 1873"/>
              <p:cNvSpPr>
                <a:spLocks/>
              </p:cNvSpPr>
              <p:nvPr/>
            </p:nvSpPr>
            <p:spPr bwMode="auto">
              <a:xfrm>
                <a:off x="4472" y="2952"/>
                <a:ext cx="117" cy="48"/>
              </a:xfrm>
              <a:custGeom>
                <a:avLst/>
                <a:gdLst>
                  <a:gd name="T0" fmla="*/ 80 w 117"/>
                  <a:gd name="T1" fmla="*/ 0 h 48"/>
                  <a:gd name="T2" fmla="*/ 93 w 117"/>
                  <a:gd name="T3" fmla="*/ 3 h 48"/>
                  <a:gd name="T4" fmla="*/ 103 w 117"/>
                  <a:gd name="T5" fmla="*/ 9 h 48"/>
                  <a:gd name="T6" fmla="*/ 113 w 117"/>
                  <a:gd name="T7" fmla="*/ 15 h 48"/>
                  <a:gd name="T8" fmla="*/ 117 w 117"/>
                  <a:gd name="T9" fmla="*/ 19 h 48"/>
                  <a:gd name="T10" fmla="*/ 117 w 117"/>
                  <a:gd name="T11" fmla="*/ 20 h 48"/>
                  <a:gd name="T12" fmla="*/ 117 w 117"/>
                  <a:gd name="T13" fmla="*/ 21 h 48"/>
                  <a:gd name="T14" fmla="*/ 115 w 117"/>
                  <a:gd name="T15" fmla="*/ 23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2 w 117"/>
                  <a:gd name="T27" fmla="*/ 33 h 48"/>
                  <a:gd name="T28" fmla="*/ 103 w 117"/>
                  <a:gd name="T29" fmla="*/ 39 h 48"/>
                  <a:gd name="T30" fmla="*/ 92 w 117"/>
                  <a:gd name="T31" fmla="*/ 45 h 48"/>
                  <a:gd name="T32" fmla="*/ 79 w 117"/>
                  <a:gd name="T33" fmla="*/ 48 h 48"/>
                  <a:gd name="T34" fmla="*/ 65 w 117"/>
                  <a:gd name="T35" fmla="*/ 48 h 48"/>
                  <a:gd name="T36" fmla="*/ 52 w 117"/>
                  <a:gd name="T37" fmla="*/ 43 h 48"/>
                  <a:gd name="T38" fmla="*/ 40 w 117"/>
                  <a:gd name="T39" fmla="*/ 39 h 48"/>
                  <a:gd name="T40" fmla="*/ 31 w 117"/>
                  <a:gd name="T41" fmla="*/ 34 h 48"/>
                  <a:gd name="T42" fmla="*/ 24 w 117"/>
                  <a:gd name="T43" fmla="*/ 30 h 48"/>
                  <a:gd name="T44" fmla="*/ 21 w 117"/>
                  <a:gd name="T45" fmla="*/ 28 h 48"/>
                  <a:gd name="T46" fmla="*/ 20 w 117"/>
                  <a:gd name="T47" fmla="*/ 29 h 48"/>
                  <a:gd name="T48" fmla="*/ 15 w 117"/>
                  <a:gd name="T49" fmla="*/ 32 h 48"/>
                  <a:gd name="T50" fmla="*/ 8 w 117"/>
                  <a:gd name="T51" fmla="*/ 37 h 48"/>
                  <a:gd name="T52" fmla="*/ 2 w 117"/>
                  <a:gd name="T53" fmla="*/ 45 h 48"/>
                  <a:gd name="T54" fmla="*/ 0 w 117"/>
                  <a:gd name="T55" fmla="*/ 35 h 48"/>
                  <a:gd name="T56" fmla="*/ 0 w 117"/>
                  <a:gd name="T57" fmla="*/ 23 h 48"/>
                  <a:gd name="T58" fmla="*/ 1 w 117"/>
                  <a:gd name="T59" fmla="*/ 13 h 48"/>
                  <a:gd name="T60" fmla="*/ 2 w 117"/>
                  <a:gd name="T61" fmla="*/ 3 h 48"/>
                  <a:gd name="T62" fmla="*/ 9 w 117"/>
                  <a:gd name="T63" fmla="*/ 10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1 w 117"/>
                  <a:gd name="T73" fmla="*/ 15 h 48"/>
                  <a:gd name="T74" fmla="*/ 40 w 117"/>
                  <a:gd name="T75" fmla="*/ 9 h 48"/>
                  <a:gd name="T76" fmla="*/ 52 w 117"/>
                  <a:gd name="T77" fmla="*/ 5 h 48"/>
                  <a:gd name="T78" fmla="*/ 66 w 117"/>
                  <a:gd name="T79" fmla="*/ 1 h 48"/>
                  <a:gd name="T80" fmla="*/ 80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3" y="9"/>
                    </a:lnTo>
                    <a:lnTo>
                      <a:pt x="113" y="15"/>
                    </a:lnTo>
                    <a:lnTo>
                      <a:pt x="117" y="19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5" y="23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2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30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2"/>
                    </a:lnTo>
                    <a:lnTo>
                      <a:pt x="8" y="37"/>
                    </a:lnTo>
                    <a:lnTo>
                      <a:pt x="2" y="45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1" y="13"/>
                    </a:lnTo>
                    <a:lnTo>
                      <a:pt x="2" y="3"/>
                    </a:lnTo>
                    <a:lnTo>
                      <a:pt x="9" y="10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1" y="15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80"/>
              </a:solidFill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9" name="Freeform 1874"/>
              <p:cNvSpPr>
                <a:spLocks/>
              </p:cNvSpPr>
              <p:nvPr/>
            </p:nvSpPr>
            <p:spPr bwMode="auto">
              <a:xfrm>
                <a:off x="4566" y="2965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1 h 13"/>
                  <a:gd name="T4" fmla="*/ 8 w 9"/>
                  <a:gd name="T5" fmla="*/ 3 h 13"/>
                  <a:gd name="T6" fmla="*/ 9 w 9"/>
                  <a:gd name="T7" fmla="*/ 7 h 13"/>
                  <a:gd name="T8" fmla="*/ 8 w 9"/>
                  <a:gd name="T9" fmla="*/ 10 h 13"/>
                  <a:gd name="T10" fmla="*/ 7 w 9"/>
                  <a:gd name="T11" fmla="*/ 13 h 13"/>
                  <a:gd name="T12" fmla="*/ 5 w 9"/>
                  <a:gd name="T13" fmla="*/ 13 h 13"/>
                  <a:gd name="T14" fmla="*/ 2 w 9"/>
                  <a:gd name="T15" fmla="*/ 13 h 13"/>
                  <a:gd name="T16" fmla="*/ 1 w 9"/>
                  <a:gd name="T17" fmla="*/ 10 h 13"/>
                  <a:gd name="T18" fmla="*/ 0 w 9"/>
                  <a:gd name="T19" fmla="*/ 7 h 13"/>
                  <a:gd name="T20" fmla="*/ 1 w 9"/>
                  <a:gd name="T21" fmla="*/ 3 h 13"/>
                  <a:gd name="T22" fmla="*/ 2 w 9"/>
                  <a:gd name="T23" fmla="*/ 1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8" y="10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3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0" name="Freeform 1875"/>
              <p:cNvSpPr>
                <a:spLocks/>
              </p:cNvSpPr>
              <p:nvPr/>
            </p:nvSpPr>
            <p:spPr bwMode="auto">
              <a:xfrm>
                <a:off x="4569" y="2971"/>
                <a:ext cx="4" cy="3"/>
              </a:xfrm>
              <a:custGeom>
                <a:avLst/>
                <a:gdLst>
                  <a:gd name="T0" fmla="*/ 3 w 4"/>
                  <a:gd name="T1" fmla="*/ 0 h 3"/>
                  <a:gd name="T2" fmla="*/ 4 w 4"/>
                  <a:gd name="T3" fmla="*/ 0 h 3"/>
                  <a:gd name="T4" fmla="*/ 4 w 4"/>
                  <a:gd name="T5" fmla="*/ 2 h 3"/>
                  <a:gd name="T6" fmla="*/ 4 w 4"/>
                  <a:gd name="T7" fmla="*/ 3 h 3"/>
                  <a:gd name="T8" fmla="*/ 3 w 4"/>
                  <a:gd name="T9" fmla="*/ 3 h 3"/>
                  <a:gd name="T10" fmla="*/ 0 w 4"/>
                  <a:gd name="T11" fmla="*/ 3 h 3"/>
                  <a:gd name="T12" fmla="*/ 0 w 4"/>
                  <a:gd name="T13" fmla="*/ 2 h 3"/>
                  <a:gd name="T14" fmla="*/ 0 w 4"/>
                  <a:gd name="T15" fmla="*/ 0 h 3"/>
                  <a:gd name="T16" fmla="*/ 3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1" name="Freeform 1876"/>
              <p:cNvSpPr>
                <a:spLocks/>
              </p:cNvSpPr>
              <p:nvPr/>
            </p:nvSpPr>
            <p:spPr bwMode="auto">
              <a:xfrm>
                <a:off x="4552" y="2959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1 h 34"/>
                  <a:gd name="T6" fmla="*/ 9 w 15"/>
                  <a:gd name="T7" fmla="*/ 5 h 34"/>
                  <a:gd name="T8" fmla="*/ 6 w 15"/>
                  <a:gd name="T9" fmla="*/ 8 h 34"/>
                  <a:gd name="T10" fmla="*/ 5 w 15"/>
                  <a:gd name="T11" fmla="*/ 13 h 34"/>
                  <a:gd name="T12" fmla="*/ 5 w 15"/>
                  <a:gd name="T13" fmla="*/ 18 h 34"/>
                  <a:gd name="T14" fmla="*/ 5 w 15"/>
                  <a:gd name="T15" fmla="*/ 23 h 34"/>
                  <a:gd name="T16" fmla="*/ 7 w 15"/>
                  <a:gd name="T17" fmla="*/ 28 h 34"/>
                  <a:gd name="T18" fmla="*/ 9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0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6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3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1"/>
                    </a:lnTo>
                    <a:lnTo>
                      <a:pt x="9" y="5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0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3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2" name="Freeform 1877"/>
              <p:cNvSpPr>
                <a:spLocks/>
              </p:cNvSpPr>
              <p:nvPr/>
            </p:nvSpPr>
            <p:spPr bwMode="auto">
              <a:xfrm>
                <a:off x="4432" y="3014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4 h 48"/>
                  <a:gd name="T4" fmla="*/ 103 w 118"/>
                  <a:gd name="T5" fmla="*/ 10 h 48"/>
                  <a:gd name="T6" fmla="*/ 113 w 118"/>
                  <a:gd name="T7" fmla="*/ 15 h 48"/>
                  <a:gd name="T8" fmla="*/ 118 w 118"/>
                  <a:gd name="T9" fmla="*/ 19 h 48"/>
                  <a:gd name="T10" fmla="*/ 118 w 118"/>
                  <a:gd name="T11" fmla="*/ 20 h 48"/>
                  <a:gd name="T12" fmla="*/ 118 w 118"/>
                  <a:gd name="T13" fmla="*/ 21 h 48"/>
                  <a:gd name="T14" fmla="*/ 115 w 118"/>
                  <a:gd name="T15" fmla="*/ 22 h 48"/>
                  <a:gd name="T16" fmla="*/ 114 w 118"/>
                  <a:gd name="T17" fmla="*/ 24 h 48"/>
                  <a:gd name="T18" fmla="*/ 115 w 118"/>
                  <a:gd name="T19" fmla="*/ 26 h 48"/>
                  <a:gd name="T20" fmla="*/ 116 w 118"/>
                  <a:gd name="T21" fmla="*/ 27 h 48"/>
                  <a:gd name="T22" fmla="*/ 118 w 118"/>
                  <a:gd name="T23" fmla="*/ 28 h 48"/>
                  <a:gd name="T24" fmla="*/ 118 w 118"/>
                  <a:gd name="T25" fmla="*/ 28 h 48"/>
                  <a:gd name="T26" fmla="*/ 112 w 118"/>
                  <a:gd name="T27" fmla="*/ 33 h 48"/>
                  <a:gd name="T28" fmla="*/ 103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6 w 118"/>
                  <a:gd name="T35" fmla="*/ 47 h 48"/>
                  <a:gd name="T36" fmla="*/ 52 w 118"/>
                  <a:gd name="T37" fmla="*/ 44 h 48"/>
                  <a:gd name="T38" fmla="*/ 40 w 118"/>
                  <a:gd name="T39" fmla="*/ 38 h 48"/>
                  <a:gd name="T40" fmla="*/ 31 w 118"/>
                  <a:gd name="T41" fmla="*/ 33 h 48"/>
                  <a:gd name="T42" fmla="*/ 24 w 118"/>
                  <a:gd name="T43" fmla="*/ 29 h 48"/>
                  <a:gd name="T44" fmla="*/ 21 w 118"/>
                  <a:gd name="T45" fmla="*/ 28 h 48"/>
                  <a:gd name="T46" fmla="*/ 20 w 118"/>
                  <a:gd name="T47" fmla="*/ 29 h 48"/>
                  <a:gd name="T48" fmla="*/ 15 w 118"/>
                  <a:gd name="T49" fmla="*/ 32 h 48"/>
                  <a:gd name="T50" fmla="*/ 8 w 118"/>
                  <a:gd name="T51" fmla="*/ 37 h 48"/>
                  <a:gd name="T52" fmla="*/ 2 w 118"/>
                  <a:gd name="T53" fmla="*/ 45 h 48"/>
                  <a:gd name="T54" fmla="*/ 0 w 118"/>
                  <a:gd name="T55" fmla="*/ 35 h 48"/>
                  <a:gd name="T56" fmla="*/ 0 w 118"/>
                  <a:gd name="T57" fmla="*/ 24 h 48"/>
                  <a:gd name="T58" fmla="*/ 1 w 118"/>
                  <a:gd name="T59" fmla="*/ 12 h 48"/>
                  <a:gd name="T60" fmla="*/ 2 w 118"/>
                  <a:gd name="T61" fmla="*/ 2 h 48"/>
                  <a:gd name="T62" fmla="*/ 10 w 118"/>
                  <a:gd name="T63" fmla="*/ 11 h 48"/>
                  <a:gd name="T64" fmla="*/ 15 w 118"/>
                  <a:gd name="T65" fmla="*/ 15 h 48"/>
                  <a:gd name="T66" fmla="*/ 20 w 118"/>
                  <a:gd name="T67" fmla="*/ 19 h 48"/>
                  <a:gd name="T68" fmla="*/ 22 w 118"/>
                  <a:gd name="T69" fmla="*/ 19 h 48"/>
                  <a:gd name="T70" fmla="*/ 25 w 118"/>
                  <a:gd name="T71" fmla="*/ 18 h 48"/>
                  <a:gd name="T72" fmla="*/ 31 w 118"/>
                  <a:gd name="T73" fmla="*/ 14 h 48"/>
                  <a:gd name="T74" fmla="*/ 40 w 118"/>
                  <a:gd name="T75" fmla="*/ 10 h 48"/>
                  <a:gd name="T76" fmla="*/ 52 w 118"/>
                  <a:gd name="T77" fmla="*/ 5 h 48"/>
                  <a:gd name="T78" fmla="*/ 66 w 118"/>
                  <a:gd name="T79" fmla="*/ 0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3" y="10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8" y="21"/>
                    </a:lnTo>
                    <a:lnTo>
                      <a:pt x="115" y="22"/>
                    </a:lnTo>
                    <a:lnTo>
                      <a:pt x="114" y="24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2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6" y="47"/>
                    </a:lnTo>
                    <a:lnTo>
                      <a:pt x="52" y="44"/>
                    </a:lnTo>
                    <a:lnTo>
                      <a:pt x="40" y="38"/>
                    </a:lnTo>
                    <a:lnTo>
                      <a:pt x="31" y="33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2"/>
                    </a:lnTo>
                    <a:lnTo>
                      <a:pt x="8" y="37"/>
                    </a:lnTo>
                    <a:lnTo>
                      <a:pt x="2" y="45"/>
                    </a:lnTo>
                    <a:lnTo>
                      <a:pt x="0" y="35"/>
                    </a:lnTo>
                    <a:lnTo>
                      <a:pt x="0" y="24"/>
                    </a:lnTo>
                    <a:lnTo>
                      <a:pt x="1" y="12"/>
                    </a:lnTo>
                    <a:lnTo>
                      <a:pt x="2" y="2"/>
                    </a:lnTo>
                    <a:lnTo>
                      <a:pt x="10" y="11"/>
                    </a:lnTo>
                    <a:lnTo>
                      <a:pt x="15" y="15"/>
                    </a:lnTo>
                    <a:lnTo>
                      <a:pt x="20" y="19"/>
                    </a:lnTo>
                    <a:lnTo>
                      <a:pt x="22" y="19"/>
                    </a:lnTo>
                    <a:lnTo>
                      <a:pt x="25" y="18"/>
                    </a:lnTo>
                    <a:lnTo>
                      <a:pt x="31" y="14"/>
                    </a:lnTo>
                    <a:lnTo>
                      <a:pt x="40" y="10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DF2"/>
              </a:solidFill>
              <a:ln w="0">
                <a:solidFill>
                  <a:srgbClr val="000D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3" name="Freeform 1878"/>
              <p:cNvSpPr>
                <a:spLocks/>
              </p:cNvSpPr>
              <p:nvPr/>
            </p:nvSpPr>
            <p:spPr bwMode="auto">
              <a:xfrm>
                <a:off x="4527" y="3027"/>
                <a:ext cx="8" cy="13"/>
              </a:xfrm>
              <a:custGeom>
                <a:avLst/>
                <a:gdLst>
                  <a:gd name="T0" fmla="*/ 4 w 8"/>
                  <a:gd name="T1" fmla="*/ 0 h 13"/>
                  <a:gd name="T2" fmla="*/ 6 w 8"/>
                  <a:gd name="T3" fmla="*/ 0 h 13"/>
                  <a:gd name="T4" fmla="*/ 7 w 8"/>
                  <a:gd name="T5" fmla="*/ 2 h 13"/>
                  <a:gd name="T6" fmla="*/ 8 w 8"/>
                  <a:gd name="T7" fmla="*/ 6 h 13"/>
                  <a:gd name="T8" fmla="*/ 7 w 8"/>
                  <a:gd name="T9" fmla="*/ 9 h 13"/>
                  <a:gd name="T10" fmla="*/ 6 w 8"/>
                  <a:gd name="T11" fmla="*/ 12 h 13"/>
                  <a:gd name="T12" fmla="*/ 4 w 8"/>
                  <a:gd name="T13" fmla="*/ 13 h 13"/>
                  <a:gd name="T14" fmla="*/ 1 w 8"/>
                  <a:gd name="T15" fmla="*/ 12 h 13"/>
                  <a:gd name="T16" fmla="*/ 0 w 8"/>
                  <a:gd name="T17" fmla="*/ 9 h 13"/>
                  <a:gd name="T18" fmla="*/ 0 w 8"/>
                  <a:gd name="T19" fmla="*/ 6 h 13"/>
                  <a:gd name="T20" fmla="*/ 0 w 8"/>
                  <a:gd name="T21" fmla="*/ 2 h 13"/>
                  <a:gd name="T22" fmla="*/ 1 w 8"/>
                  <a:gd name="T23" fmla="*/ 0 h 13"/>
                  <a:gd name="T24" fmla="*/ 4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4" y="0"/>
                    </a:moveTo>
                    <a:lnTo>
                      <a:pt x="6" y="0"/>
                    </a:lnTo>
                    <a:lnTo>
                      <a:pt x="7" y="2"/>
                    </a:lnTo>
                    <a:lnTo>
                      <a:pt x="8" y="6"/>
                    </a:lnTo>
                    <a:lnTo>
                      <a:pt x="7" y="9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4" name="Freeform 1879"/>
              <p:cNvSpPr>
                <a:spLocks/>
              </p:cNvSpPr>
              <p:nvPr/>
            </p:nvSpPr>
            <p:spPr bwMode="auto">
              <a:xfrm>
                <a:off x="4530" y="3032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1 h 4"/>
                  <a:gd name="T4" fmla="*/ 3 w 3"/>
                  <a:gd name="T5" fmla="*/ 2 h 4"/>
                  <a:gd name="T6" fmla="*/ 3 w 3"/>
                  <a:gd name="T7" fmla="*/ 3 h 4"/>
                  <a:gd name="T8" fmla="*/ 2 w 3"/>
                  <a:gd name="T9" fmla="*/ 4 h 4"/>
                  <a:gd name="T10" fmla="*/ 0 w 3"/>
                  <a:gd name="T11" fmla="*/ 3 h 4"/>
                  <a:gd name="T12" fmla="*/ 0 w 3"/>
                  <a:gd name="T13" fmla="*/ 2 h 4"/>
                  <a:gd name="T14" fmla="*/ 0 w 3"/>
                  <a:gd name="T15" fmla="*/ 1 h 4"/>
                  <a:gd name="T16" fmla="*/ 2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5" name="Freeform 1880"/>
              <p:cNvSpPr>
                <a:spLocks/>
              </p:cNvSpPr>
              <p:nvPr/>
            </p:nvSpPr>
            <p:spPr bwMode="auto">
              <a:xfrm>
                <a:off x="4512" y="3020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1 h 34"/>
                  <a:gd name="T4" fmla="*/ 12 w 15"/>
                  <a:gd name="T5" fmla="*/ 2 h 34"/>
                  <a:gd name="T6" fmla="*/ 9 w 15"/>
                  <a:gd name="T7" fmla="*/ 5 h 34"/>
                  <a:gd name="T8" fmla="*/ 7 w 15"/>
                  <a:gd name="T9" fmla="*/ 8 h 34"/>
                  <a:gd name="T10" fmla="*/ 5 w 15"/>
                  <a:gd name="T11" fmla="*/ 13 h 34"/>
                  <a:gd name="T12" fmla="*/ 5 w 15"/>
                  <a:gd name="T13" fmla="*/ 19 h 34"/>
                  <a:gd name="T14" fmla="*/ 5 w 15"/>
                  <a:gd name="T15" fmla="*/ 23 h 34"/>
                  <a:gd name="T16" fmla="*/ 7 w 15"/>
                  <a:gd name="T17" fmla="*/ 28 h 34"/>
                  <a:gd name="T18" fmla="*/ 9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4 h 34"/>
                  <a:gd name="T26" fmla="*/ 5 w 15"/>
                  <a:gd name="T27" fmla="*/ 32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8 h 34"/>
                  <a:gd name="T34" fmla="*/ 0 w 15"/>
                  <a:gd name="T35" fmla="*/ 12 h 34"/>
                  <a:gd name="T36" fmla="*/ 2 w 15"/>
                  <a:gd name="T37" fmla="*/ 7 h 34"/>
                  <a:gd name="T38" fmla="*/ 5 w 15"/>
                  <a:gd name="T39" fmla="*/ 4 h 34"/>
                  <a:gd name="T40" fmla="*/ 8 w 15"/>
                  <a:gd name="T41" fmla="*/ 1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1"/>
                    </a:lnTo>
                    <a:lnTo>
                      <a:pt x="12" y="2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9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2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6" name="Freeform 1881"/>
              <p:cNvSpPr>
                <a:spLocks/>
              </p:cNvSpPr>
              <p:nvPr/>
            </p:nvSpPr>
            <p:spPr bwMode="auto">
              <a:xfrm>
                <a:off x="4501" y="3069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4 h 48"/>
                  <a:gd name="T4" fmla="*/ 104 w 118"/>
                  <a:gd name="T5" fmla="*/ 10 h 48"/>
                  <a:gd name="T6" fmla="*/ 113 w 118"/>
                  <a:gd name="T7" fmla="*/ 16 h 48"/>
                  <a:gd name="T8" fmla="*/ 118 w 118"/>
                  <a:gd name="T9" fmla="*/ 20 h 48"/>
                  <a:gd name="T10" fmla="*/ 118 w 118"/>
                  <a:gd name="T11" fmla="*/ 20 h 48"/>
                  <a:gd name="T12" fmla="*/ 118 w 118"/>
                  <a:gd name="T13" fmla="*/ 23 h 48"/>
                  <a:gd name="T14" fmla="*/ 115 w 118"/>
                  <a:gd name="T15" fmla="*/ 24 h 48"/>
                  <a:gd name="T16" fmla="*/ 114 w 118"/>
                  <a:gd name="T17" fmla="*/ 25 h 48"/>
                  <a:gd name="T18" fmla="*/ 115 w 118"/>
                  <a:gd name="T19" fmla="*/ 26 h 48"/>
                  <a:gd name="T20" fmla="*/ 117 w 118"/>
                  <a:gd name="T21" fmla="*/ 27 h 48"/>
                  <a:gd name="T22" fmla="*/ 118 w 118"/>
                  <a:gd name="T23" fmla="*/ 29 h 48"/>
                  <a:gd name="T24" fmla="*/ 118 w 118"/>
                  <a:gd name="T25" fmla="*/ 30 h 48"/>
                  <a:gd name="T26" fmla="*/ 112 w 118"/>
                  <a:gd name="T27" fmla="*/ 34 h 48"/>
                  <a:gd name="T28" fmla="*/ 104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8 h 48"/>
                  <a:gd name="T36" fmla="*/ 52 w 118"/>
                  <a:gd name="T37" fmla="*/ 44 h 48"/>
                  <a:gd name="T38" fmla="*/ 40 w 118"/>
                  <a:gd name="T39" fmla="*/ 39 h 48"/>
                  <a:gd name="T40" fmla="*/ 31 w 118"/>
                  <a:gd name="T41" fmla="*/ 34 h 48"/>
                  <a:gd name="T42" fmla="*/ 24 w 118"/>
                  <a:gd name="T43" fmla="*/ 31 h 48"/>
                  <a:gd name="T44" fmla="*/ 22 w 118"/>
                  <a:gd name="T45" fmla="*/ 29 h 48"/>
                  <a:gd name="T46" fmla="*/ 20 w 118"/>
                  <a:gd name="T47" fmla="*/ 30 h 48"/>
                  <a:gd name="T48" fmla="*/ 16 w 118"/>
                  <a:gd name="T49" fmla="*/ 33 h 48"/>
                  <a:gd name="T50" fmla="*/ 9 w 118"/>
                  <a:gd name="T51" fmla="*/ 38 h 48"/>
                  <a:gd name="T52" fmla="*/ 3 w 118"/>
                  <a:gd name="T53" fmla="*/ 46 h 48"/>
                  <a:gd name="T54" fmla="*/ 0 w 118"/>
                  <a:gd name="T55" fmla="*/ 37 h 48"/>
                  <a:gd name="T56" fmla="*/ 0 w 118"/>
                  <a:gd name="T57" fmla="*/ 25 h 48"/>
                  <a:gd name="T58" fmla="*/ 2 w 118"/>
                  <a:gd name="T59" fmla="*/ 13 h 48"/>
                  <a:gd name="T60" fmla="*/ 3 w 118"/>
                  <a:gd name="T61" fmla="*/ 4 h 48"/>
                  <a:gd name="T62" fmla="*/ 10 w 118"/>
                  <a:gd name="T63" fmla="*/ 12 h 48"/>
                  <a:gd name="T64" fmla="*/ 16 w 118"/>
                  <a:gd name="T65" fmla="*/ 17 h 48"/>
                  <a:gd name="T66" fmla="*/ 20 w 118"/>
                  <a:gd name="T67" fmla="*/ 19 h 48"/>
                  <a:gd name="T68" fmla="*/ 23 w 118"/>
                  <a:gd name="T69" fmla="*/ 20 h 48"/>
                  <a:gd name="T70" fmla="*/ 25 w 118"/>
                  <a:gd name="T71" fmla="*/ 19 h 48"/>
                  <a:gd name="T72" fmla="*/ 31 w 118"/>
                  <a:gd name="T73" fmla="*/ 16 h 48"/>
                  <a:gd name="T74" fmla="*/ 40 w 118"/>
                  <a:gd name="T75" fmla="*/ 11 h 48"/>
                  <a:gd name="T76" fmla="*/ 52 w 118"/>
                  <a:gd name="T77" fmla="*/ 5 h 48"/>
                  <a:gd name="T78" fmla="*/ 66 w 118"/>
                  <a:gd name="T79" fmla="*/ 1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4" y="10"/>
                    </a:lnTo>
                    <a:lnTo>
                      <a:pt x="113" y="16"/>
                    </a:lnTo>
                    <a:lnTo>
                      <a:pt x="118" y="20"/>
                    </a:lnTo>
                    <a:lnTo>
                      <a:pt x="118" y="20"/>
                    </a:lnTo>
                    <a:lnTo>
                      <a:pt x="118" y="23"/>
                    </a:lnTo>
                    <a:lnTo>
                      <a:pt x="115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7" y="27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2" y="34"/>
                    </a:lnTo>
                    <a:lnTo>
                      <a:pt x="104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2" y="44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31"/>
                    </a:lnTo>
                    <a:lnTo>
                      <a:pt x="22" y="29"/>
                    </a:lnTo>
                    <a:lnTo>
                      <a:pt x="20" y="30"/>
                    </a:lnTo>
                    <a:lnTo>
                      <a:pt x="16" y="33"/>
                    </a:lnTo>
                    <a:lnTo>
                      <a:pt x="9" y="38"/>
                    </a:lnTo>
                    <a:lnTo>
                      <a:pt x="3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3" y="4"/>
                    </a:lnTo>
                    <a:lnTo>
                      <a:pt x="10" y="12"/>
                    </a:lnTo>
                    <a:lnTo>
                      <a:pt x="16" y="17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6"/>
                    </a:lnTo>
                    <a:lnTo>
                      <a:pt x="40" y="11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7" name="Freeform 1882"/>
              <p:cNvSpPr>
                <a:spLocks/>
              </p:cNvSpPr>
              <p:nvPr/>
            </p:nvSpPr>
            <p:spPr bwMode="auto">
              <a:xfrm>
                <a:off x="4596" y="3082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6 w 9"/>
                  <a:gd name="T3" fmla="*/ 1 h 14"/>
                  <a:gd name="T4" fmla="*/ 8 w 9"/>
                  <a:gd name="T5" fmla="*/ 4 h 14"/>
                  <a:gd name="T6" fmla="*/ 9 w 9"/>
                  <a:gd name="T7" fmla="*/ 7 h 14"/>
                  <a:gd name="T8" fmla="*/ 8 w 9"/>
                  <a:gd name="T9" fmla="*/ 11 h 14"/>
                  <a:gd name="T10" fmla="*/ 6 w 9"/>
                  <a:gd name="T11" fmla="*/ 13 h 14"/>
                  <a:gd name="T12" fmla="*/ 4 w 9"/>
                  <a:gd name="T13" fmla="*/ 14 h 14"/>
                  <a:gd name="T14" fmla="*/ 2 w 9"/>
                  <a:gd name="T15" fmla="*/ 13 h 14"/>
                  <a:gd name="T16" fmla="*/ 0 w 9"/>
                  <a:gd name="T17" fmla="*/ 11 h 14"/>
                  <a:gd name="T18" fmla="*/ 0 w 9"/>
                  <a:gd name="T19" fmla="*/ 7 h 14"/>
                  <a:gd name="T20" fmla="*/ 0 w 9"/>
                  <a:gd name="T21" fmla="*/ 4 h 14"/>
                  <a:gd name="T22" fmla="*/ 2 w 9"/>
                  <a:gd name="T23" fmla="*/ 1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6" y="1"/>
                    </a:lnTo>
                    <a:lnTo>
                      <a:pt x="8" y="4"/>
                    </a:lnTo>
                    <a:lnTo>
                      <a:pt x="9" y="7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8" name="Freeform 1883"/>
              <p:cNvSpPr>
                <a:spLocks/>
              </p:cNvSpPr>
              <p:nvPr/>
            </p:nvSpPr>
            <p:spPr bwMode="auto">
              <a:xfrm>
                <a:off x="4599" y="3088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1 h 4"/>
                  <a:gd name="T4" fmla="*/ 3 w 3"/>
                  <a:gd name="T5" fmla="*/ 2 h 4"/>
                  <a:gd name="T6" fmla="*/ 3 w 3"/>
                  <a:gd name="T7" fmla="*/ 4 h 4"/>
                  <a:gd name="T8" fmla="*/ 2 w 3"/>
                  <a:gd name="T9" fmla="*/ 4 h 4"/>
                  <a:gd name="T10" fmla="*/ 0 w 3"/>
                  <a:gd name="T11" fmla="*/ 4 h 4"/>
                  <a:gd name="T12" fmla="*/ 0 w 3"/>
                  <a:gd name="T13" fmla="*/ 2 h 4"/>
                  <a:gd name="T14" fmla="*/ 0 w 3"/>
                  <a:gd name="T15" fmla="*/ 1 h 4"/>
                  <a:gd name="T16" fmla="*/ 2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9" name="Freeform 1884"/>
              <p:cNvSpPr>
                <a:spLocks/>
              </p:cNvSpPr>
              <p:nvPr/>
            </p:nvSpPr>
            <p:spPr bwMode="auto">
              <a:xfrm>
                <a:off x="4581" y="3076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2 h 34"/>
                  <a:gd name="T4" fmla="*/ 12 w 15"/>
                  <a:gd name="T5" fmla="*/ 3 h 34"/>
                  <a:gd name="T6" fmla="*/ 10 w 15"/>
                  <a:gd name="T7" fmla="*/ 5 h 34"/>
                  <a:gd name="T8" fmla="*/ 7 w 15"/>
                  <a:gd name="T9" fmla="*/ 9 h 34"/>
                  <a:gd name="T10" fmla="*/ 5 w 15"/>
                  <a:gd name="T11" fmla="*/ 13 h 34"/>
                  <a:gd name="T12" fmla="*/ 5 w 15"/>
                  <a:gd name="T13" fmla="*/ 18 h 34"/>
                  <a:gd name="T14" fmla="*/ 5 w 15"/>
                  <a:gd name="T15" fmla="*/ 24 h 34"/>
                  <a:gd name="T16" fmla="*/ 7 w 15"/>
                  <a:gd name="T17" fmla="*/ 29 h 34"/>
                  <a:gd name="T18" fmla="*/ 10 w 15"/>
                  <a:gd name="T19" fmla="*/ 32 h 34"/>
                  <a:gd name="T20" fmla="*/ 13 w 15"/>
                  <a:gd name="T21" fmla="*/ 34 h 34"/>
                  <a:gd name="T22" fmla="*/ 12 w 15"/>
                  <a:gd name="T23" fmla="*/ 34 h 34"/>
                  <a:gd name="T24" fmla="*/ 8 w 15"/>
                  <a:gd name="T25" fmla="*/ 33 h 34"/>
                  <a:gd name="T26" fmla="*/ 5 w 15"/>
                  <a:gd name="T27" fmla="*/ 31 h 34"/>
                  <a:gd name="T28" fmla="*/ 3 w 15"/>
                  <a:gd name="T29" fmla="*/ 27 h 34"/>
                  <a:gd name="T30" fmla="*/ 0 w 15"/>
                  <a:gd name="T31" fmla="*/ 23 h 34"/>
                  <a:gd name="T32" fmla="*/ 0 w 15"/>
                  <a:gd name="T33" fmla="*/ 18 h 34"/>
                  <a:gd name="T34" fmla="*/ 0 w 15"/>
                  <a:gd name="T35" fmla="*/ 12 h 34"/>
                  <a:gd name="T36" fmla="*/ 3 w 15"/>
                  <a:gd name="T37" fmla="*/ 7 h 34"/>
                  <a:gd name="T38" fmla="*/ 5 w 15"/>
                  <a:gd name="T39" fmla="*/ 4 h 34"/>
                  <a:gd name="T40" fmla="*/ 8 w 15"/>
                  <a:gd name="T41" fmla="*/ 2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2"/>
                    </a:lnTo>
                    <a:lnTo>
                      <a:pt x="12" y="3"/>
                    </a:lnTo>
                    <a:lnTo>
                      <a:pt x="10" y="5"/>
                    </a:lnTo>
                    <a:lnTo>
                      <a:pt x="7" y="9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9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0" name="Freeform 1885"/>
              <p:cNvSpPr>
                <a:spLocks/>
              </p:cNvSpPr>
              <p:nvPr/>
            </p:nvSpPr>
            <p:spPr bwMode="auto">
              <a:xfrm>
                <a:off x="4567" y="3132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3 h 48"/>
                  <a:gd name="T4" fmla="*/ 103 w 118"/>
                  <a:gd name="T5" fmla="*/ 9 h 48"/>
                  <a:gd name="T6" fmla="*/ 112 w 118"/>
                  <a:gd name="T7" fmla="*/ 15 h 48"/>
                  <a:gd name="T8" fmla="*/ 118 w 118"/>
                  <a:gd name="T9" fmla="*/ 18 h 48"/>
                  <a:gd name="T10" fmla="*/ 118 w 118"/>
                  <a:gd name="T11" fmla="*/ 20 h 48"/>
                  <a:gd name="T12" fmla="*/ 116 w 118"/>
                  <a:gd name="T13" fmla="*/ 21 h 48"/>
                  <a:gd name="T14" fmla="*/ 115 w 118"/>
                  <a:gd name="T15" fmla="*/ 22 h 48"/>
                  <a:gd name="T16" fmla="*/ 114 w 118"/>
                  <a:gd name="T17" fmla="*/ 24 h 48"/>
                  <a:gd name="T18" fmla="*/ 115 w 118"/>
                  <a:gd name="T19" fmla="*/ 25 h 48"/>
                  <a:gd name="T20" fmla="*/ 116 w 118"/>
                  <a:gd name="T21" fmla="*/ 27 h 48"/>
                  <a:gd name="T22" fmla="*/ 118 w 118"/>
                  <a:gd name="T23" fmla="*/ 28 h 48"/>
                  <a:gd name="T24" fmla="*/ 116 w 118"/>
                  <a:gd name="T25" fmla="*/ 29 h 48"/>
                  <a:gd name="T26" fmla="*/ 112 w 118"/>
                  <a:gd name="T27" fmla="*/ 32 h 48"/>
                  <a:gd name="T28" fmla="*/ 103 w 118"/>
                  <a:gd name="T29" fmla="*/ 38 h 48"/>
                  <a:gd name="T30" fmla="*/ 92 w 118"/>
                  <a:gd name="T31" fmla="*/ 44 h 48"/>
                  <a:gd name="T32" fmla="*/ 79 w 118"/>
                  <a:gd name="T33" fmla="*/ 48 h 48"/>
                  <a:gd name="T34" fmla="*/ 65 w 118"/>
                  <a:gd name="T35" fmla="*/ 47 h 48"/>
                  <a:gd name="T36" fmla="*/ 52 w 118"/>
                  <a:gd name="T37" fmla="*/ 43 h 48"/>
                  <a:gd name="T38" fmla="*/ 40 w 118"/>
                  <a:gd name="T39" fmla="*/ 38 h 48"/>
                  <a:gd name="T40" fmla="*/ 29 w 118"/>
                  <a:gd name="T41" fmla="*/ 32 h 48"/>
                  <a:gd name="T42" fmla="*/ 24 w 118"/>
                  <a:gd name="T43" fmla="*/ 29 h 48"/>
                  <a:gd name="T44" fmla="*/ 21 w 118"/>
                  <a:gd name="T45" fmla="*/ 28 h 48"/>
                  <a:gd name="T46" fmla="*/ 20 w 118"/>
                  <a:gd name="T47" fmla="*/ 29 h 48"/>
                  <a:gd name="T48" fmla="*/ 15 w 118"/>
                  <a:gd name="T49" fmla="*/ 31 h 48"/>
                  <a:gd name="T50" fmla="*/ 8 w 118"/>
                  <a:gd name="T51" fmla="*/ 37 h 48"/>
                  <a:gd name="T52" fmla="*/ 2 w 118"/>
                  <a:gd name="T53" fmla="*/ 44 h 48"/>
                  <a:gd name="T54" fmla="*/ 0 w 118"/>
                  <a:gd name="T55" fmla="*/ 35 h 48"/>
                  <a:gd name="T56" fmla="*/ 0 w 118"/>
                  <a:gd name="T57" fmla="*/ 23 h 48"/>
                  <a:gd name="T58" fmla="*/ 0 w 118"/>
                  <a:gd name="T59" fmla="*/ 11 h 48"/>
                  <a:gd name="T60" fmla="*/ 2 w 118"/>
                  <a:gd name="T61" fmla="*/ 3 h 48"/>
                  <a:gd name="T62" fmla="*/ 10 w 118"/>
                  <a:gd name="T63" fmla="*/ 10 h 48"/>
                  <a:gd name="T64" fmla="*/ 15 w 118"/>
                  <a:gd name="T65" fmla="*/ 15 h 48"/>
                  <a:gd name="T66" fmla="*/ 20 w 118"/>
                  <a:gd name="T67" fmla="*/ 18 h 48"/>
                  <a:gd name="T68" fmla="*/ 22 w 118"/>
                  <a:gd name="T69" fmla="*/ 20 h 48"/>
                  <a:gd name="T70" fmla="*/ 25 w 118"/>
                  <a:gd name="T71" fmla="*/ 17 h 48"/>
                  <a:gd name="T72" fmla="*/ 31 w 118"/>
                  <a:gd name="T73" fmla="*/ 14 h 48"/>
                  <a:gd name="T74" fmla="*/ 40 w 118"/>
                  <a:gd name="T75" fmla="*/ 9 h 48"/>
                  <a:gd name="T76" fmla="*/ 52 w 118"/>
                  <a:gd name="T77" fmla="*/ 4 h 48"/>
                  <a:gd name="T78" fmla="*/ 66 w 118"/>
                  <a:gd name="T79" fmla="*/ 0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3" y="9"/>
                    </a:lnTo>
                    <a:lnTo>
                      <a:pt x="112" y="15"/>
                    </a:lnTo>
                    <a:lnTo>
                      <a:pt x="118" y="18"/>
                    </a:lnTo>
                    <a:lnTo>
                      <a:pt x="118" y="20"/>
                    </a:lnTo>
                    <a:lnTo>
                      <a:pt x="116" y="21"/>
                    </a:lnTo>
                    <a:lnTo>
                      <a:pt x="115" y="22"/>
                    </a:lnTo>
                    <a:lnTo>
                      <a:pt x="114" y="24"/>
                    </a:lnTo>
                    <a:lnTo>
                      <a:pt x="115" y="25"/>
                    </a:lnTo>
                    <a:lnTo>
                      <a:pt x="116" y="27"/>
                    </a:lnTo>
                    <a:lnTo>
                      <a:pt x="118" y="28"/>
                    </a:lnTo>
                    <a:lnTo>
                      <a:pt x="116" y="29"/>
                    </a:lnTo>
                    <a:lnTo>
                      <a:pt x="112" y="32"/>
                    </a:lnTo>
                    <a:lnTo>
                      <a:pt x="103" y="38"/>
                    </a:lnTo>
                    <a:lnTo>
                      <a:pt x="92" y="44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2" y="43"/>
                    </a:lnTo>
                    <a:lnTo>
                      <a:pt x="40" y="38"/>
                    </a:lnTo>
                    <a:lnTo>
                      <a:pt x="29" y="32"/>
                    </a:lnTo>
                    <a:lnTo>
                      <a:pt x="24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1"/>
                    </a:lnTo>
                    <a:lnTo>
                      <a:pt x="8" y="37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1"/>
                    </a:lnTo>
                    <a:lnTo>
                      <a:pt x="2" y="3"/>
                    </a:lnTo>
                    <a:lnTo>
                      <a:pt x="10" y="10"/>
                    </a:lnTo>
                    <a:lnTo>
                      <a:pt x="15" y="15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5" y="17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4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69A8"/>
              </a:solidFill>
              <a:ln w="0">
                <a:solidFill>
                  <a:srgbClr val="0069A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1" name="Freeform 1886"/>
              <p:cNvSpPr>
                <a:spLocks/>
              </p:cNvSpPr>
              <p:nvPr/>
            </p:nvSpPr>
            <p:spPr bwMode="auto">
              <a:xfrm>
                <a:off x="4661" y="3144"/>
                <a:ext cx="9" cy="13"/>
              </a:xfrm>
              <a:custGeom>
                <a:avLst/>
                <a:gdLst>
                  <a:gd name="T0" fmla="*/ 5 w 9"/>
                  <a:gd name="T1" fmla="*/ 0 h 13"/>
                  <a:gd name="T2" fmla="*/ 7 w 9"/>
                  <a:gd name="T3" fmla="*/ 2 h 13"/>
                  <a:gd name="T4" fmla="*/ 8 w 9"/>
                  <a:gd name="T5" fmla="*/ 4 h 13"/>
                  <a:gd name="T6" fmla="*/ 9 w 9"/>
                  <a:gd name="T7" fmla="*/ 6 h 13"/>
                  <a:gd name="T8" fmla="*/ 8 w 9"/>
                  <a:gd name="T9" fmla="*/ 10 h 13"/>
                  <a:gd name="T10" fmla="*/ 7 w 9"/>
                  <a:gd name="T11" fmla="*/ 12 h 13"/>
                  <a:gd name="T12" fmla="*/ 5 w 9"/>
                  <a:gd name="T13" fmla="*/ 13 h 13"/>
                  <a:gd name="T14" fmla="*/ 2 w 9"/>
                  <a:gd name="T15" fmla="*/ 12 h 13"/>
                  <a:gd name="T16" fmla="*/ 1 w 9"/>
                  <a:gd name="T17" fmla="*/ 10 h 13"/>
                  <a:gd name="T18" fmla="*/ 0 w 9"/>
                  <a:gd name="T19" fmla="*/ 6 h 13"/>
                  <a:gd name="T20" fmla="*/ 1 w 9"/>
                  <a:gd name="T21" fmla="*/ 4 h 13"/>
                  <a:gd name="T22" fmla="*/ 2 w 9"/>
                  <a:gd name="T23" fmla="*/ 2 h 13"/>
                  <a:gd name="T24" fmla="*/ 5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lnTo>
                      <a:pt x="7" y="2"/>
                    </a:lnTo>
                    <a:lnTo>
                      <a:pt x="8" y="4"/>
                    </a:lnTo>
                    <a:lnTo>
                      <a:pt x="9" y="6"/>
                    </a:lnTo>
                    <a:lnTo>
                      <a:pt x="8" y="10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2" y="12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2" name="Freeform 1887"/>
              <p:cNvSpPr>
                <a:spLocks/>
              </p:cNvSpPr>
              <p:nvPr/>
            </p:nvSpPr>
            <p:spPr bwMode="auto">
              <a:xfrm>
                <a:off x="4665" y="3150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2 w 3"/>
                  <a:gd name="T3" fmla="*/ 0 h 4"/>
                  <a:gd name="T4" fmla="*/ 3 w 3"/>
                  <a:gd name="T5" fmla="*/ 2 h 4"/>
                  <a:gd name="T6" fmla="*/ 2 w 3"/>
                  <a:gd name="T7" fmla="*/ 3 h 4"/>
                  <a:gd name="T8" fmla="*/ 1 w 3"/>
                  <a:gd name="T9" fmla="*/ 4 h 4"/>
                  <a:gd name="T10" fmla="*/ 0 w 3"/>
                  <a:gd name="T11" fmla="*/ 3 h 4"/>
                  <a:gd name="T12" fmla="*/ 0 w 3"/>
                  <a:gd name="T13" fmla="*/ 2 h 4"/>
                  <a:gd name="T14" fmla="*/ 0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3" name="Freeform 1888"/>
              <p:cNvSpPr>
                <a:spLocks/>
              </p:cNvSpPr>
              <p:nvPr/>
            </p:nvSpPr>
            <p:spPr bwMode="auto">
              <a:xfrm>
                <a:off x="4647" y="3139"/>
                <a:ext cx="15" cy="34"/>
              </a:xfrm>
              <a:custGeom>
                <a:avLst/>
                <a:gdLst>
                  <a:gd name="T0" fmla="*/ 12 w 15"/>
                  <a:gd name="T1" fmla="*/ 0 h 34"/>
                  <a:gd name="T2" fmla="*/ 15 w 15"/>
                  <a:gd name="T3" fmla="*/ 0 h 34"/>
                  <a:gd name="T4" fmla="*/ 12 w 15"/>
                  <a:gd name="T5" fmla="*/ 1 h 34"/>
                  <a:gd name="T6" fmla="*/ 8 w 15"/>
                  <a:gd name="T7" fmla="*/ 3 h 34"/>
                  <a:gd name="T8" fmla="*/ 6 w 15"/>
                  <a:gd name="T9" fmla="*/ 7 h 34"/>
                  <a:gd name="T10" fmla="*/ 5 w 15"/>
                  <a:gd name="T11" fmla="*/ 11 h 34"/>
                  <a:gd name="T12" fmla="*/ 3 w 15"/>
                  <a:gd name="T13" fmla="*/ 17 h 34"/>
                  <a:gd name="T14" fmla="*/ 5 w 15"/>
                  <a:gd name="T15" fmla="*/ 22 h 34"/>
                  <a:gd name="T16" fmla="*/ 6 w 15"/>
                  <a:gd name="T17" fmla="*/ 27 h 34"/>
                  <a:gd name="T18" fmla="*/ 9 w 15"/>
                  <a:gd name="T19" fmla="*/ 30 h 34"/>
                  <a:gd name="T20" fmla="*/ 12 w 15"/>
                  <a:gd name="T21" fmla="*/ 34 h 34"/>
                  <a:gd name="T22" fmla="*/ 12 w 15"/>
                  <a:gd name="T23" fmla="*/ 34 h 34"/>
                  <a:gd name="T24" fmla="*/ 8 w 15"/>
                  <a:gd name="T25" fmla="*/ 32 h 34"/>
                  <a:gd name="T26" fmla="*/ 5 w 15"/>
                  <a:gd name="T27" fmla="*/ 30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6 h 34"/>
                  <a:gd name="T34" fmla="*/ 0 w 15"/>
                  <a:gd name="T35" fmla="*/ 10 h 34"/>
                  <a:gd name="T36" fmla="*/ 2 w 15"/>
                  <a:gd name="T37" fmla="*/ 5 h 34"/>
                  <a:gd name="T38" fmla="*/ 5 w 15"/>
                  <a:gd name="T39" fmla="*/ 2 h 34"/>
                  <a:gd name="T40" fmla="*/ 8 w 15"/>
                  <a:gd name="T41" fmla="*/ 0 h 34"/>
                  <a:gd name="T42" fmla="*/ 12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8" y="3"/>
                    </a:lnTo>
                    <a:lnTo>
                      <a:pt x="6" y="7"/>
                    </a:lnTo>
                    <a:lnTo>
                      <a:pt x="5" y="11"/>
                    </a:lnTo>
                    <a:lnTo>
                      <a:pt x="3" y="17"/>
                    </a:lnTo>
                    <a:lnTo>
                      <a:pt x="5" y="22"/>
                    </a:lnTo>
                    <a:lnTo>
                      <a:pt x="6" y="27"/>
                    </a:lnTo>
                    <a:lnTo>
                      <a:pt x="9" y="30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2"/>
                    </a:lnTo>
                    <a:lnTo>
                      <a:pt x="5" y="30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4" name="Freeform 1889"/>
              <p:cNvSpPr>
                <a:spLocks/>
              </p:cNvSpPr>
              <p:nvPr/>
            </p:nvSpPr>
            <p:spPr bwMode="auto">
              <a:xfrm>
                <a:off x="4667" y="3168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1 w 117"/>
                  <a:gd name="T3" fmla="*/ 3 h 48"/>
                  <a:gd name="T4" fmla="*/ 103 w 117"/>
                  <a:gd name="T5" fmla="*/ 9 h 48"/>
                  <a:gd name="T6" fmla="*/ 111 w 117"/>
                  <a:gd name="T7" fmla="*/ 15 h 48"/>
                  <a:gd name="T8" fmla="*/ 117 w 117"/>
                  <a:gd name="T9" fmla="*/ 20 h 48"/>
                  <a:gd name="T10" fmla="*/ 117 w 117"/>
                  <a:gd name="T11" fmla="*/ 20 h 48"/>
                  <a:gd name="T12" fmla="*/ 116 w 117"/>
                  <a:gd name="T13" fmla="*/ 22 h 48"/>
                  <a:gd name="T14" fmla="*/ 115 w 117"/>
                  <a:gd name="T15" fmla="*/ 23 h 48"/>
                  <a:gd name="T16" fmla="*/ 114 w 117"/>
                  <a:gd name="T17" fmla="*/ 25 h 48"/>
                  <a:gd name="T18" fmla="*/ 115 w 117"/>
                  <a:gd name="T19" fmla="*/ 26 h 48"/>
                  <a:gd name="T20" fmla="*/ 116 w 117"/>
                  <a:gd name="T21" fmla="*/ 27 h 48"/>
                  <a:gd name="T22" fmla="*/ 117 w 117"/>
                  <a:gd name="T23" fmla="*/ 28 h 48"/>
                  <a:gd name="T24" fmla="*/ 116 w 117"/>
                  <a:gd name="T25" fmla="*/ 29 h 48"/>
                  <a:gd name="T26" fmla="*/ 111 w 117"/>
                  <a:gd name="T27" fmla="*/ 34 h 48"/>
                  <a:gd name="T28" fmla="*/ 102 w 117"/>
                  <a:gd name="T29" fmla="*/ 40 h 48"/>
                  <a:gd name="T30" fmla="*/ 91 w 117"/>
                  <a:gd name="T31" fmla="*/ 45 h 48"/>
                  <a:gd name="T32" fmla="*/ 79 w 117"/>
                  <a:gd name="T33" fmla="*/ 48 h 48"/>
                  <a:gd name="T34" fmla="*/ 64 w 117"/>
                  <a:gd name="T35" fmla="*/ 48 h 48"/>
                  <a:gd name="T36" fmla="*/ 52 w 117"/>
                  <a:gd name="T37" fmla="*/ 45 h 48"/>
                  <a:gd name="T38" fmla="*/ 39 w 117"/>
                  <a:gd name="T39" fmla="*/ 39 h 48"/>
                  <a:gd name="T40" fmla="*/ 29 w 117"/>
                  <a:gd name="T41" fmla="*/ 34 h 48"/>
                  <a:gd name="T42" fmla="*/ 23 w 117"/>
                  <a:gd name="T43" fmla="*/ 30 h 48"/>
                  <a:gd name="T44" fmla="*/ 21 w 117"/>
                  <a:gd name="T45" fmla="*/ 29 h 48"/>
                  <a:gd name="T46" fmla="*/ 19 w 117"/>
                  <a:gd name="T47" fmla="*/ 29 h 48"/>
                  <a:gd name="T48" fmla="*/ 14 w 117"/>
                  <a:gd name="T49" fmla="*/ 33 h 48"/>
                  <a:gd name="T50" fmla="*/ 8 w 117"/>
                  <a:gd name="T51" fmla="*/ 38 h 48"/>
                  <a:gd name="T52" fmla="*/ 1 w 117"/>
                  <a:gd name="T53" fmla="*/ 46 h 48"/>
                  <a:gd name="T54" fmla="*/ 0 w 117"/>
                  <a:gd name="T55" fmla="*/ 36 h 48"/>
                  <a:gd name="T56" fmla="*/ 0 w 117"/>
                  <a:gd name="T57" fmla="*/ 25 h 48"/>
                  <a:gd name="T58" fmla="*/ 0 w 117"/>
                  <a:gd name="T59" fmla="*/ 13 h 48"/>
                  <a:gd name="T60" fmla="*/ 2 w 117"/>
                  <a:gd name="T61" fmla="*/ 3 h 48"/>
                  <a:gd name="T62" fmla="*/ 9 w 117"/>
                  <a:gd name="T63" fmla="*/ 12 h 48"/>
                  <a:gd name="T64" fmla="*/ 15 w 117"/>
                  <a:gd name="T65" fmla="*/ 16 h 48"/>
                  <a:gd name="T66" fmla="*/ 20 w 117"/>
                  <a:gd name="T67" fmla="*/ 19 h 48"/>
                  <a:gd name="T68" fmla="*/ 22 w 117"/>
                  <a:gd name="T69" fmla="*/ 20 h 48"/>
                  <a:gd name="T70" fmla="*/ 25 w 117"/>
                  <a:gd name="T71" fmla="*/ 19 h 48"/>
                  <a:gd name="T72" fmla="*/ 30 w 117"/>
                  <a:gd name="T73" fmla="*/ 15 h 48"/>
                  <a:gd name="T74" fmla="*/ 40 w 117"/>
                  <a:gd name="T75" fmla="*/ 11 h 48"/>
                  <a:gd name="T76" fmla="*/ 52 w 117"/>
                  <a:gd name="T77" fmla="*/ 5 h 48"/>
                  <a:gd name="T78" fmla="*/ 66 w 117"/>
                  <a:gd name="T79" fmla="*/ 1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1" y="3"/>
                    </a:lnTo>
                    <a:lnTo>
                      <a:pt x="103" y="9"/>
                    </a:lnTo>
                    <a:lnTo>
                      <a:pt x="111" y="15"/>
                    </a:lnTo>
                    <a:lnTo>
                      <a:pt x="117" y="20"/>
                    </a:lnTo>
                    <a:lnTo>
                      <a:pt x="117" y="20"/>
                    </a:lnTo>
                    <a:lnTo>
                      <a:pt x="116" y="22"/>
                    </a:lnTo>
                    <a:lnTo>
                      <a:pt x="115" y="23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6" y="29"/>
                    </a:lnTo>
                    <a:lnTo>
                      <a:pt x="111" y="34"/>
                    </a:lnTo>
                    <a:lnTo>
                      <a:pt x="102" y="40"/>
                    </a:lnTo>
                    <a:lnTo>
                      <a:pt x="91" y="45"/>
                    </a:lnTo>
                    <a:lnTo>
                      <a:pt x="79" y="48"/>
                    </a:lnTo>
                    <a:lnTo>
                      <a:pt x="64" y="48"/>
                    </a:lnTo>
                    <a:lnTo>
                      <a:pt x="52" y="45"/>
                    </a:lnTo>
                    <a:lnTo>
                      <a:pt x="39" y="39"/>
                    </a:lnTo>
                    <a:lnTo>
                      <a:pt x="29" y="34"/>
                    </a:lnTo>
                    <a:lnTo>
                      <a:pt x="23" y="30"/>
                    </a:lnTo>
                    <a:lnTo>
                      <a:pt x="21" y="29"/>
                    </a:lnTo>
                    <a:lnTo>
                      <a:pt x="19" y="29"/>
                    </a:lnTo>
                    <a:lnTo>
                      <a:pt x="14" y="33"/>
                    </a:lnTo>
                    <a:lnTo>
                      <a:pt x="8" y="38"/>
                    </a:lnTo>
                    <a:lnTo>
                      <a:pt x="1" y="46"/>
                    </a:lnTo>
                    <a:lnTo>
                      <a:pt x="0" y="36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2" y="3"/>
                    </a:lnTo>
                    <a:lnTo>
                      <a:pt x="9" y="12"/>
                    </a:lnTo>
                    <a:lnTo>
                      <a:pt x="15" y="16"/>
                    </a:lnTo>
                    <a:lnTo>
                      <a:pt x="20" y="19"/>
                    </a:lnTo>
                    <a:lnTo>
                      <a:pt x="22" y="20"/>
                    </a:lnTo>
                    <a:lnTo>
                      <a:pt x="25" y="19"/>
                    </a:lnTo>
                    <a:lnTo>
                      <a:pt x="30" y="15"/>
                    </a:lnTo>
                    <a:lnTo>
                      <a:pt x="40" y="11"/>
                    </a:lnTo>
                    <a:lnTo>
                      <a:pt x="52" y="5"/>
                    </a:lnTo>
                    <a:lnTo>
                      <a:pt x="66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5" name="Freeform 1890"/>
              <p:cNvSpPr>
                <a:spLocks/>
              </p:cNvSpPr>
              <p:nvPr/>
            </p:nvSpPr>
            <p:spPr bwMode="auto">
              <a:xfrm>
                <a:off x="4761" y="3181"/>
                <a:ext cx="9" cy="14"/>
              </a:xfrm>
              <a:custGeom>
                <a:avLst/>
                <a:gdLst>
                  <a:gd name="T0" fmla="*/ 5 w 9"/>
                  <a:gd name="T1" fmla="*/ 0 h 14"/>
                  <a:gd name="T2" fmla="*/ 7 w 9"/>
                  <a:gd name="T3" fmla="*/ 1 h 14"/>
                  <a:gd name="T4" fmla="*/ 8 w 9"/>
                  <a:gd name="T5" fmla="*/ 3 h 14"/>
                  <a:gd name="T6" fmla="*/ 9 w 9"/>
                  <a:gd name="T7" fmla="*/ 7 h 14"/>
                  <a:gd name="T8" fmla="*/ 8 w 9"/>
                  <a:gd name="T9" fmla="*/ 10 h 14"/>
                  <a:gd name="T10" fmla="*/ 7 w 9"/>
                  <a:gd name="T11" fmla="*/ 13 h 14"/>
                  <a:gd name="T12" fmla="*/ 5 w 9"/>
                  <a:gd name="T13" fmla="*/ 14 h 14"/>
                  <a:gd name="T14" fmla="*/ 2 w 9"/>
                  <a:gd name="T15" fmla="*/ 13 h 14"/>
                  <a:gd name="T16" fmla="*/ 1 w 9"/>
                  <a:gd name="T17" fmla="*/ 10 h 14"/>
                  <a:gd name="T18" fmla="*/ 0 w 9"/>
                  <a:gd name="T19" fmla="*/ 7 h 14"/>
                  <a:gd name="T20" fmla="*/ 1 w 9"/>
                  <a:gd name="T21" fmla="*/ 3 h 14"/>
                  <a:gd name="T22" fmla="*/ 2 w 9"/>
                  <a:gd name="T23" fmla="*/ 1 h 14"/>
                  <a:gd name="T24" fmla="*/ 5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5" y="0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8" y="10"/>
                    </a:lnTo>
                    <a:lnTo>
                      <a:pt x="7" y="13"/>
                    </a:lnTo>
                    <a:lnTo>
                      <a:pt x="5" y="14"/>
                    </a:lnTo>
                    <a:lnTo>
                      <a:pt x="2" y="13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6" name="Freeform 1891"/>
              <p:cNvSpPr>
                <a:spLocks/>
              </p:cNvSpPr>
              <p:nvPr/>
            </p:nvSpPr>
            <p:spPr bwMode="auto">
              <a:xfrm>
                <a:off x="4763" y="3187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4 w 5"/>
                  <a:gd name="T3" fmla="*/ 1 h 3"/>
                  <a:gd name="T4" fmla="*/ 5 w 5"/>
                  <a:gd name="T5" fmla="*/ 2 h 3"/>
                  <a:gd name="T6" fmla="*/ 4 w 5"/>
                  <a:gd name="T7" fmla="*/ 3 h 3"/>
                  <a:gd name="T8" fmla="*/ 3 w 5"/>
                  <a:gd name="T9" fmla="*/ 3 h 3"/>
                  <a:gd name="T10" fmla="*/ 1 w 5"/>
                  <a:gd name="T11" fmla="*/ 3 h 3"/>
                  <a:gd name="T12" fmla="*/ 0 w 5"/>
                  <a:gd name="T13" fmla="*/ 2 h 3"/>
                  <a:gd name="T14" fmla="*/ 1 w 5"/>
                  <a:gd name="T15" fmla="*/ 1 h 3"/>
                  <a:gd name="T16" fmla="*/ 3 w 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4" y="1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7" name="Freeform 1892"/>
              <p:cNvSpPr>
                <a:spLocks/>
              </p:cNvSpPr>
              <p:nvPr/>
            </p:nvSpPr>
            <p:spPr bwMode="auto">
              <a:xfrm>
                <a:off x="4747" y="3175"/>
                <a:ext cx="15" cy="34"/>
              </a:xfrm>
              <a:custGeom>
                <a:avLst/>
                <a:gdLst>
                  <a:gd name="T0" fmla="*/ 11 w 15"/>
                  <a:gd name="T1" fmla="*/ 0 h 34"/>
                  <a:gd name="T2" fmla="*/ 15 w 15"/>
                  <a:gd name="T3" fmla="*/ 1 h 34"/>
                  <a:gd name="T4" fmla="*/ 11 w 15"/>
                  <a:gd name="T5" fmla="*/ 2 h 34"/>
                  <a:gd name="T6" fmla="*/ 8 w 15"/>
                  <a:gd name="T7" fmla="*/ 5 h 34"/>
                  <a:gd name="T8" fmla="*/ 6 w 15"/>
                  <a:gd name="T9" fmla="*/ 8 h 34"/>
                  <a:gd name="T10" fmla="*/ 4 w 15"/>
                  <a:gd name="T11" fmla="*/ 13 h 34"/>
                  <a:gd name="T12" fmla="*/ 3 w 15"/>
                  <a:gd name="T13" fmla="*/ 18 h 34"/>
                  <a:gd name="T14" fmla="*/ 4 w 15"/>
                  <a:gd name="T15" fmla="*/ 23 h 34"/>
                  <a:gd name="T16" fmla="*/ 6 w 15"/>
                  <a:gd name="T17" fmla="*/ 28 h 34"/>
                  <a:gd name="T18" fmla="*/ 8 w 15"/>
                  <a:gd name="T19" fmla="*/ 32 h 34"/>
                  <a:gd name="T20" fmla="*/ 11 w 15"/>
                  <a:gd name="T21" fmla="*/ 34 h 34"/>
                  <a:gd name="T22" fmla="*/ 11 w 15"/>
                  <a:gd name="T23" fmla="*/ 34 h 34"/>
                  <a:gd name="T24" fmla="*/ 8 w 15"/>
                  <a:gd name="T25" fmla="*/ 33 h 34"/>
                  <a:gd name="T26" fmla="*/ 4 w 15"/>
                  <a:gd name="T27" fmla="*/ 31 h 34"/>
                  <a:gd name="T28" fmla="*/ 2 w 15"/>
                  <a:gd name="T29" fmla="*/ 27 h 34"/>
                  <a:gd name="T30" fmla="*/ 0 w 15"/>
                  <a:gd name="T31" fmla="*/ 22 h 34"/>
                  <a:gd name="T32" fmla="*/ 0 w 15"/>
                  <a:gd name="T33" fmla="*/ 18 h 34"/>
                  <a:gd name="T34" fmla="*/ 0 w 15"/>
                  <a:gd name="T35" fmla="*/ 12 h 34"/>
                  <a:gd name="T36" fmla="*/ 2 w 15"/>
                  <a:gd name="T37" fmla="*/ 7 h 34"/>
                  <a:gd name="T38" fmla="*/ 4 w 15"/>
                  <a:gd name="T39" fmla="*/ 4 h 34"/>
                  <a:gd name="T40" fmla="*/ 8 w 15"/>
                  <a:gd name="T41" fmla="*/ 1 h 34"/>
                  <a:gd name="T42" fmla="*/ 11 w 15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34">
                    <a:moveTo>
                      <a:pt x="11" y="0"/>
                    </a:moveTo>
                    <a:lnTo>
                      <a:pt x="15" y="1"/>
                    </a:lnTo>
                    <a:lnTo>
                      <a:pt x="11" y="2"/>
                    </a:lnTo>
                    <a:lnTo>
                      <a:pt x="8" y="5"/>
                    </a:lnTo>
                    <a:lnTo>
                      <a:pt x="6" y="8"/>
                    </a:lnTo>
                    <a:lnTo>
                      <a:pt x="4" y="13"/>
                    </a:lnTo>
                    <a:lnTo>
                      <a:pt x="3" y="18"/>
                    </a:lnTo>
                    <a:lnTo>
                      <a:pt x="4" y="23"/>
                    </a:lnTo>
                    <a:lnTo>
                      <a:pt x="6" y="28"/>
                    </a:lnTo>
                    <a:lnTo>
                      <a:pt x="8" y="32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8" y="33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8" name="Freeform 1893"/>
              <p:cNvSpPr>
                <a:spLocks/>
              </p:cNvSpPr>
              <p:nvPr/>
            </p:nvSpPr>
            <p:spPr bwMode="auto">
              <a:xfrm>
                <a:off x="4802" y="3143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4 h 48"/>
                  <a:gd name="T4" fmla="*/ 103 w 118"/>
                  <a:gd name="T5" fmla="*/ 9 h 48"/>
                  <a:gd name="T6" fmla="*/ 113 w 118"/>
                  <a:gd name="T7" fmla="*/ 14 h 48"/>
                  <a:gd name="T8" fmla="*/ 117 w 118"/>
                  <a:gd name="T9" fmla="*/ 19 h 48"/>
                  <a:gd name="T10" fmla="*/ 118 w 118"/>
                  <a:gd name="T11" fmla="*/ 20 h 48"/>
                  <a:gd name="T12" fmla="*/ 117 w 118"/>
                  <a:gd name="T13" fmla="*/ 21 h 48"/>
                  <a:gd name="T14" fmla="*/ 116 w 118"/>
                  <a:gd name="T15" fmla="*/ 23 h 48"/>
                  <a:gd name="T16" fmla="*/ 114 w 118"/>
                  <a:gd name="T17" fmla="*/ 24 h 48"/>
                  <a:gd name="T18" fmla="*/ 116 w 118"/>
                  <a:gd name="T19" fmla="*/ 25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28 h 48"/>
                  <a:gd name="T26" fmla="*/ 111 w 118"/>
                  <a:gd name="T27" fmla="*/ 33 h 48"/>
                  <a:gd name="T28" fmla="*/ 103 w 118"/>
                  <a:gd name="T29" fmla="*/ 39 h 48"/>
                  <a:gd name="T30" fmla="*/ 91 w 118"/>
                  <a:gd name="T31" fmla="*/ 45 h 48"/>
                  <a:gd name="T32" fmla="*/ 79 w 118"/>
                  <a:gd name="T33" fmla="*/ 48 h 48"/>
                  <a:gd name="T34" fmla="*/ 66 w 118"/>
                  <a:gd name="T35" fmla="*/ 47 h 48"/>
                  <a:gd name="T36" fmla="*/ 52 w 118"/>
                  <a:gd name="T37" fmla="*/ 44 h 48"/>
                  <a:gd name="T38" fmla="*/ 40 w 118"/>
                  <a:gd name="T39" fmla="*/ 38 h 48"/>
                  <a:gd name="T40" fmla="*/ 30 w 118"/>
                  <a:gd name="T41" fmla="*/ 33 h 48"/>
                  <a:gd name="T42" fmla="*/ 25 w 118"/>
                  <a:gd name="T43" fmla="*/ 30 h 48"/>
                  <a:gd name="T44" fmla="*/ 22 w 118"/>
                  <a:gd name="T45" fmla="*/ 28 h 48"/>
                  <a:gd name="T46" fmla="*/ 20 w 118"/>
                  <a:gd name="T47" fmla="*/ 28 h 48"/>
                  <a:gd name="T48" fmla="*/ 15 w 118"/>
                  <a:gd name="T49" fmla="*/ 32 h 48"/>
                  <a:gd name="T50" fmla="*/ 9 w 118"/>
                  <a:gd name="T51" fmla="*/ 37 h 48"/>
                  <a:gd name="T52" fmla="*/ 2 w 118"/>
                  <a:gd name="T53" fmla="*/ 45 h 48"/>
                  <a:gd name="T54" fmla="*/ 0 w 118"/>
                  <a:gd name="T55" fmla="*/ 36 h 48"/>
                  <a:gd name="T56" fmla="*/ 0 w 118"/>
                  <a:gd name="T57" fmla="*/ 24 h 48"/>
                  <a:gd name="T58" fmla="*/ 1 w 118"/>
                  <a:gd name="T59" fmla="*/ 12 h 48"/>
                  <a:gd name="T60" fmla="*/ 2 w 118"/>
                  <a:gd name="T61" fmla="*/ 3 h 48"/>
                  <a:gd name="T62" fmla="*/ 9 w 118"/>
                  <a:gd name="T63" fmla="*/ 11 h 48"/>
                  <a:gd name="T64" fmla="*/ 16 w 118"/>
                  <a:gd name="T65" fmla="*/ 16 h 48"/>
                  <a:gd name="T66" fmla="*/ 21 w 118"/>
                  <a:gd name="T67" fmla="*/ 19 h 48"/>
                  <a:gd name="T68" fmla="*/ 22 w 118"/>
                  <a:gd name="T69" fmla="*/ 19 h 48"/>
                  <a:gd name="T70" fmla="*/ 25 w 118"/>
                  <a:gd name="T71" fmla="*/ 18 h 48"/>
                  <a:gd name="T72" fmla="*/ 30 w 118"/>
                  <a:gd name="T73" fmla="*/ 14 h 48"/>
                  <a:gd name="T74" fmla="*/ 40 w 118"/>
                  <a:gd name="T75" fmla="*/ 10 h 48"/>
                  <a:gd name="T76" fmla="*/ 53 w 118"/>
                  <a:gd name="T77" fmla="*/ 4 h 48"/>
                  <a:gd name="T78" fmla="*/ 66 w 118"/>
                  <a:gd name="T79" fmla="*/ 0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3" y="9"/>
                    </a:lnTo>
                    <a:lnTo>
                      <a:pt x="113" y="14"/>
                    </a:lnTo>
                    <a:lnTo>
                      <a:pt x="117" y="19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6" y="23"/>
                    </a:lnTo>
                    <a:lnTo>
                      <a:pt x="114" y="24"/>
                    </a:lnTo>
                    <a:lnTo>
                      <a:pt x="116" y="25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8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1" y="45"/>
                    </a:lnTo>
                    <a:lnTo>
                      <a:pt x="79" y="48"/>
                    </a:lnTo>
                    <a:lnTo>
                      <a:pt x="66" y="47"/>
                    </a:lnTo>
                    <a:lnTo>
                      <a:pt x="52" y="44"/>
                    </a:lnTo>
                    <a:lnTo>
                      <a:pt x="40" y="38"/>
                    </a:lnTo>
                    <a:lnTo>
                      <a:pt x="30" y="33"/>
                    </a:lnTo>
                    <a:lnTo>
                      <a:pt x="25" y="30"/>
                    </a:lnTo>
                    <a:lnTo>
                      <a:pt x="22" y="28"/>
                    </a:lnTo>
                    <a:lnTo>
                      <a:pt x="20" y="28"/>
                    </a:lnTo>
                    <a:lnTo>
                      <a:pt x="15" y="32"/>
                    </a:lnTo>
                    <a:lnTo>
                      <a:pt x="9" y="37"/>
                    </a:lnTo>
                    <a:lnTo>
                      <a:pt x="2" y="45"/>
                    </a:lnTo>
                    <a:lnTo>
                      <a:pt x="0" y="36"/>
                    </a:lnTo>
                    <a:lnTo>
                      <a:pt x="0" y="24"/>
                    </a:lnTo>
                    <a:lnTo>
                      <a:pt x="1" y="12"/>
                    </a:lnTo>
                    <a:lnTo>
                      <a:pt x="2" y="3"/>
                    </a:lnTo>
                    <a:lnTo>
                      <a:pt x="9" y="11"/>
                    </a:lnTo>
                    <a:lnTo>
                      <a:pt x="16" y="16"/>
                    </a:lnTo>
                    <a:lnTo>
                      <a:pt x="21" y="19"/>
                    </a:lnTo>
                    <a:lnTo>
                      <a:pt x="22" y="19"/>
                    </a:lnTo>
                    <a:lnTo>
                      <a:pt x="25" y="18"/>
                    </a:lnTo>
                    <a:lnTo>
                      <a:pt x="30" y="14"/>
                    </a:lnTo>
                    <a:lnTo>
                      <a:pt x="40" y="10"/>
                    </a:lnTo>
                    <a:lnTo>
                      <a:pt x="53" y="4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2680FF"/>
              </a:solidFill>
              <a:ln w="0">
                <a:solidFill>
                  <a:srgbClr val="268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9" name="Freeform 1894"/>
              <p:cNvSpPr>
                <a:spLocks/>
              </p:cNvSpPr>
              <p:nvPr/>
            </p:nvSpPr>
            <p:spPr bwMode="auto">
              <a:xfrm>
                <a:off x="4897" y="3155"/>
                <a:ext cx="8" cy="14"/>
              </a:xfrm>
              <a:custGeom>
                <a:avLst/>
                <a:gdLst>
                  <a:gd name="T0" fmla="*/ 4 w 8"/>
                  <a:gd name="T1" fmla="*/ 0 h 14"/>
                  <a:gd name="T2" fmla="*/ 6 w 8"/>
                  <a:gd name="T3" fmla="*/ 1 h 14"/>
                  <a:gd name="T4" fmla="*/ 8 w 8"/>
                  <a:gd name="T5" fmla="*/ 4 h 14"/>
                  <a:gd name="T6" fmla="*/ 8 w 8"/>
                  <a:gd name="T7" fmla="*/ 7 h 14"/>
                  <a:gd name="T8" fmla="*/ 8 w 8"/>
                  <a:gd name="T9" fmla="*/ 11 h 14"/>
                  <a:gd name="T10" fmla="*/ 6 w 8"/>
                  <a:gd name="T11" fmla="*/ 13 h 14"/>
                  <a:gd name="T12" fmla="*/ 4 w 8"/>
                  <a:gd name="T13" fmla="*/ 14 h 14"/>
                  <a:gd name="T14" fmla="*/ 2 w 8"/>
                  <a:gd name="T15" fmla="*/ 13 h 14"/>
                  <a:gd name="T16" fmla="*/ 0 w 8"/>
                  <a:gd name="T17" fmla="*/ 11 h 14"/>
                  <a:gd name="T18" fmla="*/ 0 w 8"/>
                  <a:gd name="T19" fmla="*/ 7 h 14"/>
                  <a:gd name="T20" fmla="*/ 0 w 8"/>
                  <a:gd name="T21" fmla="*/ 4 h 14"/>
                  <a:gd name="T22" fmla="*/ 2 w 8"/>
                  <a:gd name="T23" fmla="*/ 1 h 14"/>
                  <a:gd name="T24" fmla="*/ 4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4" y="0"/>
                    </a:moveTo>
                    <a:lnTo>
                      <a:pt x="6" y="1"/>
                    </a:lnTo>
                    <a:lnTo>
                      <a:pt x="8" y="4"/>
                    </a:lnTo>
                    <a:lnTo>
                      <a:pt x="8" y="7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0" name="Freeform 1895"/>
              <p:cNvSpPr>
                <a:spLocks/>
              </p:cNvSpPr>
              <p:nvPr/>
            </p:nvSpPr>
            <p:spPr bwMode="auto">
              <a:xfrm>
                <a:off x="4899" y="3161"/>
                <a:ext cx="4" cy="5"/>
              </a:xfrm>
              <a:custGeom>
                <a:avLst/>
                <a:gdLst>
                  <a:gd name="T0" fmla="*/ 3 w 4"/>
                  <a:gd name="T1" fmla="*/ 0 h 5"/>
                  <a:gd name="T2" fmla="*/ 4 w 4"/>
                  <a:gd name="T3" fmla="*/ 1 h 5"/>
                  <a:gd name="T4" fmla="*/ 4 w 4"/>
                  <a:gd name="T5" fmla="*/ 2 h 5"/>
                  <a:gd name="T6" fmla="*/ 4 w 4"/>
                  <a:gd name="T7" fmla="*/ 3 h 5"/>
                  <a:gd name="T8" fmla="*/ 3 w 4"/>
                  <a:gd name="T9" fmla="*/ 5 h 5"/>
                  <a:gd name="T10" fmla="*/ 2 w 4"/>
                  <a:gd name="T11" fmla="*/ 3 h 5"/>
                  <a:gd name="T12" fmla="*/ 0 w 4"/>
                  <a:gd name="T13" fmla="*/ 2 h 5"/>
                  <a:gd name="T14" fmla="*/ 2 w 4"/>
                  <a:gd name="T15" fmla="*/ 1 h 5"/>
                  <a:gd name="T16" fmla="*/ 3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lnTo>
                      <a:pt x="4" y="1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1" name="Freeform 1896"/>
              <p:cNvSpPr>
                <a:spLocks/>
              </p:cNvSpPr>
              <p:nvPr/>
            </p:nvSpPr>
            <p:spPr bwMode="auto">
              <a:xfrm>
                <a:off x="4882" y="3149"/>
                <a:ext cx="16" cy="34"/>
              </a:xfrm>
              <a:custGeom>
                <a:avLst/>
                <a:gdLst>
                  <a:gd name="T0" fmla="*/ 11 w 16"/>
                  <a:gd name="T1" fmla="*/ 0 h 34"/>
                  <a:gd name="T2" fmla="*/ 16 w 16"/>
                  <a:gd name="T3" fmla="*/ 1 h 34"/>
                  <a:gd name="T4" fmla="*/ 11 w 16"/>
                  <a:gd name="T5" fmla="*/ 3 h 34"/>
                  <a:gd name="T6" fmla="*/ 9 w 16"/>
                  <a:gd name="T7" fmla="*/ 5 h 34"/>
                  <a:gd name="T8" fmla="*/ 7 w 16"/>
                  <a:gd name="T9" fmla="*/ 8 h 34"/>
                  <a:gd name="T10" fmla="*/ 4 w 16"/>
                  <a:gd name="T11" fmla="*/ 13 h 34"/>
                  <a:gd name="T12" fmla="*/ 4 w 16"/>
                  <a:gd name="T13" fmla="*/ 18 h 34"/>
                  <a:gd name="T14" fmla="*/ 4 w 16"/>
                  <a:gd name="T15" fmla="*/ 24 h 34"/>
                  <a:gd name="T16" fmla="*/ 7 w 16"/>
                  <a:gd name="T17" fmla="*/ 28 h 34"/>
                  <a:gd name="T18" fmla="*/ 9 w 16"/>
                  <a:gd name="T19" fmla="*/ 32 h 34"/>
                  <a:gd name="T20" fmla="*/ 13 w 16"/>
                  <a:gd name="T21" fmla="*/ 34 h 34"/>
                  <a:gd name="T22" fmla="*/ 11 w 16"/>
                  <a:gd name="T23" fmla="*/ 34 h 34"/>
                  <a:gd name="T24" fmla="*/ 8 w 16"/>
                  <a:gd name="T25" fmla="*/ 34 h 34"/>
                  <a:gd name="T26" fmla="*/ 4 w 16"/>
                  <a:gd name="T27" fmla="*/ 31 h 34"/>
                  <a:gd name="T28" fmla="*/ 2 w 16"/>
                  <a:gd name="T29" fmla="*/ 27 h 34"/>
                  <a:gd name="T30" fmla="*/ 1 w 16"/>
                  <a:gd name="T31" fmla="*/ 22 h 34"/>
                  <a:gd name="T32" fmla="*/ 0 w 16"/>
                  <a:gd name="T33" fmla="*/ 18 h 34"/>
                  <a:gd name="T34" fmla="*/ 1 w 16"/>
                  <a:gd name="T35" fmla="*/ 12 h 34"/>
                  <a:gd name="T36" fmla="*/ 2 w 16"/>
                  <a:gd name="T37" fmla="*/ 7 h 34"/>
                  <a:gd name="T38" fmla="*/ 4 w 16"/>
                  <a:gd name="T39" fmla="*/ 4 h 34"/>
                  <a:gd name="T40" fmla="*/ 8 w 16"/>
                  <a:gd name="T41" fmla="*/ 1 h 34"/>
                  <a:gd name="T42" fmla="*/ 11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1" y="0"/>
                    </a:moveTo>
                    <a:lnTo>
                      <a:pt x="16" y="1"/>
                    </a:lnTo>
                    <a:lnTo>
                      <a:pt x="11" y="3"/>
                    </a:lnTo>
                    <a:lnTo>
                      <a:pt x="9" y="5"/>
                    </a:lnTo>
                    <a:lnTo>
                      <a:pt x="7" y="8"/>
                    </a:lnTo>
                    <a:lnTo>
                      <a:pt x="4" y="13"/>
                    </a:lnTo>
                    <a:lnTo>
                      <a:pt x="4" y="18"/>
                    </a:lnTo>
                    <a:lnTo>
                      <a:pt x="4" y="24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1" y="34"/>
                    </a:lnTo>
                    <a:lnTo>
                      <a:pt x="8" y="34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2" name="Freeform 1897"/>
              <p:cNvSpPr>
                <a:spLocks/>
              </p:cNvSpPr>
              <p:nvPr/>
            </p:nvSpPr>
            <p:spPr bwMode="auto">
              <a:xfrm>
                <a:off x="4818" y="3083"/>
                <a:ext cx="119" cy="50"/>
              </a:xfrm>
              <a:custGeom>
                <a:avLst/>
                <a:gdLst>
                  <a:gd name="T0" fmla="*/ 80 w 119"/>
                  <a:gd name="T1" fmla="*/ 0 h 50"/>
                  <a:gd name="T2" fmla="*/ 93 w 119"/>
                  <a:gd name="T3" fmla="*/ 5 h 50"/>
                  <a:gd name="T4" fmla="*/ 104 w 119"/>
                  <a:gd name="T5" fmla="*/ 10 h 50"/>
                  <a:gd name="T6" fmla="*/ 113 w 119"/>
                  <a:gd name="T7" fmla="*/ 16 h 50"/>
                  <a:gd name="T8" fmla="*/ 118 w 119"/>
                  <a:gd name="T9" fmla="*/ 20 h 50"/>
                  <a:gd name="T10" fmla="*/ 119 w 119"/>
                  <a:gd name="T11" fmla="*/ 22 h 50"/>
                  <a:gd name="T12" fmla="*/ 118 w 119"/>
                  <a:gd name="T13" fmla="*/ 23 h 50"/>
                  <a:gd name="T14" fmla="*/ 117 w 119"/>
                  <a:gd name="T15" fmla="*/ 24 h 50"/>
                  <a:gd name="T16" fmla="*/ 114 w 119"/>
                  <a:gd name="T17" fmla="*/ 25 h 50"/>
                  <a:gd name="T18" fmla="*/ 115 w 119"/>
                  <a:gd name="T19" fmla="*/ 26 h 50"/>
                  <a:gd name="T20" fmla="*/ 118 w 119"/>
                  <a:gd name="T21" fmla="*/ 29 h 50"/>
                  <a:gd name="T22" fmla="*/ 118 w 119"/>
                  <a:gd name="T23" fmla="*/ 30 h 50"/>
                  <a:gd name="T24" fmla="*/ 118 w 119"/>
                  <a:gd name="T25" fmla="*/ 30 h 50"/>
                  <a:gd name="T26" fmla="*/ 112 w 119"/>
                  <a:gd name="T27" fmla="*/ 34 h 50"/>
                  <a:gd name="T28" fmla="*/ 104 w 119"/>
                  <a:gd name="T29" fmla="*/ 40 h 50"/>
                  <a:gd name="T30" fmla="*/ 92 w 119"/>
                  <a:gd name="T31" fmla="*/ 46 h 50"/>
                  <a:gd name="T32" fmla="*/ 79 w 119"/>
                  <a:gd name="T33" fmla="*/ 50 h 50"/>
                  <a:gd name="T34" fmla="*/ 66 w 119"/>
                  <a:gd name="T35" fmla="*/ 49 h 50"/>
                  <a:gd name="T36" fmla="*/ 52 w 119"/>
                  <a:gd name="T37" fmla="*/ 45 h 50"/>
                  <a:gd name="T38" fmla="*/ 40 w 119"/>
                  <a:gd name="T39" fmla="*/ 39 h 50"/>
                  <a:gd name="T40" fmla="*/ 31 w 119"/>
                  <a:gd name="T41" fmla="*/ 34 h 50"/>
                  <a:gd name="T42" fmla="*/ 24 w 119"/>
                  <a:gd name="T43" fmla="*/ 31 h 50"/>
                  <a:gd name="T44" fmla="*/ 23 w 119"/>
                  <a:gd name="T45" fmla="*/ 30 h 50"/>
                  <a:gd name="T46" fmla="*/ 20 w 119"/>
                  <a:gd name="T47" fmla="*/ 30 h 50"/>
                  <a:gd name="T48" fmla="*/ 16 w 119"/>
                  <a:gd name="T49" fmla="*/ 33 h 50"/>
                  <a:gd name="T50" fmla="*/ 10 w 119"/>
                  <a:gd name="T51" fmla="*/ 38 h 50"/>
                  <a:gd name="T52" fmla="*/ 3 w 119"/>
                  <a:gd name="T53" fmla="*/ 46 h 50"/>
                  <a:gd name="T54" fmla="*/ 0 w 119"/>
                  <a:gd name="T55" fmla="*/ 37 h 50"/>
                  <a:gd name="T56" fmla="*/ 0 w 119"/>
                  <a:gd name="T57" fmla="*/ 25 h 50"/>
                  <a:gd name="T58" fmla="*/ 2 w 119"/>
                  <a:gd name="T59" fmla="*/ 13 h 50"/>
                  <a:gd name="T60" fmla="*/ 3 w 119"/>
                  <a:gd name="T61" fmla="*/ 4 h 50"/>
                  <a:gd name="T62" fmla="*/ 10 w 119"/>
                  <a:gd name="T63" fmla="*/ 12 h 50"/>
                  <a:gd name="T64" fmla="*/ 16 w 119"/>
                  <a:gd name="T65" fmla="*/ 17 h 50"/>
                  <a:gd name="T66" fmla="*/ 21 w 119"/>
                  <a:gd name="T67" fmla="*/ 20 h 50"/>
                  <a:gd name="T68" fmla="*/ 23 w 119"/>
                  <a:gd name="T69" fmla="*/ 20 h 50"/>
                  <a:gd name="T70" fmla="*/ 25 w 119"/>
                  <a:gd name="T71" fmla="*/ 19 h 50"/>
                  <a:gd name="T72" fmla="*/ 31 w 119"/>
                  <a:gd name="T73" fmla="*/ 16 h 50"/>
                  <a:gd name="T74" fmla="*/ 40 w 119"/>
                  <a:gd name="T75" fmla="*/ 11 h 50"/>
                  <a:gd name="T76" fmla="*/ 53 w 119"/>
                  <a:gd name="T77" fmla="*/ 5 h 50"/>
                  <a:gd name="T78" fmla="*/ 66 w 119"/>
                  <a:gd name="T79" fmla="*/ 2 h 50"/>
                  <a:gd name="T80" fmla="*/ 80 w 119"/>
                  <a:gd name="T8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50">
                    <a:moveTo>
                      <a:pt x="80" y="0"/>
                    </a:moveTo>
                    <a:lnTo>
                      <a:pt x="93" y="5"/>
                    </a:lnTo>
                    <a:lnTo>
                      <a:pt x="104" y="10"/>
                    </a:lnTo>
                    <a:lnTo>
                      <a:pt x="113" y="16"/>
                    </a:lnTo>
                    <a:lnTo>
                      <a:pt x="118" y="20"/>
                    </a:lnTo>
                    <a:lnTo>
                      <a:pt x="119" y="22"/>
                    </a:lnTo>
                    <a:lnTo>
                      <a:pt x="118" y="23"/>
                    </a:lnTo>
                    <a:lnTo>
                      <a:pt x="117" y="24"/>
                    </a:lnTo>
                    <a:lnTo>
                      <a:pt x="114" y="25"/>
                    </a:lnTo>
                    <a:lnTo>
                      <a:pt x="115" y="26"/>
                    </a:lnTo>
                    <a:lnTo>
                      <a:pt x="118" y="29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2" y="34"/>
                    </a:lnTo>
                    <a:lnTo>
                      <a:pt x="104" y="40"/>
                    </a:lnTo>
                    <a:lnTo>
                      <a:pt x="92" y="46"/>
                    </a:lnTo>
                    <a:lnTo>
                      <a:pt x="79" y="50"/>
                    </a:lnTo>
                    <a:lnTo>
                      <a:pt x="66" y="49"/>
                    </a:lnTo>
                    <a:lnTo>
                      <a:pt x="52" y="45"/>
                    </a:lnTo>
                    <a:lnTo>
                      <a:pt x="40" y="39"/>
                    </a:lnTo>
                    <a:lnTo>
                      <a:pt x="31" y="34"/>
                    </a:lnTo>
                    <a:lnTo>
                      <a:pt x="24" y="31"/>
                    </a:lnTo>
                    <a:lnTo>
                      <a:pt x="23" y="30"/>
                    </a:lnTo>
                    <a:lnTo>
                      <a:pt x="20" y="30"/>
                    </a:lnTo>
                    <a:lnTo>
                      <a:pt x="16" y="33"/>
                    </a:lnTo>
                    <a:lnTo>
                      <a:pt x="10" y="38"/>
                    </a:lnTo>
                    <a:lnTo>
                      <a:pt x="3" y="46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3" y="4"/>
                    </a:lnTo>
                    <a:lnTo>
                      <a:pt x="10" y="12"/>
                    </a:lnTo>
                    <a:lnTo>
                      <a:pt x="16" y="17"/>
                    </a:lnTo>
                    <a:lnTo>
                      <a:pt x="21" y="20"/>
                    </a:lnTo>
                    <a:lnTo>
                      <a:pt x="23" y="20"/>
                    </a:lnTo>
                    <a:lnTo>
                      <a:pt x="25" y="19"/>
                    </a:lnTo>
                    <a:lnTo>
                      <a:pt x="31" y="16"/>
                    </a:lnTo>
                    <a:lnTo>
                      <a:pt x="40" y="11"/>
                    </a:lnTo>
                    <a:lnTo>
                      <a:pt x="53" y="5"/>
                    </a:lnTo>
                    <a:lnTo>
                      <a:pt x="66" y="2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3" name="Freeform 1898"/>
              <p:cNvSpPr>
                <a:spLocks/>
              </p:cNvSpPr>
              <p:nvPr/>
            </p:nvSpPr>
            <p:spPr bwMode="auto">
              <a:xfrm>
                <a:off x="4913" y="3096"/>
                <a:ext cx="9" cy="14"/>
              </a:xfrm>
              <a:custGeom>
                <a:avLst/>
                <a:gdLst>
                  <a:gd name="T0" fmla="*/ 4 w 9"/>
                  <a:gd name="T1" fmla="*/ 0 h 14"/>
                  <a:gd name="T2" fmla="*/ 6 w 9"/>
                  <a:gd name="T3" fmla="*/ 2 h 14"/>
                  <a:gd name="T4" fmla="*/ 9 w 9"/>
                  <a:gd name="T5" fmla="*/ 4 h 14"/>
                  <a:gd name="T6" fmla="*/ 9 w 9"/>
                  <a:gd name="T7" fmla="*/ 7 h 14"/>
                  <a:gd name="T8" fmla="*/ 9 w 9"/>
                  <a:gd name="T9" fmla="*/ 11 h 14"/>
                  <a:gd name="T10" fmla="*/ 6 w 9"/>
                  <a:gd name="T11" fmla="*/ 13 h 14"/>
                  <a:gd name="T12" fmla="*/ 4 w 9"/>
                  <a:gd name="T13" fmla="*/ 14 h 14"/>
                  <a:gd name="T14" fmla="*/ 2 w 9"/>
                  <a:gd name="T15" fmla="*/ 13 h 14"/>
                  <a:gd name="T16" fmla="*/ 0 w 9"/>
                  <a:gd name="T17" fmla="*/ 11 h 14"/>
                  <a:gd name="T18" fmla="*/ 0 w 9"/>
                  <a:gd name="T19" fmla="*/ 7 h 14"/>
                  <a:gd name="T20" fmla="*/ 0 w 9"/>
                  <a:gd name="T21" fmla="*/ 4 h 14"/>
                  <a:gd name="T22" fmla="*/ 2 w 9"/>
                  <a:gd name="T23" fmla="*/ 2 h 14"/>
                  <a:gd name="T24" fmla="*/ 4 w 9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4">
                    <a:moveTo>
                      <a:pt x="4" y="0"/>
                    </a:moveTo>
                    <a:lnTo>
                      <a:pt x="6" y="2"/>
                    </a:lnTo>
                    <a:lnTo>
                      <a:pt x="9" y="4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6" y="13"/>
                    </a:lnTo>
                    <a:lnTo>
                      <a:pt x="4" y="14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4" name="Freeform 1899"/>
              <p:cNvSpPr>
                <a:spLocks/>
              </p:cNvSpPr>
              <p:nvPr/>
            </p:nvSpPr>
            <p:spPr bwMode="auto">
              <a:xfrm>
                <a:off x="4916" y="3102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1 h 5"/>
                  <a:gd name="T4" fmla="*/ 3 w 3"/>
                  <a:gd name="T5" fmla="*/ 3 h 5"/>
                  <a:gd name="T6" fmla="*/ 3 w 3"/>
                  <a:gd name="T7" fmla="*/ 4 h 5"/>
                  <a:gd name="T8" fmla="*/ 2 w 3"/>
                  <a:gd name="T9" fmla="*/ 5 h 5"/>
                  <a:gd name="T10" fmla="*/ 0 w 3"/>
                  <a:gd name="T11" fmla="*/ 4 h 5"/>
                  <a:gd name="T12" fmla="*/ 0 w 3"/>
                  <a:gd name="T13" fmla="*/ 3 h 5"/>
                  <a:gd name="T14" fmla="*/ 0 w 3"/>
                  <a:gd name="T15" fmla="*/ 1 h 5"/>
                  <a:gd name="T16" fmla="*/ 2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5" name="Freeform 1900"/>
              <p:cNvSpPr>
                <a:spLocks/>
              </p:cNvSpPr>
              <p:nvPr/>
            </p:nvSpPr>
            <p:spPr bwMode="auto">
              <a:xfrm>
                <a:off x="4898" y="3090"/>
                <a:ext cx="17" cy="35"/>
              </a:xfrm>
              <a:custGeom>
                <a:avLst/>
                <a:gdLst>
                  <a:gd name="T0" fmla="*/ 12 w 17"/>
                  <a:gd name="T1" fmla="*/ 0 h 35"/>
                  <a:gd name="T2" fmla="*/ 17 w 17"/>
                  <a:gd name="T3" fmla="*/ 2 h 35"/>
                  <a:gd name="T4" fmla="*/ 12 w 17"/>
                  <a:gd name="T5" fmla="*/ 3 h 35"/>
                  <a:gd name="T6" fmla="*/ 10 w 17"/>
                  <a:gd name="T7" fmla="*/ 5 h 35"/>
                  <a:gd name="T8" fmla="*/ 7 w 17"/>
                  <a:gd name="T9" fmla="*/ 9 h 35"/>
                  <a:gd name="T10" fmla="*/ 5 w 17"/>
                  <a:gd name="T11" fmla="*/ 13 h 35"/>
                  <a:gd name="T12" fmla="*/ 5 w 17"/>
                  <a:gd name="T13" fmla="*/ 18 h 35"/>
                  <a:gd name="T14" fmla="*/ 5 w 17"/>
                  <a:gd name="T15" fmla="*/ 24 h 35"/>
                  <a:gd name="T16" fmla="*/ 7 w 17"/>
                  <a:gd name="T17" fmla="*/ 29 h 35"/>
                  <a:gd name="T18" fmla="*/ 10 w 17"/>
                  <a:gd name="T19" fmla="*/ 32 h 35"/>
                  <a:gd name="T20" fmla="*/ 13 w 17"/>
                  <a:gd name="T21" fmla="*/ 35 h 35"/>
                  <a:gd name="T22" fmla="*/ 12 w 17"/>
                  <a:gd name="T23" fmla="*/ 35 h 35"/>
                  <a:gd name="T24" fmla="*/ 8 w 17"/>
                  <a:gd name="T25" fmla="*/ 33 h 35"/>
                  <a:gd name="T26" fmla="*/ 5 w 17"/>
                  <a:gd name="T27" fmla="*/ 31 h 35"/>
                  <a:gd name="T28" fmla="*/ 3 w 17"/>
                  <a:gd name="T29" fmla="*/ 27 h 35"/>
                  <a:gd name="T30" fmla="*/ 1 w 17"/>
                  <a:gd name="T31" fmla="*/ 23 h 35"/>
                  <a:gd name="T32" fmla="*/ 0 w 17"/>
                  <a:gd name="T33" fmla="*/ 18 h 35"/>
                  <a:gd name="T34" fmla="*/ 1 w 17"/>
                  <a:gd name="T35" fmla="*/ 12 h 35"/>
                  <a:gd name="T36" fmla="*/ 3 w 17"/>
                  <a:gd name="T37" fmla="*/ 8 h 35"/>
                  <a:gd name="T38" fmla="*/ 5 w 17"/>
                  <a:gd name="T39" fmla="*/ 4 h 35"/>
                  <a:gd name="T40" fmla="*/ 8 w 17"/>
                  <a:gd name="T41" fmla="*/ 2 h 35"/>
                  <a:gd name="T42" fmla="*/ 12 w 17"/>
                  <a:gd name="T4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5">
                    <a:moveTo>
                      <a:pt x="12" y="0"/>
                    </a:moveTo>
                    <a:lnTo>
                      <a:pt x="17" y="2"/>
                    </a:lnTo>
                    <a:lnTo>
                      <a:pt x="12" y="3"/>
                    </a:lnTo>
                    <a:lnTo>
                      <a:pt x="10" y="5"/>
                    </a:lnTo>
                    <a:lnTo>
                      <a:pt x="7" y="9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7" y="29"/>
                    </a:lnTo>
                    <a:lnTo>
                      <a:pt x="10" y="32"/>
                    </a:lnTo>
                    <a:lnTo>
                      <a:pt x="13" y="35"/>
                    </a:lnTo>
                    <a:lnTo>
                      <a:pt x="12" y="35"/>
                    </a:lnTo>
                    <a:lnTo>
                      <a:pt x="8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3" y="8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6" name="Freeform 1901"/>
              <p:cNvSpPr>
                <a:spLocks/>
              </p:cNvSpPr>
              <p:nvPr/>
            </p:nvSpPr>
            <p:spPr bwMode="auto">
              <a:xfrm>
                <a:off x="4928" y="3034"/>
                <a:ext cx="117" cy="49"/>
              </a:xfrm>
              <a:custGeom>
                <a:avLst/>
                <a:gdLst>
                  <a:gd name="T0" fmla="*/ 79 w 117"/>
                  <a:gd name="T1" fmla="*/ 0 h 49"/>
                  <a:gd name="T2" fmla="*/ 92 w 117"/>
                  <a:gd name="T3" fmla="*/ 4 h 49"/>
                  <a:gd name="T4" fmla="*/ 103 w 117"/>
                  <a:gd name="T5" fmla="*/ 9 h 49"/>
                  <a:gd name="T6" fmla="*/ 111 w 117"/>
                  <a:gd name="T7" fmla="*/ 15 h 49"/>
                  <a:gd name="T8" fmla="*/ 117 w 117"/>
                  <a:gd name="T9" fmla="*/ 20 h 49"/>
                  <a:gd name="T10" fmla="*/ 117 w 117"/>
                  <a:gd name="T11" fmla="*/ 20 h 49"/>
                  <a:gd name="T12" fmla="*/ 117 w 117"/>
                  <a:gd name="T13" fmla="*/ 22 h 49"/>
                  <a:gd name="T14" fmla="*/ 115 w 117"/>
                  <a:gd name="T15" fmla="*/ 24 h 49"/>
                  <a:gd name="T16" fmla="*/ 113 w 117"/>
                  <a:gd name="T17" fmla="*/ 25 h 49"/>
                  <a:gd name="T18" fmla="*/ 115 w 117"/>
                  <a:gd name="T19" fmla="*/ 26 h 49"/>
                  <a:gd name="T20" fmla="*/ 116 w 117"/>
                  <a:gd name="T21" fmla="*/ 27 h 49"/>
                  <a:gd name="T22" fmla="*/ 117 w 117"/>
                  <a:gd name="T23" fmla="*/ 29 h 49"/>
                  <a:gd name="T24" fmla="*/ 117 w 117"/>
                  <a:gd name="T25" fmla="*/ 29 h 49"/>
                  <a:gd name="T26" fmla="*/ 111 w 117"/>
                  <a:gd name="T27" fmla="*/ 34 h 49"/>
                  <a:gd name="T28" fmla="*/ 103 w 117"/>
                  <a:gd name="T29" fmla="*/ 40 h 49"/>
                  <a:gd name="T30" fmla="*/ 91 w 117"/>
                  <a:gd name="T31" fmla="*/ 45 h 49"/>
                  <a:gd name="T32" fmla="*/ 78 w 117"/>
                  <a:gd name="T33" fmla="*/ 49 h 49"/>
                  <a:gd name="T34" fmla="*/ 64 w 117"/>
                  <a:gd name="T35" fmla="*/ 48 h 49"/>
                  <a:gd name="T36" fmla="*/ 51 w 117"/>
                  <a:gd name="T37" fmla="*/ 45 h 49"/>
                  <a:gd name="T38" fmla="*/ 39 w 117"/>
                  <a:gd name="T39" fmla="*/ 39 h 49"/>
                  <a:gd name="T40" fmla="*/ 30 w 117"/>
                  <a:gd name="T41" fmla="*/ 34 h 49"/>
                  <a:gd name="T42" fmla="*/ 23 w 117"/>
                  <a:gd name="T43" fmla="*/ 31 h 49"/>
                  <a:gd name="T44" fmla="*/ 21 w 117"/>
                  <a:gd name="T45" fmla="*/ 29 h 49"/>
                  <a:gd name="T46" fmla="*/ 19 w 117"/>
                  <a:gd name="T47" fmla="*/ 29 h 49"/>
                  <a:gd name="T48" fmla="*/ 15 w 117"/>
                  <a:gd name="T49" fmla="*/ 33 h 49"/>
                  <a:gd name="T50" fmla="*/ 8 w 117"/>
                  <a:gd name="T51" fmla="*/ 38 h 49"/>
                  <a:gd name="T52" fmla="*/ 2 w 117"/>
                  <a:gd name="T53" fmla="*/ 46 h 49"/>
                  <a:gd name="T54" fmla="*/ 0 w 117"/>
                  <a:gd name="T55" fmla="*/ 36 h 49"/>
                  <a:gd name="T56" fmla="*/ 0 w 117"/>
                  <a:gd name="T57" fmla="*/ 25 h 49"/>
                  <a:gd name="T58" fmla="*/ 1 w 117"/>
                  <a:gd name="T59" fmla="*/ 13 h 49"/>
                  <a:gd name="T60" fmla="*/ 2 w 117"/>
                  <a:gd name="T61" fmla="*/ 4 h 49"/>
                  <a:gd name="T62" fmla="*/ 9 w 117"/>
                  <a:gd name="T63" fmla="*/ 12 h 49"/>
                  <a:gd name="T64" fmla="*/ 15 w 117"/>
                  <a:gd name="T65" fmla="*/ 17 h 49"/>
                  <a:gd name="T66" fmla="*/ 19 w 117"/>
                  <a:gd name="T67" fmla="*/ 19 h 49"/>
                  <a:gd name="T68" fmla="*/ 22 w 117"/>
                  <a:gd name="T69" fmla="*/ 20 h 49"/>
                  <a:gd name="T70" fmla="*/ 24 w 117"/>
                  <a:gd name="T71" fmla="*/ 19 h 49"/>
                  <a:gd name="T72" fmla="*/ 30 w 117"/>
                  <a:gd name="T73" fmla="*/ 15 h 49"/>
                  <a:gd name="T74" fmla="*/ 39 w 117"/>
                  <a:gd name="T75" fmla="*/ 11 h 49"/>
                  <a:gd name="T76" fmla="*/ 51 w 117"/>
                  <a:gd name="T77" fmla="*/ 5 h 49"/>
                  <a:gd name="T78" fmla="*/ 65 w 117"/>
                  <a:gd name="T79" fmla="*/ 1 h 49"/>
                  <a:gd name="T80" fmla="*/ 79 w 117"/>
                  <a:gd name="T8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9">
                    <a:moveTo>
                      <a:pt x="79" y="0"/>
                    </a:moveTo>
                    <a:lnTo>
                      <a:pt x="92" y="4"/>
                    </a:lnTo>
                    <a:lnTo>
                      <a:pt x="103" y="9"/>
                    </a:lnTo>
                    <a:lnTo>
                      <a:pt x="111" y="15"/>
                    </a:lnTo>
                    <a:lnTo>
                      <a:pt x="117" y="20"/>
                    </a:lnTo>
                    <a:lnTo>
                      <a:pt x="117" y="20"/>
                    </a:lnTo>
                    <a:lnTo>
                      <a:pt x="117" y="22"/>
                    </a:lnTo>
                    <a:lnTo>
                      <a:pt x="115" y="24"/>
                    </a:lnTo>
                    <a:lnTo>
                      <a:pt x="113" y="25"/>
                    </a:lnTo>
                    <a:lnTo>
                      <a:pt x="115" y="26"/>
                    </a:lnTo>
                    <a:lnTo>
                      <a:pt x="116" y="27"/>
                    </a:lnTo>
                    <a:lnTo>
                      <a:pt x="117" y="29"/>
                    </a:lnTo>
                    <a:lnTo>
                      <a:pt x="117" y="29"/>
                    </a:lnTo>
                    <a:lnTo>
                      <a:pt x="111" y="34"/>
                    </a:lnTo>
                    <a:lnTo>
                      <a:pt x="103" y="40"/>
                    </a:lnTo>
                    <a:lnTo>
                      <a:pt x="91" y="45"/>
                    </a:lnTo>
                    <a:lnTo>
                      <a:pt x="78" y="49"/>
                    </a:lnTo>
                    <a:lnTo>
                      <a:pt x="64" y="48"/>
                    </a:lnTo>
                    <a:lnTo>
                      <a:pt x="51" y="45"/>
                    </a:lnTo>
                    <a:lnTo>
                      <a:pt x="39" y="39"/>
                    </a:lnTo>
                    <a:lnTo>
                      <a:pt x="30" y="34"/>
                    </a:lnTo>
                    <a:lnTo>
                      <a:pt x="23" y="31"/>
                    </a:lnTo>
                    <a:lnTo>
                      <a:pt x="21" y="29"/>
                    </a:lnTo>
                    <a:lnTo>
                      <a:pt x="19" y="29"/>
                    </a:lnTo>
                    <a:lnTo>
                      <a:pt x="15" y="33"/>
                    </a:lnTo>
                    <a:lnTo>
                      <a:pt x="8" y="38"/>
                    </a:lnTo>
                    <a:lnTo>
                      <a:pt x="2" y="46"/>
                    </a:lnTo>
                    <a:lnTo>
                      <a:pt x="0" y="36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4"/>
                    </a:lnTo>
                    <a:lnTo>
                      <a:pt x="9" y="12"/>
                    </a:lnTo>
                    <a:lnTo>
                      <a:pt x="15" y="17"/>
                    </a:lnTo>
                    <a:lnTo>
                      <a:pt x="19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0" y="15"/>
                    </a:lnTo>
                    <a:lnTo>
                      <a:pt x="39" y="11"/>
                    </a:lnTo>
                    <a:lnTo>
                      <a:pt x="51" y="5"/>
                    </a:lnTo>
                    <a:lnTo>
                      <a:pt x="65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7" name="Freeform 1902"/>
              <p:cNvSpPr>
                <a:spLocks/>
              </p:cNvSpPr>
              <p:nvPr/>
            </p:nvSpPr>
            <p:spPr bwMode="auto">
              <a:xfrm>
                <a:off x="5021" y="3047"/>
                <a:ext cx="10" cy="14"/>
              </a:xfrm>
              <a:custGeom>
                <a:avLst/>
                <a:gdLst>
                  <a:gd name="T0" fmla="*/ 5 w 10"/>
                  <a:gd name="T1" fmla="*/ 0 h 14"/>
                  <a:gd name="T2" fmla="*/ 7 w 10"/>
                  <a:gd name="T3" fmla="*/ 1 h 14"/>
                  <a:gd name="T4" fmla="*/ 9 w 10"/>
                  <a:gd name="T5" fmla="*/ 4 h 14"/>
                  <a:gd name="T6" fmla="*/ 10 w 10"/>
                  <a:gd name="T7" fmla="*/ 7 h 14"/>
                  <a:gd name="T8" fmla="*/ 9 w 10"/>
                  <a:gd name="T9" fmla="*/ 11 h 14"/>
                  <a:gd name="T10" fmla="*/ 7 w 10"/>
                  <a:gd name="T11" fmla="*/ 13 h 14"/>
                  <a:gd name="T12" fmla="*/ 5 w 10"/>
                  <a:gd name="T13" fmla="*/ 14 h 14"/>
                  <a:gd name="T14" fmla="*/ 3 w 10"/>
                  <a:gd name="T15" fmla="*/ 13 h 14"/>
                  <a:gd name="T16" fmla="*/ 2 w 10"/>
                  <a:gd name="T17" fmla="*/ 11 h 14"/>
                  <a:gd name="T18" fmla="*/ 0 w 10"/>
                  <a:gd name="T19" fmla="*/ 7 h 14"/>
                  <a:gd name="T20" fmla="*/ 2 w 10"/>
                  <a:gd name="T21" fmla="*/ 4 h 14"/>
                  <a:gd name="T22" fmla="*/ 3 w 10"/>
                  <a:gd name="T23" fmla="*/ 1 h 14"/>
                  <a:gd name="T24" fmla="*/ 5 w 1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4">
                    <a:moveTo>
                      <a:pt x="5" y="0"/>
                    </a:moveTo>
                    <a:lnTo>
                      <a:pt x="7" y="1"/>
                    </a:lnTo>
                    <a:lnTo>
                      <a:pt x="9" y="4"/>
                    </a:lnTo>
                    <a:lnTo>
                      <a:pt x="10" y="7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5" y="14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0" y="7"/>
                    </a:lnTo>
                    <a:lnTo>
                      <a:pt x="2" y="4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8" name="Freeform 1903"/>
              <p:cNvSpPr>
                <a:spLocks/>
              </p:cNvSpPr>
              <p:nvPr/>
            </p:nvSpPr>
            <p:spPr bwMode="auto">
              <a:xfrm>
                <a:off x="5025" y="3053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1 h 5"/>
                  <a:gd name="T4" fmla="*/ 3 w 3"/>
                  <a:gd name="T5" fmla="*/ 2 h 5"/>
                  <a:gd name="T6" fmla="*/ 3 w 3"/>
                  <a:gd name="T7" fmla="*/ 3 h 5"/>
                  <a:gd name="T8" fmla="*/ 1 w 3"/>
                  <a:gd name="T9" fmla="*/ 5 h 5"/>
                  <a:gd name="T10" fmla="*/ 0 w 3"/>
                  <a:gd name="T11" fmla="*/ 3 h 5"/>
                  <a:gd name="T12" fmla="*/ 0 w 3"/>
                  <a:gd name="T13" fmla="*/ 2 h 5"/>
                  <a:gd name="T14" fmla="*/ 0 w 3"/>
                  <a:gd name="T15" fmla="*/ 1 h 5"/>
                  <a:gd name="T16" fmla="*/ 1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3" y="1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9" name="Freeform 1904"/>
              <p:cNvSpPr>
                <a:spLocks/>
              </p:cNvSpPr>
              <p:nvPr/>
            </p:nvSpPr>
            <p:spPr bwMode="auto">
              <a:xfrm>
                <a:off x="5007" y="3041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1 h 34"/>
                  <a:gd name="T4" fmla="*/ 12 w 16"/>
                  <a:gd name="T5" fmla="*/ 2 h 34"/>
                  <a:gd name="T6" fmla="*/ 9 w 16"/>
                  <a:gd name="T7" fmla="*/ 5 h 34"/>
                  <a:gd name="T8" fmla="*/ 6 w 16"/>
                  <a:gd name="T9" fmla="*/ 8 h 34"/>
                  <a:gd name="T10" fmla="*/ 5 w 16"/>
                  <a:gd name="T11" fmla="*/ 13 h 34"/>
                  <a:gd name="T12" fmla="*/ 5 w 16"/>
                  <a:gd name="T13" fmla="*/ 18 h 34"/>
                  <a:gd name="T14" fmla="*/ 5 w 16"/>
                  <a:gd name="T15" fmla="*/ 24 h 34"/>
                  <a:gd name="T16" fmla="*/ 6 w 16"/>
                  <a:gd name="T17" fmla="*/ 28 h 34"/>
                  <a:gd name="T18" fmla="*/ 10 w 16"/>
                  <a:gd name="T19" fmla="*/ 32 h 34"/>
                  <a:gd name="T20" fmla="*/ 13 w 16"/>
                  <a:gd name="T21" fmla="*/ 34 h 34"/>
                  <a:gd name="T22" fmla="*/ 12 w 16"/>
                  <a:gd name="T23" fmla="*/ 34 h 34"/>
                  <a:gd name="T24" fmla="*/ 9 w 16"/>
                  <a:gd name="T25" fmla="*/ 33 h 34"/>
                  <a:gd name="T26" fmla="*/ 5 w 16"/>
                  <a:gd name="T27" fmla="*/ 31 h 34"/>
                  <a:gd name="T28" fmla="*/ 3 w 16"/>
                  <a:gd name="T29" fmla="*/ 27 h 34"/>
                  <a:gd name="T30" fmla="*/ 0 w 16"/>
                  <a:gd name="T31" fmla="*/ 22 h 34"/>
                  <a:gd name="T32" fmla="*/ 0 w 16"/>
                  <a:gd name="T33" fmla="*/ 18 h 34"/>
                  <a:gd name="T34" fmla="*/ 0 w 16"/>
                  <a:gd name="T35" fmla="*/ 12 h 34"/>
                  <a:gd name="T36" fmla="*/ 3 w 16"/>
                  <a:gd name="T37" fmla="*/ 7 h 34"/>
                  <a:gd name="T38" fmla="*/ 5 w 16"/>
                  <a:gd name="T39" fmla="*/ 4 h 34"/>
                  <a:gd name="T40" fmla="*/ 9 w 16"/>
                  <a:gd name="T41" fmla="*/ 1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1"/>
                    </a:lnTo>
                    <a:lnTo>
                      <a:pt x="12" y="2"/>
                    </a:lnTo>
                    <a:lnTo>
                      <a:pt x="9" y="5"/>
                    </a:lnTo>
                    <a:lnTo>
                      <a:pt x="6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4"/>
                    </a:lnTo>
                    <a:lnTo>
                      <a:pt x="6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0" name="Freeform 1905"/>
              <p:cNvSpPr>
                <a:spLocks/>
              </p:cNvSpPr>
              <p:nvPr/>
            </p:nvSpPr>
            <p:spPr bwMode="auto">
              <a:xfrm>
                <a:off x="4854" y="2984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1 w 117"/>
                  <a:gd name="T7" fmla="*/ 15 h 48"/>
                  <a:gd name="T8" fmla="*/ 117 w 117"/>
                  <a:gd name="T9" fmla="*/ 18 h 48"/>
                  <a:gd name="T10" fmla="*/ 117 w 117"/>
                  <a:gd name="T11" fmla="*/ 20 h 48"/>
                  <a:gd name="T12" fmla="*/ 116 w 117"/>
                  <a:gd name="T13" fmla="*/ 21 h 48"/>
                  <a:gd name="T14" fmla="*/ 115 w 117"/>
                  <a:gd name="T15" fmla="*/ 22 h 48"/>
                  <a:gd name="T16" fmla="*/ 113 w 117"/>
                  <a:gd name="T17" fmla="*/ 24 h 48"/>
                  <a:gd name="T18" fmla="*/ 115 w 117"/>
                  <a:gd name="T19" fmla="*/ 25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2 h 48"/>
                  <a:gd name="T28" fmla="*/ 103 w 117"/>
                  <a:gd name="T29" fmla="*/ 38 h 48"/>
                  <a:gd name="T30" fmla="*/ 91 w 117"/>
                  <a:gd name="T31" fmla="*/ 44 h 48"/>
                  <a:gd name="T32" fmla="*/ 78 w 117"/>
                  <a:gd name="T33" fmla="*/ 48 h 48"/>
                  <a:gd name="T34" fmla="*/ 64 w 117"/>
                  <a:gd name="T35" fmla="*/ 47 h 48"/>
                  <a:gd name="T36" fmla="*/ 51 w 117"/>
                  <a:gd name="T37" fmla="*/ 43 h 48"/>
                  <a:gd name="T38" fmla="*/ 39 w 117"/>
                  <a:gd name="T39" fmla="*/ 38 h 48"/>
                  <a:gd name="T40" fmla="*/ 30 w 117"/>
                  <a:gd name="T41" fmla="*/ 32 h 48"/>
                  <a:gd name="T42" fmla="*/ 23 w 117"/>
                  <a:gd name="T43" fmla="*/ 29 h 48"/>
                  <a:gd name="T44" fmla="*/ 21 w 117"/>
                  <a:gd name="T45" fmla="*/ 28 h 48"/>
                  <a:gd name="T46" fmla="*/ 20 w 117"/>
                  <a:gd name="T47" fmla="*/ 29 h 48"/>
                  <a:gd name="T48" fmla="*/ 15 w 117"/>
                  <a:gd name="T49" fmla="*/ 31 h 48"/>
                  <a:gd name="T50" fmla="*/ 8 w 117"/>
                  <a:gd name="T51" fmla="*/ 37 h 48"/>
                  <a:gd name="T52" fmla="*/ 2 w 117"/>
                  <a:gd name="T53" fmla="*/ 44 h 48"/>
                  <a:gd name="T54" fmla="*/ 0 w 117"/>
                  <a:gd name="T55" fmla="*/ 35 h 48"/>
                  <a:gd name="T56" fmla="*/ 0 w 117"/>
                  <a:gd name="T57" fmla="*/ 23 h 48"/>
                  <a:gd name="T58" fmla="*/ 0 w 117"/>
                  <a:gd name="T59" fmla="*/ 11 h 48"/>
                  <a:gd name="T60" fmla="*/ 2 w 117"/>
                  <a:gd name="T61" fmla="*/ 3 h 48"/>
                  <a:gd name="T62" fmla="*/ 9 w 117"/>
                  <a:gd name="T63" fmla="*/ 10 h 48"/>
                  <a:gd name="T64" fmla="*/ 15 w 117"/>
                  <a:gd name="T65" fmla="*/ 15 h 48"/>
                  <a:gd name="T66" fmla="*/ 20 w 117"/>
                  <a:gd name="T67" fmla="*/ 18 h 48"/>
                  <a:gd name="T68" fmla="*/ 22 w 117"/>
                  <a:gd name="T69" fmla="*/ 20 h 48"/>
                  <a:gd name="T70" fmla="*/ 24 w 117"/>
                  <a:gd name="T71" fmla="*/ 17 h 48"/>
                  <a:gd name="T72" fmla="*/ 30 w 117"/>
                  <a:gd name="T73" fmla="*/ 14 h 48"/>
                  <a:gd name="T74" fmla="*/ 39 w 117"/>
                  <a:gd name="T75" fmla="*/ 9 h 48"/>
                  <a:gd name="T76" fmla="*/ 51 w 117"/>
                  <a:gd name="T77" fmla="*/ 4 h 48"/>
                  <a:gd name="T78" fmla="*/ 65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1" y="15"/>
                    </a:lnTo>
                    <a:lnTo>
                      <a:pt x="117" y="18"/>
                    </a:lnTo>
                    <a:lnTo>
                      <a:pt x="117" y="20"/>
                    </a:lnTo>
                    <a:lnTo>
                      <a:pt x="116" y="21"/>
                    </a:lnTo>
                    <a:lnTo>
                      <a:pt x="115" y="22"/>
                    </a:lnTo>
                    <a:lnTo>
                      <a:pt x="113" y="24"/>
                    </a:lnTo>
                    <a:lnTo>
                      <a:pt x="115" y="25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2"/>
                    </a:lnTo>
                    <a:lnTo>
                      <a:pt x="103" y="38"/>
                    </a:lnTo>
                    <a:lnTo>
                      <a:pt x="91" y="44"/>
                    </a:lnTo>
                    <a:lnTo>
                      <a:pt x="78" y="48"/>
                    </a:lnTo>
                    <a:lnTo>
                      <a:pt x="64" y="47"/>
                    </a:lnTo>
                    <a:lnTo>
                      <a:pt x="51" y="43"/>
                    </a:lnTo>
                    <a:lnTo>
                      <a:pt x="39" y="38"/>
                    </a:lnTo>
                    <a:lnTo>
                      <a:pt x="30" y="32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1"/>
                    </a:lnTo>
                    <a:lnTo>
                      <a:pt x="8" y="37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0" y="11"/>
                    </a:lnTo>
                    <a:lnTo>
                      <a:pt x="2" y="3"/>
                    </a:lnTo>
                    <a:lnTo>
                      <a:pt x="9" y="10"/>
                    </a:lnTo>
                    <a:lnTo>
                      <a:pt x="15" y="15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4" y="17"/>
                    </a:lnTo>
                    <a:lnTo>
                      <a:pt x="30" y="14"/>
                    </a:lnTo>
                    <a:lnTo>
                      <a:pt x="39" y="9"/>
                    </a:lnTo>
                    <a:lnTo>
                      <a:pt x="51" y="4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1" name="Freeform 1906"/>
              <p:cNvSpPr>
                <a:spLocks/>
              </p:cNvSpPr>
              <p:nvPr/>
            </p:nvSpPr>
            <p:spPr bwMode="auto">
              <a:xfrm>
                <a:off x="4947" y="2997"/>
                <a:ext cx="10" cy="12"/>
              </a:xfrm>
              <a:custGeom>
                <a:avLst/>
                <a:gdLst>
                  <a:gd name="T0" fmla="*/ 5 w 10"/>
                  <a:gd name="T1" fmla="*/ 0 h 12"/>
                  <a:gd name="T2" fmla="*/ 8 w 10"/>
                  <a:gd name="T3" fmla="*/ 0 h 12"/>
                  <a:gd name="T4" fmla="*/ 9 w 10"/>
                  <a:gd name="T5" fmla="*/ 2 h 12"/>
                  <a:gd name="T6" fmla="*/ 10 w 10"/>
                  <a:gd name="T7" fmla="*/ 5 h 12"/>
                  <a:gd name="T8" fmla="*/ 9 w 10"/>
                  <a:gd name="T9" fmla="*/ 9 h 12"/>
                  <a:gd name="T10" fmla="*/ 8 w 10"/>
                  <a:gd name="T11" fmla="*/ 11 h 12"/>
                  <a:gd name="T12" fmla="*/ 5 w 10"/>
                  <a:gd name="T13" fmla="*/ 12 h 12"/>
                  <a:gd name="T14" fmla="*/ 3 w 10"/>
                  <a:gd name="T15" fmla="*/ 11 h 12"/>
                  <a:gd name="T16" fmla="*/ 2 w 10"/>
                  <a:gd name="T17" fmla="*/ 9 h 12"/>
                  <a:gd name="T18" fmla="*/ 0 w 10"/>
                  <a:gd name="T19" fmla="*/ 5 h 12"/>
                  <a:gd name="T20" fmla="*/ 2 w 10"/>
                  <a:gd name="T21" fmla="*/ 2 h 12"/>
                  <a:gd name="T22" fmla="*/ 3 w 10"/>
                  <a:gd name="T23" fmla="*/ 0 h 12"/>
                  <a:gd name="T24" fmla="*/ 5 w 10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2">
                    <a:moveTo>
                      <a:pt x="5" y="0"/>
                    </a:moveTo>
                    <a:lnTo>
                      <a:pt x="8" y="0"/>
                    </a:lnTo>
                    <a:lnTo>
                      <a:pt x="9" y="2"/>
                    </a:lnTo>
                    <a:lnTo>
                      <a:pt x="10" y="5"/>
                    </a:lnTo>
                    <a:lnTo>
                      <a:pt x="9" y="9"/>
                    </a:lnTo>
                    <a:lnTo>
                      <a:pt x="8" y="11"/>
                    </a:lnTo>
                    <a:lnTo>
                      <a:pt x="5" y="12"/>
                    </a:lnTo>
                    <a:lnTo>
                      <a:pt x="3" y="11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2" name="Freeform 1907"/>
              <p:cNvSpPr>
                <a:spLocks/>
              </p:cNvSpPr>
              <p:nvPr/>
            </p:nvSpPr>
            <p:spPr bwMode="auto">
              <a:xfrm>
                <a:off x="4951" y="3002"/>
                <a:ext cx="4" cy="4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0 h 4"/>
                  <a:gd name="T4" fmla="*/ 4 w 4"/>
                  <a:gd name="T5" fmla="*/ 2 h 4"/>
                  <a:gd name="T6" fmla="*/ 4 w 4"/>
                  <a:gd name="T7" fmla="*/ 3 h 4"/>
                  <a:gd name="T8" fmla="*/ 1 w 4"/>
                  <a:gd name="T9" fmla="*/ 4 h 4"/>
                  <a:gd name="T10" fmla="*/ 0 w 4"/>
                  <a:gd name="T11" fmla="*/ 3 h 4"/>
                  <a:gd name="T12" fmla="*/ 0 w 4"/>
                  <a:gd name="T13" fmla="*/ 2 h 4"/>
                  <a:gd name="T14" fmla="*/ 0 w 4"/>
                  <a:gd name="T15" fmla="*/ 0 h 4"/>
                  <a:gd name="T16" fmla="*/ 1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3" name="Freeform 1908"/>
              <p:cNvSpPr>
                <a:spLocks/>
              </p:cNvSpPr>
              <p:nvPr/>
            </p:nvSpPr>
            <p:spPr bwMode="auto">
              <a:xfrm>
                <a:off x="4933" y="2989"/>
                <a:ext cx="16" cy="35"/>
              </a:xfrm>
              <a:custGeom>
                <a:avLst/>
                <a:gdLst>
                  <a:gd name="T0" fmla="*/ 12 w 16"/>
                  <a:gd name="T1" fmla="*/ 0 h 35"/>
                  <a:gd name="T2" fmla="*/ 16 w 16"/>
                  <a:gd name="T3" fmla="*/ 2 h 35"/>
                  <a:gd name="T4" fmla="*/ 12 w 16"/>
                  <a:gd name="T5" fmla="*/ 3 h 35"/>
                  <a:gd name="T6" fmla="*/ 9 w 16"/>
                  <a:gd name="T7" fmla="*/ 5 h 35"/>
                  <a:gd name="T8" fmla="*/ 6 w 16"/>
                  <a:gd name="T9" fmla="*/ 9 h 35"/>
                  <a:gd name="T10" fmla="*/ 5 w 16"/>
                  <a:gd name="T11" fmla="*/ 13 h 35"/>
                  <a:gd name="T12" fmla="*/ 4 w 16"/>
                  <a:gd name="T13" fmla="*/ 19 h 35"/>
                  <a:gd name="T14" fmla="*/ 5 w 16"/>
                  <a:gd name="T15" fmla="*/ 24 h 35"/>
                  <a:gd name="T16" fmla="*/ 6 w 16"/>
                  <a:gd name="T17" fmla="*/ 29 h 35"/>
                  <a:gd name="T18" fmla="*/ 10 w 16"/>
                  <a:gd name="T19" fmla="*/ 32 h 35"/>
                  <a:gd name="T20" fmla="*/ 12 w 16"/>
                  <a:gd name="T21" fmla="*/ 35 h 35"/>
                  <a:gd name="T22" fmla="*/ 12 w 16"/>
                  <a:gd name="T23" fmla="*/ 35 h 35"/>
                  <a:gd name="T24" fmla="*/ 9 w 16"/>
                  <a:gd name="T25" fmla="*/ 35 h 35"/>
                  <a:gd name="T26" fmla="*/ 5 w 16"/>
                  <a:gd name="T27" fmla="*/ 32 h 35"/>
                  <a:gd name="T28" fmla="*/ 3 w 16"/>
                  <a:gd name="T29" fmla="*/ 29 h 35"/>
                  <a:gd name="T30" fmla="*/ 0 w 16"/>
                  <a:gd name="T31" fmla="*/ 24 h 35"/>
                  <a:gd name="T32" fmla="*/ 0 w 16"/>
                  <a:gd name="T33" fmla="*/ 18 h 35"/>
                  <a:gd name="T34" fmla="*/ 0 w 16"/>
                  <a:gd name="T35" fmla="*/ 12 h 35"/>
                  <a:gd name="T36" fmla="*/ 3 w 16"/>
                  <a:gd name="T37" fmla="*/ 8 h 35"/>
                  <a:gd name="T38" fmla="*/ 5 w 16"/>
                  <a:gd name="T39" fmla="*/ 4 h 35"/>
                  <a:gd name="T40" fmla="*/ 9 w 16"/>
                  <a:gd name="T41" fmla="*/ 2 h 35"/>
                  <a:gd name="T42" fmla="*/ 12 w 16"/>
                  <a:gd name="T4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5">
                    <a:moveTo>
                      <a:pt x="12" y="0"/>
                    </a:moveTo>
                    <a:lnTo>
                      <a:pt x="16" y="2"/>
                    </a:lnTo>
                    <a:lnTo>
                      <a:pt x="12" y="3"/>
                    </a:lnTo>
                    <a:lnTo>
                      <a:pt x="9" y="5"/>
                    </a:lnTo>
                    <a:lnTo>
                      <a:pt x="6" y="9"/>
                    </a:lnTo>
                    <a:lnTo>
                      <a:pt x="5" y="13"/>
                    </a:lnTo>
                    <a:lnTo>
                      <a:pt x="4" y="19"/>
                    </a:lnTo>
                    <a:lnTo>
                      <a:pt x="5" y="24"/>
                    </a:lnTo>
                    <a:lnTo>
                      <a:pt x="6" y="29"/>
                    </a:lnTo>
                    <a:lnTo>
                      <a:pt x="10" y="32"/>
                    </a:lnTo>
                    <a:lnTo>
                      <a:pt x="12" y="35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8"/>
                    </a:lnTo>
                    <a:lnTo>
                      <a:pt x="5" y="4"/>
                    </a:lnTo>
                    <a:lnTo>
                      <a:pt x="9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4" name="Freeform 1909"/>
              <p:cNvSpPr>
                <a:spLocks/>
              </p:cNvSpPr>
              <p:nvPr/>
            </p:nvSpPr>
            <p:spPr bwMode="auto">
              <a:xfrm>
                <a:off x="4811" y="2896"/>
                <a:ext cx="119" cy="48"/>
              </a:xfrm>
              <a:custGeom>
                <a:avLst/>
                <a:gdLst>
                  <a:gd name="T0" fmla="*/ 80 w 119"/>
                  <a:gd name="T1" fmla="*/ 0 h 48"/>
                  <a:gd name="T2" fmla="*/ 93 w 119"/>
                  <a:gd name="T3" fmla="*/ 3 h 48"/>
                  <a:gd name="T4" fmla="*/ 105 w 119"/>
                  <a:gd name="T5" fmla="*/ 9 h 48"/>
                  <a:gd name="T6" fmla="*/ 113 w 119"/>
                  <a:gd name="T7" fmla="*/ 15 h 48"/>
                  <a:gd name="T8" fmla="*/ 118 w 119"/>
                  <a:gd name="T9" fmla="*/ 18 h 48"/>
                  <a:gd name="T10" fmla="*/ 119 w 119"/>
                  <a:gd name="T11" fmla="*/ 18 h 48"/>
                  <a:gd name="T12" fmla="*/ 118 w 119"/>
                  <a:gd name="T13" fmla="*/ 21 h 48"/>
                  <a:gd name="T14" fmla="*/ 117 w 119"/>
                  <a:gd name="T15" fmla="*/ 22 h 48"/>
                  <a:gd name="T16" fmla="*/ 114 w 119"/>
                  <a:gd name="T17" fmla="*/ 23 h 48"/>
                  <a:gd name="T18" fmla="*/ 117 w 119"/>
                  <a:gd name="T19" fmla="*/ 24 h 48"/>
                  <a:gd name="T20" fmla="*/ 118 w 119"/>
                  <a:gd name="T21" fmla="*/ 27 h 48"/>
                  <a:gd name="T22" fmla="*/ 118 w 119"/>
                  <a:gd name="T23" fmla="*/ 28 h 48"/>
                  <a:gd name="T24" fmla="*/ 118 w 119"/>
                  <a:gd name="T25" fmla="*/ 28 h 48"/>
                  <a:gd name="T26" fmla="*/ 112 w 119"/>
                  <a:gd name="T27" fmla="*/ 32 h 48"/>
                  <a:gd name="T28" fmla="*/ 104 w 119"/>
                  <a:gd name="T29" fmla="*/ 38 h 48"/>
                  <a:gd name="T30" fmla="*/ 93 w 119"/>
                  <a:gd name="T31" fmla="*/ 44 h 48"/>
                  <a:gd name="T32" fmla="*/ 80 w 119"/>
                  <a:gd name="T33" fmla="*/ 48 h 48"/>
                  <a:gd name="T34" fmla="*/ 66 w 119"/>
                  <a:gd name="T35" fmla="*/ 47 h 48"/>
                  <a:gd name="T36" fmla="*/ 52 w 119"/>
                  <a:gd name="T37" fmla="*/ 43 h 48"/>
                  <a:gd name="T38" fmla="*/ 40 w 119"/>
                  <a:gd name="T39" fmla="*/ 37 h 48"/>
                  <a:gd name="T40" fmla="*/ 31 w 119"/>
                  <a:gd name="T41" fmla="*/ 32 h 48"/>
                  <a:gd name="T42" fmla="*/ 25 w 119"/>
                  <a:gd name="T43" fmla="*/ 29 h 48"/>
                  <a:gd name="T44" fmla="*/ 23 w 119"/>
                  <a:gd name="T45" fmla="*/ 28 h 48"/>
                  <a:gd name="T46" fmla="*/ 20 w 119"/>
                  <a:gd name="T47" fmla="*/ 29 h 48"/>
                  <a:gd name="T48" fmla="*/ 16 w 119"/>
                  <a:gd name="T49" fmla="*/ 31 h 48"/>
                  <a:gd name="T50" fmla="*/ 10 w 119"/>
                  <a:gd name="T51" fmla="*/ 36 h 48"/>
                  <a:gd name="T52" fmla="*/ 3 w 119"/>
                  <a:gd name="T53" fmla="*/ 44 h 48"/>
                  <a:gd name="T54" fmla="*/ 1 w 119"/>
                  <a:gd name="T55" fmla="*/ 35 h 48"/>
                  <a:gd name="T56" fmla="*/ 0 w 119"/>
                  <a:gd name="T57" fmla="*/ 23 h 48"/>
                  <a:gd name="T58" fmla="*/ 1 w 119"/>
                  <a:gd name="T59" fmla="*/ 11 h 48"/>
                  <a:gd name="T60" fmla="*/ 3 w 119"/>
                  <a:gd name="T61" fmla="*/ 2 h 48"/>
                  <a:gd name="T62" fmla="*/ 10 w 119"/>
                  <a:gd name="T63" fmla="*/ 10 h 48"/>
                  <a:gd name="T64" fmla="*/ 17 w 119"/>
                  <a:gd name="T65" fmla="*/ 15 h 48"/>
                  <a:gd name="T66" fmla="*/ 21 w 119"/>
                  <a:gd name="T67" fmla="*/ 18 h 48"/>
                  <a:gd name="T68" fmla="*/ 23 w 119"/>
                  <a:gd name="T69" fmla="*/ 18 h 48"/>
                  <a:gd name="T70" fmla="*/ 25 w 119"/>
                  <a:gd name="T71" fmla="*/ 17 h 48"/>
                  <a:gd name="T72" fmla="*/ 32 w 119"/>
                  <a:gd name="T73" fmla="*/ 14 h 48"/>
                  <a:gd name="T74" fmla="*/ 41 w 119"/>
                  <a:gd name="T75" fmla="*/ 9 h 48"/>
                  <a:gd name="T76" fmla="*/ 53 w 119"/>
                  <a:gd name="T77" fmla="*/ 4 h 48"/>
                  <a:gd name="T78" fmla="*/ 66 w 119"/>
                  <a:gd name="T79" fmla="*/ 0 h 48"/>
                  <a:gd name="T80" fmla="*/ 80 w 119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9" h="48">
                    <a:moveTo>
                      <a:pt x="80" y="0"/>
                    </a:moveTo>
                    <a:lnTo>
                      <a:pt x="93" y="3"/>
                    </a:lnTo>
                    <a:lnTo>
                      <a:pt x="105" y="9"/>
                    </a:lnTo>
                    <a:lnTo>
                      <a:pt x="113" y="15"/>
                    </a:lnTo>
                    <a:lnTo>
                      <a:pt x="118" y="18"/>
                    </a:lnTo>
                    <a:lnTo>
                      <a:pt x="119" y="18"/>
                    </a:lnTo>
                    <a:lnTo>
                      <a:pt x="118" y="21"/>
                    </a:lnTo>
                    <a:lnTo>
                      <a:pt x="117" y="22"/>
                    </a:lnTo>
                    <a:lnTo>
                      <a:pt x="114" y="23"/>
                    </a:lnTo>
                    <a:lnTo>
                      <a:pt x="117" y="24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2" y="32"/>
                    </a:lnTo>
                    <a:lnTo>
                      <a:pt x="104" y="38"/>
                    </a:lnTo>
                    <a:lnTo>
                      <a:pt x="93" y="44"/>
                    </a:lnTo>
                    <a:lnTo>
                      <a:pt x="80" y="48"/>
                    </a:lnTo>
                    <a:lnTo>
                      <a:pt x="66" y="47"/>
                    </a:lnTo>
                    <a:lnTo>
                      <a:pt x="52" y="43"/>
                    </a:lnTo>
                    <a:lnTo>
                      <a:pt x="40" y="37"/>
                    </a:lnTo>
                    <a:lnTo>
                      <a:pt x="31" y="32"/>
                    </a:lnTo>
                    <a:lnTo>
                      <a:pt x="25" y="29"/>
                    </a:lnTo>
                    <a:lnTo>
                      <a:pt x="23" y="28"/>
                    </a:lnTo>
                    <a:lnTo>
                      <a:pt x="20" y="29"/>
                    </a:lnTo>
                    <a:lnTo>
                      <a:pt x="16" y="31"/>
                    </a:lnTo>
                    <a:lnTo>
                      <a:pt x="10" y="36"/>
                    </a:lnTo>
                    <a:lnTo>
                      <a:pt x="3" y="44"/>
                    </a:lnTo>
                    <a:lnTo>
                      <a:pt x="1" y="35"/>
                    </a:lnTo>
                    <a:lnTo>
                      <a:pt x="0" y="23"/>
                    </a:lnTo>
                    <a:lnTo>
                      <a:pt x="1" y="11"/>
                    </a:lnTo>
                    <a:lnTo>
                      <a:pt x="3" y="2"/>
                    </a:lnTo>
                    <a:lnTo>
                      <a:pt x="10" y="10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23" y="18"/>
                    </a:lnTo>
                    <a:lnTo>
                      <a:pt x="25" y="17"/>
                    </a:lnTo>
                    <a:lnTo>
                      <a:pt x="32" y="14"/>
                    </a:lnTo>
                    <a:lnTo>
                      <a:pt x="41" y="9"/>
                    </a:lnTo>
                    <a:lnTo>
                      <a:pt x="53" y="4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5" name="Freeform 1910"/>
              <p:cNvSpPr>
                <a:spLocks/>
              </p:cNvSpPr>
              <p:nvPr/>
            </p:nvSpPr>
            <p:spPr bwMode="auto">
              <a:xfrm>
                <a:off x="4906" y="2908"/>
                <a:ext cx="9" cy="13"/>
              </a:xfrm>
              <a:custGeom>
                <a:avLst/>
                <a:gdLst>
                  <a:gd name="T0" fmla="*/ 4 w 9"/>
                  <a:gd name="T1" fmla="*/ 0 h 13"/>
                  <a:gd name="T2" fmla="*/ 6 w 9"/>
                  <a:gd name="T3" fmla="*/ 0 h 13"/>
                  <a:gd name="T4" fmla="*/ 9 w 9"/>
                  <a:gd name="T5" fmla="*/ 3 h 13"/>
                  <a:gd name="T6" fmla="*/ 9 w 9"/>
                  <a:gd name="T7" fmla="*/ 6 h 13"/>
                  <a:gd name="T8" fmla="*/ 9 w 9"/>
                  <a:gd name="T9" fmla="*/ 10 h 13"/>
                  <a:gd name="T10" fmla="*/ 6 w 9"/>
                  <a:gd name="T11" fmla="*/ 12 h 13"/>
                  <a:gd name="T12" fmla="*/ 4 w 9"/>
                  <a:gd name="T13" fmla="*/ 13 h 13"/>
                  <a:gd name="T14" fmla="*/ 3 w 9"/>
                  <a:gd name="T15" fmla="*/ 12 h 13"/>
                  <a:gd name="T16" fmla="*/ 0 w 9"/>
                  <a:gd name="T17" fmla="*/ 10 h 13"/>
                  <a:gd name="T18" fmla="*/ 0 w 9"/>
                  <a:gd name="T19" fmla="*/ 6 h 13"/>
                  <a:gd name="T20" fmla="*/ 0 w 9"/>
                  <a:gd name="T21" fmla="*/ 3 h 13"/>
                  <a:gd name="T22" fmla="*/ 3 w 9"/>
                  <a:gd name="T23" fmla="*/ 0 h 13"/>
                  <a:gd name="T24" fmla="*/ 4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4" y="0"/>
                    </a:moveTo>
                    <a:lnTo>
                      <a:pt x="6" y="0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9" y="10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6" name="Freeform 1911"/>
              <p:cNvSpPr>
                <a:spLocks/>
              </p:cNvSpPr>
              <p:nvPr/>
            </p:nvSpPr>
            <p:spPr bwMode="auto">
              <a:xfrm>
                <a:off x="4909" y="2913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1 h 5"/>
                  <a:gd name="T4" fmla="*/ 3 w 3"/>
                  <a:gd name="T5" fmla="*/ 3 h 5"/>
                  <a:gd name="T6" fmla="*/ 3 w 3"/>
                  <a:gd name="T7" fmla="*/ 4 h 5"/>
                  <a:gd name="T8" fmla="*/ 2 w 3"/>
                  <a:gd name="T9" fmla="*/ 5 h 5"/>
                  <a:gd name="T10" fmla="*/ 1 w 3"/>
                  <a:gd name="T11" fmla="*/ 4 h 5"/>
                  <a:gd name="T12" fmla="*/ 0 w 3"/>
                  <a:gd name="T13" fmla="*/ 3 h 5"/>
                  <a:gd name="T14" fmla="*/ 1 w 3"/>
                  <a:gd name="T15" fmla="*/ 1 h 5"/>
                  <a:gd name="T16" fmla="*/ 2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1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7" name="Freeform 1912"/>
              <p:cNvSpPr>
                <a:spLocks/>
              </p:cNvSpPr>
              <p:nvPr/>
            </p:nvSpPr>
            <p:spPr bwMode="auto">
              <a:xfrm>
                <a:off x="4891" y="2901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2 h 34"/>
                  <a:gd name="T4" fmla="*/ 13 w 17"/>
                  <a:gd name="T5" fmla="*/ 3 h 34"/>
                  <a:gd name="T6" fmla="*/ 10 w 17"/>
                  <a:gd name="T7" fmla="*/ 5 h 34"/>
                  <a:gd name="T8" fmla="*/ 7 w 17"/>
                  <a:gd name="T9" fmla="*/ 9 h 34"/>
                  <a:gd name="T10" fmla="*/ 5 w 17"/>
                  <a:gd name="T11" fmla="*/ 13 h 34"/>
                  <a:gd name="T12" fmla="*/ 5 w 17"/>
                  <a:gd name="T13" fmla="*/ 19 h 34"/>
                  <a:gd name="T14" fmla="*/ 5 w 17"/>
                  <a:gd name="T15" fmla="*/ 24 h 34"/>
                  <a:gd name="T16" fmla="*/ 7 w 17"/>
                  <a:gd name="T17" fmla="*/ 29 h 34"/>
                  <a:gd name="T18" fmla="*/ 10 w 17"/>
                  <a:gd name="T19" fmla="*/ 32 h 34"/>
                  <a:gd name="T20" fmla="*/ 13 w 17"/>
                  <a:gd name="T21" fmla="*/ 34 h 34"/>
                  <a:gd name="T22" fmla="*/ 12 w 17"/>
                  <a:gd name="T23" fmla="*/ 34 h 34"/>
                  <a:gd name="T24" fmla="*/ 8 w 17"/>
                  <a:gd name="T25" fmla="*/ 34 h 34"/>
                  <a:gd name="T26" fmla="*/ 5 w 17"/>
                  <a:gd name="T27" fmla="*/ 32 h 34"/>
                  <a:gd name="T28" fmla="*/ 2 w 17"/>
                  <a:gd name="T29" fmla="*/ 27 h 34"/>
                  <a:gd name="T30" fmla="*/ 1 w 17"/>
                  <a:gd name="T31" fmla="*/ 23 h 34"/>
                  <a:gd name="T32" fmla="*/ 0 w 17"/>
                  <a:gd name="T33" fmla="*/ 18 h 34"/>
                  <a:gd name="T34" fmla="*/ 1 w 17"/>
                  <a:gd name="T35" fmla="*/ 12 h 34"/>
                  <a:gd name="T36" fmla="*/ 2 w 17"/>
                  <a:gd name="T37" fmla="*/ 7 h 34"/>
                  <a:gd name="T38" fmla="*/ 5 w 17"/>
                  <a:gd name="T39" fmla="*/ 4 h 34"/>
                  <a:gd name="T40" fmla="*/ 8 w 17"/>
                  <a:gd name="T41" fmla="*/ 2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2"/>
                    </a:lnTo>
                    <a:lnTo>
                      <a:pt x="13" y="3"/>
                    </a:lnTo>
                    <a:lnTo>
                      <a:pt x="10" y="5"/>
                    </a:lnTo>
                    <a:lnTo>
                      <a:pt x="7" y="9"/>
                    </a:lnTo>
                    <a:lnTo>
                      <a:pt x="5" y="13"/>
                    </a:lnTo>
                    <a:lnTo>
                      <a:pt x="5" y="19"/>
                    </a:lnTo>
                    <a:lnTo>
                      <a:pt x="5" y="24"/>
                    </a:lnTo>
                    <a:lnTo>
                      <a:pt x="7" y="29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5" y="32"/>
                    </a:lnTo>
                    <a:lnTo>
                      <a:pt x="2" y="27"/>
                    </a:lnTo>
                    <a:lnTo>
                      <a:pt x="1" y="23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2" y="7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8" name="Freeform 1913"/>
              <p:cNvSpPr>
                <a:spLocks/>
              </p:cNvSpPr>
              <p:nvPr/>
            </p:nvSpPr>
            <p:spPr bwMode="auto">
              <a:xfrm>
                <a:off x="4758" y="2939"/>
                <a:ext cx="118" cy="48"/>
              </a:xfrm>
              <a:custGeom>
                <a:avLst/>
                <a:gdLst>
                  <a:gd name="T0" fmla="*/ 80 w 118"/>
                  <a:gd name="T1" fmla="*/ 0 h 48"/>
                  <a:gd name="T2" fmla="*/ 93 w 118"/>
                  <a:gd name="T3" fmla="*/ 4 h 48"/>
                  <a:gd name="T4" fmla="*/ 104 w 118"/>
                  <a:gd name="T5" fmla="*/ 9 h 48"/>
                  <a:gd name="T6" fmla="*/ 113 w 118"/>
                  <a:gd name="T7" fmla="*/ 15 h 48"/>
                  <a:gd name="T8" fmla="*/ 118 w 118"/>
                  <a:gd name="T9" fmla="*/ 19 h 48"/>
                  <a:gd name="T10" fmla="*/ 118 w 118"/>
                  <a:gd name="T11" fmla="*/ 20 h 48"/>
                  <a:gd name="T12" fmla="*/ 118 w 118"/>
                  <a:gd name="T13" fmla="*/ 21 h 48"/>
                  <a:gd name="T14" fmla="*/ 116 w 118"/>
                  <a:gd name="T15" fmla="*/ 22 h 48"/>
                  <a:gd name="T16" fmla="*/ 114 w 118"/>
                  <a:gd name="T17" fmla="*/ 25 h 48"/>
                  <a:gd name="T18" fmla="*/ 116 w 118"/>
                  <a:gd name="T19" fmla="*/ 26 h 48"/>
                  <a:gd name="T20" fmla="*/ 117 w 118"/>
                  <a:gd name="T21" fmla="*/ 27 h 48"/>
                  <a:gd name="T22" fmla="*/ 118 w 118"/>
                  <a:gd name="T23" fmla="*/ 28 h 48"/>
                  <a:gd name="T24" fmla="*/ 118 w 118"/>
                  <a:gd name="T25" fmla="*/ 29 h 48"/>
                  <a:gd name="T26" fmla="*/ 112 w 118"/>
                  <a:gd name="T27" fmla="*/ 33 h 48"/>
                  <a:gd name="T28" fmla="*/ 104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7 h 48"/>
                  <a:gd name="T36" fmla="*/ 52 w 118"/>
                  <a:gd name="T37" fmla="*/ 43 h 48"/>
                  <a:gd name="T38" fmla="*/ 40 w 118"/>
                  <a:gd name="T39" fmla="*/ 39 h 48"/>
                  <a:gd name="T40" fmla="*/ 31 w 118"/>
                  <a:gd name="T41" fmla="*/ 33 h 48"/>
                  <a:gd name="T42" fmla="*/ 24 w 118"/>
                  <a:gd name="T43" fmla="*/ 29 h 48"/>
                  <a:gd name="T44" fmla="*/ 22 w 118"/>
                  <a:gd name="T45" fmla="*/ 28 h 48"/>
                  <a:gd name="T46" fmla="*/ 20 w 118"/>
                  <a:gd name="T47" fmla="*/ 29 h 48"/>
                  <a:gd name="T48" fmla="*/ 16 w 118"/>
                  <a:gd name="T49" fmla="*/ 32 h 48"/>
                  <a:gd name="T50" fmla="*/ 9 w 118"/>
                  <a:gd name="T51" fmla="*/ 38 h 48"/>
                  <a:gd name="T52" fmla="*/ 3 w 118"/>
                  <a:gd name="T53" fmla="*/ 45 h 48"/>
                  <a:gd name="T54" fmla="*/ 0 w 118"/>
                  <a:gd name="T55" fmla="*/ 35 h 48"/>
                  <a:gd name="T56" fmla="*/ 0 w 118"/>
                  <a:gd name="T57" fmla="*/ 23 h 48"/>
                  <a:gd name="T58" fmla="*/ 2 w 118"/>
                  <a:gd name="T59" fmla="*/ 12 h 48"/>
                  <a:gd name="T60" fmla="*/ 3 w 118"/>
                  <a:gd name="T61" fmla="*/ 4 h 48"/>
                  <a:gd name="T62" fmla="*/ 10 w 118"/>
                  <a:gd name="T63" fmla="*/ 11 h 48"/>
                  <a:gd name="T64" fmla="*/ 16 w 118"/>
                  <a:gd name="T65" fmla="*/ 15 h 48"/>
                  <a:gd name="T66" fmla="*/ 20 w 118"/>
                  <a:gd name="T67" fmla="*/ 19 h 48"/>
                  <a:gd name="T68" fmla="*/ 23 w 118"/>
                  <a:gd name="T69" fmla="*/ 20 h 48"/>
                  <a:gd name="T70" fmla="*/ 25 w 118"/>
                  <a:gd name="T71" fmla="*/ 18 h 48"/>
                  <a:gd name="T72" fmla="*/ 31 w 118"/>
                  <a:gd name="T73" fmla="*/ 14 h 48"/>
                  <a:gd name="T74" fmla="*/ 40 w 118"/>
                  <a:gd name="T75" fmla="*/ 9 h 48"/>
                  <a:gd name="T76" fmla="*/ 52 w 118"/>
                  <a:gd name="T77" fmla="*/ 5 h 48"/>
                  <a:gd name="T78" fmla="*/ 66 w 118"/>
                  <a:gd name="T79" fmla="*/ 0 h 48"/>
                  <a:gd name="T80" fmla="*/ 80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80" y="0"/>
                    </a:moveTo>
                    <a:lnTo>
                      <a:pt x="93" y="4"/>
                    </a:lnTo>
                    <a:lnTo>
                      <a:pt x="104" y="9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18" y="20"/>
                    </a:lnTo>
                    <a:lnTo>
                      <a:pt x="118" y="21"/>
                    </a:lnTo>
                    <a:lnTo>
                      <a:pt x="116" y="22"/>
                    </a:lnTo>
                    <a:lnTo>
                      <a:pt x="114" y="25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8" y="28"/>
                    </a:lnTo>
                    <a:lnTo>
                      <a:pt x="118" y="29"/>
                    </a:lnTo>
                    <a:lnTo>
                      <a:pt x="112" y="33"/>
                    </a:lnTo>
                    <a:lnTo>
                      <a:pt x="104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7"/>
                    </a:lnTo>
                    <a:lnTo>
                      <a:pt x="52" y="43"/>
                    </a:lnTo>
                    <a:lnTo>
                      <a:pt x="40" y="39"/>
                    </a:lnTo>
                    <a:lnTo>
                      <a:pt x="31" y="33"/>
                    </a:lnTo>
                    <a:lnTo>
                      <a:pt x="24" y="29"/>
                    </a:lnTo>
                    <a:lnTo>
                      <a:pt x="22" y="28"/>
                    </a:lnTo>
                    <a:lnTo>
                      <a:pt x="20" y="29"/>
                    </a:lnTo>
                    <a:lnTo>
                      <a:pt x="16" y="32"/>
                    </a:lnTo>
                    <a:lnTo>
                      <a:pt x="9" y="38"/>
                    </a:lnTo>
                    <a:lnTo>
                      <a:pt x="3" y="45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3" y="4"/>
                    </a:lnTo>
                    <a:lnTo>
                      <a:pt x="10" y="11"/>
                    </a:lnTo>
                    <a:lnTo>
                      <a:pt x="16" y="15"/>
                    </a:lnTo>
                    <a:lnTo>
                      <a:pt x="20" y="19"/>
                    </a:lnTo>
                    <a:lnTo>
                      <a:pt x="23" y="20"/>
                    </a:lnTo>
                    <a:lnTo>
                      <a:pt x="25" y="18"/>
                    </a:lnTo>
                    <a:lnTo>
                      <a:pt x="31" y="14"/>
                    </a:lnTo>
                    <a:lnTo>
                      <a:pt x="40" y="9"/>
                    </a:lnTo>
                    <a:lnTo>
                      <a:pt x="52" y="5"/>
                    </a:lnTo>
                    <a:lnTo>
                      <a:pt x="66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9" name="Freeform 1914"/>
              <p:cNvSpPr>
                <a:spLocks/>
              </p:cNvSpPr>
              <p:nvPr/>
            </p:nvSpPr>
            <p:spPr bwMode="auto">
              <a:xfrm>
                <a:off x="4854" y="2952"/>
                <a:ext cx="8" cy="13"/>
              </a:xfrm>
              <a:custGeom>
                <a:avLst/>
                <a:gdLst>
                  <a:gd name="T0" fmla="*/ 3 w 8"/>
                  <a:gd name="T1" fmla="*/ 0 h 13"/>
                  <a:gd name="T2" fmla="*/ 5 w 8"/>
                  <a:gd name="T3" fmla="*/ 0 h 13"/>
                  <a:gd name="T4" fmla="*/ 7 w 8"/>
                  <a:gd name="T5" fmla="*/ 3 h 13"/>
                  <a:gd name="T6" fmla="*/ 8 w 8"/>
                  <a:gd name="T7" fmla="*/ 6 h 13"/>
                  <a:gd name="T8" fmla="*/ 7 w 8"/>
                  <a:gd name="T9" fmla="*/ 9 h 13"/>
                  <a:gd name="T10" fmla="*/ 5 w 8"/>
                  <a:gd name="T11" fmla="*/ 12 h 13"/>
                  <a:gd name="T12" fmla="*/ 3 w 8"/>
                  <a:gd name="T13" fmla="*/ 13 h 13"/>
                  <a:gd name="T14" fmla="*/ 1 w 8"/>
                  <a:gd name="T15" fmla="*/ 12 h 13"/>
                  <a:gd name="T16" fmla="*/ 0 w 8"/>
                  <a:gd name="T17" fmla="*/ 9 h 13"/>
                  <a:gd name="T18" fmla="*/ 0 w 8"/>
                  <a:gd name="T19" fmla="*/ 6 h 13"/>
                  <a:gd name="T20" fmla="*/ 0 w 8"/>
                  <a:gd name="T21" fmla="*/ 3 h 13"/>
                  <a:gd name="T22" fmla="*/ 1 w 8"/>
                  <a:gd name="T23" fmla="*/ 0 h 13"/>
                  <a:gd name="T24" fmla="*/ 3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lnTo>
                      <a:pt x="5" y="0"/>
                    </a:lnTo>
                    <a:lnTo>
                      <a:pt x="7" y="3"/>
                    </a:lnTo>
                    <a:lnTo>
                      <a:pt x="8" y="6"/>
                    </a:lnTo>
                    <a:lnTo>
                      <a:pt x="7" y="9"/>
                    </a:lnTo>
                    <a:lnTo>
                      <a:pt x="5" y="12"/>
                    </a:lnTo>
                    <a:lnTo>
                      <a:pt x="3" y="13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0" name="Freeform 1915"/>
              <p:cNvSpPr>
                <a:spLocks/>
              </p:cNvSpPr>
              <p:nvPr/>
            </p:nvSpPr>
            <p:spPr bwMode="auto">
              <a:xfrm>
                <a:off x="4856" y="2958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0 h 3"/>
                  <a:gd name="T4" fmla="*/ 3 w 3"/>
                  <a:gd name="T5" fmla="*/ 1 h 3"/>
                  <a:gd name="T6" fmla="*/ 3 w 3"/>
                  <a:gd name="T7" fmla="*/ 2 h 3"/>
                  <a:gd name="T8" fmla="*/ 2 w 3"/>
                  <a:gd name="T9" fmla="*/ 3 h 3"/>
                  <a:gd name="T10" fmla="*/ 0 w 3"/>
                  <a:gd name="T11" fmla="*/ 2 h 3"/>
                  <a:gd name="T12" fmla="*/ 0 w 3"/>
                  <a:gd name="T13" fmla="*/ 1 h 3"/>
                  <a:gd name="T14" fmla="*/ 0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1" name="Freeform 1916"/>
              <p:cNvSpPr>
                <a:spLocks/>
              </p:cNvSpPr>
              <p:nvPr/>
            </p:nvSpPr>
            <p:spPr bwMode="auto">
              <a:xfrm>
                <a:off x="4838" y="2946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0 h 34"/>
                  <a:gd name="T4" fmla="*/ 12 w 16"/>
                  <a:gd name="T5" fmla="*/ 1 h 34"/>
                  <a:gd name="T6" fmla="*/ 10 w 16"/>
                  <a:gd name="T7" fmla="*/ 4 h 34"/>
                  <a:gd name="T8" fmla="*/ 7 w 16"/>
                  <a:gd name="T9" fmla="*/ 7 h 34"/>
                  <a:gd name="T10" fmla="*/ 5 w 16"/>
                  <a:gd name="T11" fmla="*/ 12 h 34"/>
                  <a:gd name="T12" fmla="*/ 5 w 16"/>
                  <a:gd name="T13" fmla="*/ 18 h 34"/>
                  <a:gd name="T14" fmla="*/ 5 w 16"/>
                  <a:gd name="T15" fmla="*/ 22 h 34"/>
                  <a:gd name="T16" fmla="*/ 7 w 16"/>
                  <a:gd name="T17" fmla="*/ 27 h 34"/>
                  <a:gd name="T18" fmla="*/ 10 w 16"/>
                  <a:gd name="T19" fmla="*/ 31 h 34"/>
                  <a:gd name="T20" fmla="*/ 13 w 16"/>
                  <a:gd name="T21" fmla="*/ 33 h 34"/>
                  <a:gd name="T22" fmla="*/ 12 w 16"/>
                  <a:gd name="T23" fmla="*/ 34 h 34"/>
                  <a:gd name="T24" fmla="*/ 9 w 16"/>
                  <a:gd name="T25" fmla="*/ 33 h 34"/>
                  <a:gd name="T26" fmla="*/ 5 w 16"/>
                  <a:gd name="T27" fmla="*/ 31 h 34"/>
                  <a:gd name="T28" fmla="*/ 3 w 16"/>
                  <a:gd name="T29" fmla="*/ 27 h 34"/>
                  <a:gd name="T30" fmla="*/ 0 w 16"/>
                  <a:gd name="T31" fmla="*/ 22 h 34"/>
                  <a:gd name="T32" fmla="*/ 0 w 16"/>
                  <a:gd name="T33" fmla="*/ 16 h 34"/>
                  <a:gd name="T34" fmla="*/ 0 w 16"/>
                  <a:gd name="T35" fmla="*/ 11 h 34"/>
                  <a:gd name="T36" fmla="*/ 3 w 16"/>
                  <a:gd name="T37" fmla="*/ 6 h 34"/>
                  <a:gd name="T38" fmla="*/ 5 w 16"/>
                  <a:gd name="T39" fmla="*/ 2 h 34"/>
                  <a:gd name="T40" fmla="*/ 9 w 16"/>
                  <a:gd name="T41" fmla="*/ 0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0"/>
                    </a:lnTo>
                    <a:lnTo>
                      <a:pt x="12" y="1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5" y="12"/>
                    </a:lnTo>
                    <a:lnTo>
                      <a:pt x="5" y="18"/>
                    </a:lnTo>
                    <a:lnTo>
                      <a:pt x="5" y="22"/>
                    </a:lnTo>
                    <a:lnTo>
                      <a:pt x="7" y="27"/>
                    </a:lnTo>
                    <a:lnTo>
                      <a:pt x="10" y="31"/>
                    </a:lnTo>
                    <a:lnTo>
                      <a:pt x="13" y="33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3" y="6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2" name="Freeform 1917"/>
              <p:cNvSpPr>
                <a:spLocks/>
              </p:cNvSpPr>
              <p:nvPr/>
            </p:nvSpPr>
            <p:spPr bwMode="auto">
              <a:xfrm>
                <a:off x="4604" y="2932"/>
                <a:ext cx="118" cy="48"/>
              </a:xfrm>
              <a:custGeom>
                <a:avLst/>
                <a:gdLst>
                  <a:gd name="T0" fmla="*/ 79 w 118"/>
                  <a:gd name="T1" fmla="*/ 0 h 48"/>
                  <a:gd name="T2" fmla="*/ 92 w 118"/>
                  <a:gd name="T3" fmla="*/ 3 h 48"/>
                  <a:gd name="T4" fmla="*/ 104 w 118"/>
                  <a:gd name="T5" fmla="*/ 9 h 48"/>
                  <a:gd name="T6" fmla="*/ 112 w 118"/>
                  <a:gd name="T7" fmla="*/ 15 h 48"/>
                  <a:gd name="T8" fmla="*/ 117 w 118"/>
                  <a:gd name="T9" fmla="*/ 19 h 48"/>
                  <a:gd name="T10" fmla="*/ 118 w 118"/>
                  <a:gd name="T11" fmla="*/ 20 h 48"/>
                  <a:gd name="T12" fmla="*/ 117 w 118"/>
                  <a:gd name="T13" fmla="*/ 21 h 48"/>
                  <a:gd name="T14" fmla="*/ 116 w 118"/>
                  <a:gd name="T15" fmla="*/ 23 h 48"/>
                  <a:gd name="T16" fmla="*/ 113 w 118"/>
                  <a:gd name="T17" fmla="*/ 25 h 48"/>
                  <a:gd name="T18" fmla="*/ 116 w 118"/>
                  <a:gd name="T19" fmla="*/ 26 h 48"/>
                  <a:gd name="T20" fmla="*/ 117 w 118"/>
                  <a:gd name="T21" fmla="*/ 27 h 48"/>
                  <a:gd name="T22" fmla="*/ 117 w 118"/>
                  <a:gd name="T23" fmla="*/ 28 h 48"/>
                  <a:gd name="T24" fmla="*/ 117 w 118"/>
                  <a:gd name="T25" fmla="*/ 29 h 48"/>
                  <a:gd name="T26" fmla="*/ 111 w 118"/>
                  <a:gd name="T27" fmla="*/ 33 h 48"/>
                  <a:gd name="T28" fmla="*/ 103 w 118"/>
                  <a:gd name="T29" fmla="*/ 39 h 48"/>
                  <a:gd name="T30" fmla="*/ 92 w 118"/>
                  <a:gd name="T31" fmla="*/ 45 h 48"/>
                  <a:gd name="T32" fmla="*/ 79 w 118"/>
                  <a:gd name="T33" fmla="*/ 48 h 48"/>
                  <a:gd name="T34" fmla="*/ 65 w 118"/>
                  <a:gd name="T35" fmla="*/ 48 h 48"/>
                  <a:gd name="T36" fmla="*/ 51 w 118"/>
                  <a:gd name="T37" fmla="*/ 43 h 48"/>
                  <a:gd name="T38" fmla="*/ 39 w 118"/>
                  <a:gd name="T39" fmla="*/ 39 h 48"/>
                  <a:gd name="T40" fmla="*/ 30 w 118"/>
                  <a:gd name="T41" fmla="*/ 34 h 48"/>
                  <a:gd name="T42" fmla="*/ 24 w 118"/>
                  <a:gd name="T43" fmla="*/ 30 h 48"/>
                  <a:gd name="T44" fmla="*/ 22 w 118"/>
                  <a:gd name="T45" fmla="*/ 28 h 48"/>
                  <a:gd name="T46" fmla="*/ 19 w 118"/>
                  <a:gd name="T47" fmla="*/ 29 h 48"/>
                  <a:gd name="T48" fmla="*/ 15 w 118"/>
                  <a:gd name="T49" fmla="*/ 33 h 48"/>
                  <a:gd name="T50" fmla="*/ 9 w 118"/>
                  <a:gd name="T51" fmla="*/ 38 h 48"/>
                  <a:gd name="T52" fmla="*/ 2 w 118"/>
                  <a:gd name="T53" fmla="*/ 45 h 48"/>
                  <a:gd name="T54" fmla="*/ 1 w 118"/>
                  <a:gd name="T55" fmla="*/ 35 h 48"/>
                  <a:gd name="T56" fmla="*/ 0 w 118"/>
                  <a:gd name="T57" fmla="*/ 25 h 48"/>
                  <a:gd name="T58" fmla="*/ 1 w 118"/>
                  <a:gd name="T59" fmla="*/ 13 h 48"/>
                  <a:gd name="T60" fmla="*/ 2 w 118"/>
                  <a:gd name="T61" fmla="*/ 3 h 48"/>
                  <a:gd name="T62" fmla="*/ 9 w 118"/>
                  <a:gd name="T63" fmla="*/ 11 h 48"/>
                  <a:gd name="T64" fmla="*/ 16 w 118"/>
                  <a:gd name="T65" fmla="*/ 16 h 48"/>
                  <a:gd name="T66" fmla="*/ 21 w 118"/>
                  <a:gd name="T67" fmla="*/ 19 h 48"/>
                  <a:gd name="T68" fmla="*/ 22 w 118"/>
                  <a:gd name="T69" fmla="*/ 20 h 48"/>
                  <a:gd name="T70" fmla="*/ 24 w 118"/>
                  <a:gd name="T71" fmla="*/ 19 h 48"/>
                  <a:gd name="T72" fmla="*/ 31 w 118"/>
                  <a:gd name="T73" fmla="*/ 15 h 48"/>
                  <a:gd name="T74" fmla="*/ 41 w 118"/>
                  <a:gd name="T75" fmla="*/ 9 h 48"/>
                  <a:gd name="T76" fmla="*/ 52 w 118"/>
                  <a:gd name="T77" fmla="*/ 5 h 48"/>
                  <a:gd name="T78" fmla="*/ 65 w 118"/>
                  <a:gd name="T79" fmla="*/ 1 h 48"/>
                  <a:gd name="T80" fmla="*/ 79 w 118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8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4" y="9"/>
                    </a:lnTo>
                    <a:lnTo>
                      <a:pt x="112" y="15"/>
                    </a:lnTo>
                    <a:lnTo>
                      <a:pt x="117" y="19"/>
                    </a:lnTo>
                    <a:lnTo>
                      <a:pt x="118" y="20"/>
                    </a:lnTo>
                    <a:lnTo>
                      <a:pt x="117" y="21"/>
                    </a:lnTo>
                    <a:lnTo>
                      <a:pt x="116" y="23"/>
                    </a:lnTo>
                    <a:lnTo>
                      <a:pt x="113" y="25"/>
                    </a:lnTo>
                    <a:lnTo>
                      <a:pt x="116" y="26"/>
                    </a:lnTo>
                    <a:lnTo>
                      <a:pt x="117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3"/>
                    </a:lnTo>
                    <a:lnTo>
                      <a:pt x="103" y="39"/>
                    </a:lnTo>
                    <a:lnTo>
                      <a:pt x="92" y="45"/>
                    </a:lnTo>
                    <a:lnTo>
                      <a:pt x="79" y="48"/>
                    </a:lnTo>
                    <a:lnTo>
                      <a:pt x="65" y="48"/>
                    </a:lnTo>
                    <a:lnTo>
                      <a:pt x="51" y="43"/>
                    </a:lnTo>
                    <a:lnTo>
                      <a:pt x="39" y="39"/>
                    </a:lnTo>
                    <a:lnTo>
                      <a:pt x="30" y="34"/>
                    </a:lnTo>
                    <a:lnTo>
                      <a:pt x="24" y="30"/>
                    </a:lnTo>
                    <a:lnTo>
                      <a:pt x="22" y="28"/>
                    </a:lnTo>
                    <a:lnTo>
                      <a:pt x="19" y="29"/>
                    </a:lnTo>
                    <a:lnTo>
                      <a:pt x="15" y="33"/>
                    </a:lnTo>
                    <a:lnTo>
                      <a:pt x="9" y="38"/>
                    </a:lnTo>
                    <a:lnTo>
                      <a:pt x="2" y="45"/>
                    </a:lnTo>
                    <a:lnTo>
                      <a:pt x="1" y="35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2" y="3"/>
                    </a:lnTo>
                    <a:lnTo>
                      <a:pt x="9" y="11"/>
                    </a:lnTo>
                    <a:lnTo>
                      <a:pt x="16" y="16"/>
                    </a:lnTo>
                    <a:lnTo>
                      <a:pt x="21" y="19"/>
                    </a:lnTo>
                    <a:lnTo>
                      <a:pt x="22" y="20"/>
                    </a:lnTo>
                    <a:lnTo>
                      <a:pt x="24" y="19"/>
                    </a:lnTo>
                    <a:lnTo>
                      <a:pt x="31" y="15"/>
                    </a:lnTo>
                    <a:lnTo>
                      <a:pt x="41" y="9"/>
                    </a:lnTo>
                    <a:lnTo>
                      <a:pt x="52" y="5"/>
                    </a:lnTo>
                    <a:lnTo>
                      <a:pt x="65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3" name="Freeform 1918"/>
              <p:cNvSpPr>
                <a:spLocks/>
              </p:cNvSpPr>
              <p:nvPr/>
            </p:nvSpPr>
            <p:spPr bwMode="auto">
              <a:xfrm>
                <a:off x="4699" y="2945"/>
                <a:ext cx="8" cy="13"/>
              </a:xfrm>
              <a:custGeom>
                <a:avLst/>
                <a:gdLst>
                  <a:gd name="T0" fmla="*/ 4 w 8"/>
                  <a:gd name="T1" fmla="*/ 0 h 13"/>
                  <a:gd name="T2" fmla="*/ 5 w 8"/>
                  <a:gd name="T3" fmla="*/ 1 h 13"/>
                  <a:gd name="T4" fmla="*/ 8 w 8"/>
                  <a:gd name="T5" fmla="*/ 3 h 13"/>
                  <a:gd name="T6" fmla="*/ 8 w 8"/>
                  <a:gd name="T7" fmla="*/ 7 h 13"/>
                  <a:gd name="T8" fmla="*/ 8 w 8"/>
                  <a:gd name="T9" fmla="*/ 10 h 13"/>
                  <a:gd name="T10" fmla="*/ 5 w 8"/>
                  <a:gd name="T11" fmla="*/ 13 h 13"/>
                  <a:gd name="T12" fmla="*/ 4 w 8"/>
                  <a:gd name="T13" fmla="*/ 13 h 13"/>
                  <a:gd name="T14" fmla="*/ 2 w 8"/>
                  <a:gd name="T15" fmla="*/ 13 h 13"/>
                  <a:gd name="T16" fmla="*/ 0 w 8"/>
                  <a:gd name="T17" fmla="*/ 10 h 13"/>
                  <a:gd name="T18" fmla="*/ 0 w 8"/>
                  <a:gd name="T19" fmla="*/ 7 h 13"/>
                  <a:gd name="T20" fmla="*/ 0 w 8"/>
                  <a:gd name="T21" fmla="*/ 3 h 13"/>
                  <a:gd name="T22" fmla="*/ 2 w 8"/>
                  <a:gd name="T23" fmla="*/ 1 h 13"/>
                  <a:gd name="T24" fmla="*/ 4 w 8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3">
                    <a:moveTo>
                      <a:pt x="4" y="0"/>
                    </a:moveTo>
                    <a:lnTo>
                      <a:pt x="5" y="1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10"/>
                    </a:lnTo>
                    <a:lnTo>
                      <a:pt x="5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4" name="Freeform 1919"/>
              <p:cNvSpPr>
                <a:spLocks/>
              </p:cNvSpPr>
              <p:nvPr/>
            </p:nvSpPr>
            <p:spPr bwMode="auto">
              <a:xfrm>
                <a:off x="4701" y="2951"/>
                <a:ext cx="5" cy="3"/>
              </a:xfrm>
              <a:custGeom>
                <a:avLst/>
                <a:gdLst>
                  <a:gd name="T0" fmla="*/ 2 w 5"/>
                  <a:gd name="T1" fmla="*/ 0 h 3"/>
                  <a:gd name="T2" fmla="*/ 3 w 5"/>
                  <a:gd name="T3" fmla="*/ 0 h 3"/>
                  <a:gd name="T4" fmla="*/ 5 w 5"/>
                  <a:gd name="T5" fmla="*/ 2 h 3"/>
                  <a:gd name="T6" fmla="*/ 3 w 5"/>
                  <a:gd name="T7" fmla="*/ 3 h 3"/>
                  <a:gd name="T8" fmla="*/ 2 w 5"/>
                  <a:gd name="T9" fmla="*/ 3 h 3"/>
                  <a:gd name="T10" fmla="*/ 1 w 5"/>
                  <a:gd name="T11" fmla="*/ 3 h 3"/>
                  <a:gd name="T12" fmla="*/ 0 w 5"/>
                  <a:gd name="T13" fmla="*/ 2 h 3"/>
                  <a:gd name="T14" fmla="*/ 1 w 5"/>
                  <a:gd name="T15" fmla="*/ 0 h 3"/>
                  <a:gd name="T16" fmla="*/ 2 w 5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5" name="Freeform 1920"/>
              <p:cNvSpPr>
                <a:spLocks/>
              </p:cNvSpPr>
              <p:nvPr/>
            </p:nvSpPr>
            <p:spPr bwMode="auto">
              <a:xfrm>
                <a:off x="4683" y="2939"/>
                <a:ext cx="17" cy="34"/>
              </a:xfrm>
              <a:custGeom>
                <a:avLst/>
                <a:gdLst>
                  <a:gd name="T0" fmla="*/ 12 w 17"/>
                  <a:gd name="T1" fmla="*/ 0 h 34"/>
                  <a:gd name="T2" fmla="*/ 17 w 17"/>
                  <a:gd name="T3" fmla="*/ 1 h 34"/>
                  <a:gd name="T4" fmla="*/ 13 w 17"/>
                  <a:gd name="T5" fmla="*/ 1 h 34"/>
                  <a:gd name="T6" fmla="*/ 10 w 17"/>
                  <a:gd name="T7" fmla="*/ 5 h 34"/>
                  <a:gd name="T8" fmla="*/ 7 w 17"/>
                  <a:gd name="T9" fmla="*/ 8 h 34"/>
                  <a:gd name="T10" fmla="*/ 5 w 17"/>
                  <a:gd name="T11" fmla="*/ 13 h 34"/>
                  <a:gd name="T12" fmla="*/ 5 w 17"/>
                  <a:gd name="T13" fmla="*/ 18 h 34"/>
                  <a:gd name="T14" fmla="*/ 5 w 17"/>
                  <a:gd name="T15" fmla="*/ 23 h 34"/>
                  <a:gd name="T16" fmla="*/ 7 w 17"/>
                  <a:gd name="T17" fmla="*/ 28 h 34"/>
                  <a:gd name="T18" fmla="*/ 10 w 17"/>
                  <a:gd name="T19" fmla="*/ 32 h 34"/>
                  <a:gd name="T20" fmla="*/ 13 w 17"/>
                  <a:gd name="T21" fmla="*/ 34 h 34"/>
                  <a:gd name="T22" fmla="*/ 12 w 17"/>
                  <a:gd name="T23" fmla="*/ 34 h 34"/>
                  <a:gd name="T24" fmla="*/ 9 w 17"/>
                  <a:gd name="T25" fmla="*/ 33 h 34"/>
                  <a:gd name="T26" fmla="*/ 5 w 17"/>
                  <a:gd name="T27" fmla="*/ 31 h 34"/>
                  <a:gd name="T28" fmla="*/ 3 w 17"/>
                  <a:gd name="T29" fmla="*/ 27 h 34"/>
                  <a:gd name="T30" fmla="*/ 2 w 17"/>
                  <a:gd name="T31" fmla="*/ 22 h 34"/>
                  <a:gd name="T32" fmla="*/ 0 w 17"/>
                  <a:gd name="T33" fmla="*/ 16 h 34"/>
                  <a:gd name="T34" fmla="*/ 2 w 17"/>
                  <a:gd name="T35" fmla="*/ 12 h 34"/>
                  <a:gd name="T36" fmla="*/ 3 w 17"/>
                  <a:gd name="T37" fmla="*/ 7 h 34"/>
                  <a:gd name="T38" fmla="*/ 5 w 17"/>
                  <a:gd name="T39" fmla="*/ 4 h 34"/>
                  <a:gd name="T40" fmla="*/ 9 w 17"/>
                  <a:gd name="T41" fmla="*/ 1 h 34"/>
                  <a:gd name="T42" fmla="*/ 12 w 17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4">
                    <a:moveTo>
                      <a:pt x="12" y="0"/>
                    </a:moveTo>
                    <a:lnTo>
                      <a:pt x="17" y="1"/>
                    </a:lnTo>
                    <a:lnTo>
                      <a:pt x="13" y="1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5" y="13"/>
                    </a:lnTo>
                    <a:lnTo>
                      <a:pt x="5" y="18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3"/>
                    </a:lnTo>
                    <a:lnTo>
                      <a:pt x="5" y="31"/>
                    </a:lnTo>
                    <a:lnTo>
                      <a:pt x="3" y="27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6" name="Freeform 1921"/>
              <p:cNvSpPr>
                <a:spLocks/>
              </p:cNvSpPr>
              <p:nvPr/>
            </p:nvSpPr>
            <p:spPr bwMode="auto">
              <a:xfrm>
                <a:off x="4557" y="3004"/>
                <a:ext cx="117" cy="48"/>
              </a:xfrm>
              <a:custGeom>
                <a:avLst/>
                <a:gdLst>
                  <a:gd name="T0" fmla="*/ 79 w 117"/>
                  <a:gd name="T1" fmla="*/ 0 h 48"/>
                  <a:gd name="T2" fmla="*/ 92 w 117"/>
                  <a:gd name="T3" fmla="*/ 3 h 48"/>
                  <a:gd name="T4" fmla="*/ 103 w 117"/>
                  <a:gd name="T5" fmla="*/ 9 h 48"/>
                  <a:gd name="T6" fmla="*/ 111 w 117"/>
                  <a:gd name="T7" fmla="*/ 15 h 48"/>
                  <a:gd name="T8" fmla="*/ 117 w 117"/>
                  <a:gd name="T9" fmla="*/ 18 h 48"/>
                  <a:gd name="T10" fmla="*/ 117 w 117"/>
                  <a:gd name="T11" fmla="*/ 20 h 48"/>
                  <a:gd name="T12" fmla="*/ 117 w 117"/>
                  <a:gd name="T13" fmla="*/ 21 h 48"/>
                  <a:gd name="T14" fmla="*/ 115 w 117"/>
                  <a:gd name="T15" fmla="*/ 22 h 48"/>
                  <a:gd name="T16" fmla="*/ 113 w 117"/>
                  <a:gd name="T17" fmla="*/ 23 h 48"/>
                  <a:gd name="T18" fmla="*/ 115 w 117"/>
                  <a:gd name="T19" fmla="*/ 25 h 48"/>
                  <a:gd name="T20" fmla="*/ 116 w 117"/>
                  <a:gd name="T21" fmla="*/ 27 h 48"/>
                  <a:gd name="T22" fmla="*/ 117 w 117"/>
                  <a:gd name="T23" fmla="*/ 28 h 48"/>
                  <a:gd name="T24" fmla="*/ 117 w 117"/>
                  <a:gd name="T25" fmla="*/ 29 h 48"/>
                  <a:gd name="T26" fmla="*/ 111 w 117"/>
                  <a:gd name="T27" fmla="*/ 32 h 48"/>
                  <a:gd name="T28" fmla="*/ 103 w 117"/>
                  <a:gd name="T29" fmla="*/ 38 h 48"/>
                  <a:gd name="T30" fmla="*/ 91 w 117"/>
                  <a:gd name="T31" fmla="*/ 44 h 48"/>
                  <a:gd name="T32" fmla="*/ 78 w 117"/>
                  <a:gd name="T33" fmla="*/ 48 h 48"/>
                  <a:gd name="T34" fmla="*/ 64 w 117"/>
                  <a:gd name="T35" fmla="*/ 47 h 48"/>
                  <a:gd name="T36" fmla="*/ 51 w 117"/>
                  <a:gd name="T37" fmla="*/ 43 h 48"/>
                  <a:gd name="T38" fmla="*/ 39 w 117"/>
                  <a:gd name="T39" fmla="*/ 38 h 48"/>
                  <a:gd name="T40" fmla="*/ 30 w 117"/>
                  <a:gd name="T41" fmla="*/ 32 h 48"/>
                  <a:gd name="T42" fmla="*/ 23 w 117"/>
                  <a:gd name="T43" fmla="*/ 29 h 48"/>
                  <a:gd name="T44" fmla="*/ 21 w 117"/>
                  <a:gd name="T45" fmla="*/ 28 h 48"/>
                  <a:gd name="T46" fmla="*/ 20 w 117"/>
                  <a:gd name="T47" fmla="*/ 29 h 48"/>
                  <a:gd name="T48" fmla="*/ 15 w 117"/>
                  <a:gd name="T49" fmla="*/ 31 h 48"/>
                  <a:gd name="T50" fmla="*/ 8 w 117"/>
                  <a:gd name="T51" fmla="*/ 37 h 48"/>
                  <a:gd name="T52" fmla="*/ 2 w 117"/>
                  <a:gd name="T53" fmla="*/ 44 h 48"/>
                  <a:gd name="T54" fmla="*/ 0 w 117"/>
                  <a:gd name="T55" fmla="*/ 35 h 48"/>
                  <a:gd name="T56" fmla="*/ 0 w 117"/>
                  <a:gd name="T57" fmla="*/ 23 h 48"/>
                  <a:gd name="T58" fmla="*/ 1 w 117"/>
                  <a:gd name="T59" fmla="*/ 11 h 48"/>
                  <a:gd name="T60" fmla="*/ 2 w 117"/>
                  <a:gd name="T61" fmla="*/ 3 h 48"/>
                  <a:gd name="T62" fmla="*/ 9 w 117"/>
                  <a:gd name="T63" fmla="*/ 10 h 48"/>
                  <a:gd name="T64" fmla="*/ 15 w 117"/>
                  <a:gd name="T65" fmla="*/ 15 h 48"/>
                  <a:gd name="T66" fmla="*/ 20 w 117"/>
                  <a:gd name="T67" fmla="*/ 18 h 48"/>
                  <a:gd name="T68" fmla="*/ 22 w 117"/>
                  <a:gd name="T69" fmla="*/ 20 h 48"/>
                  <a:gd name="T70" fmla="*/ 24 w 117"/>
                  <a:gd name="T71" fmla="*/ 17 h 48"/>
                  <a:gd name="T72" fmla="*/ 30 w 117"/>
                  <a:gd name="T73" fmla="*/ 14 h 48"/>
                  <a:gd name="T74" fmla="*/ 39 w 117"/>
                  <a:gd name="T75" fmla="*/ 9 h 48"/>
                  <a:gd name="T76" fmla="*/ 51 w 117"/>
                  <a:gd name="T77" fmla="*/ 4 h 48"/>
                  <a:gd name="T78" fmla="*/ 65 w 117"/>
                  <a:gd name="T79" fmla="*/ 0 h 48"/>
                  <a:gd name="T80" fmla="*/ 79 w 117"/>
                  <a:gd name="T8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7" h="48">
                    <a:moveTo>
                      <a:pt x="79" y="0"/>
                    </a:moveTo>
                    <a:lnTo>
                      <a:pt x="92" y="3"/>
                    </a:lnTo>
                    <a:lnTo>
                      <a:pt x="103" y="9"/>
                    </a:lnTo>
                    <a:lnTo>
                      <a:pt x="111" y="15"/>
                    </a:lnTo>
                    <a:lnTo>
                      <a:pt x="117" y="18"/>
                    </a:lnTo>
                    <a:lnTo>
                      <a:pt x="117" y="20"/>
                    </a:lnTo>
                    <a:lnTo>
                      <a:pt x="117" y="21"/>
                    </a:lnTo>
                    <a:lnTo>
                      <a:pt x="115" y="22"/>
                    </a:lnTo>
                    <a:lnTo>
                      <a:pt x="113" y="23"/>
                    </a:lnTo>
                    <a:lnTo>
                      <a:pt x="115" y="25"/>
                    </a:lnTo>
                    <a:lnTo>
                      <a:pt x="116" y="27"/>
                    </a:lnTo>
                    <a:lnTo>
                      <a:pt x="117" y="28"/>
                    </a:lnTo>
                    <a:lnTo>
                      <a:pt x="117" y="29"/>
                    </a:lnTo>
                    <a:lnTo>
                      <a:pt x="111" y="32"/>
                    </a:lnTo>
                    <a:lnTo>
                      <a:pt x="103" y="38"/>
                    </a:lnTo>
                    <a:lnTo>
                      <a:pt x="91" y="44"/>
                    </a:lnTo>
                    <a:lnTo>
                      <a:pt x="78" y="48"/>
                    </a:lnTo>
                    <a:lnTo>
                      <a:pt x="64" y="47"/>
                    </a:lnTo>
                    <a:lnTo>
                      <a:pt x="51" y="43"/>
                    </a:lnTo>
                    <a:lnTo>
                      <a:pt x="39" y="38"/>
                    </a:lnTo>
                    <a:lnTo>
                      <a:pt x="30" y="32"/>
                    </a:lnTo>
                    <a:lnTo>
                      <a:pt x="23" y="29"/>
                    </a:lnTo>
                    <a:lnTo>
                      <a:pt x="21" y="28"/>
                    </a:lnTo>
                    <a:lnTo>
                      <a:pt x="20" y="29"/>
                    </a:lnTo>
                    <a:lnTo>
                      <a:pt x="15" y="31"/>
                    </a:lnTo>
                    <a:lnTo>
                      <a:pt x="8" y="37"/>
                    </a:lnTo>
                    <a:lnTo>
                      <a:pt x="2" y="44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1" y="11"/>
                    </a:lnTo>
                    <a:lnTo>
                      <a:pt x="2" y="3"/>
                    </a:lnTo>
                    <a:lnTo>
                      <a:pt x="9" y="10"/>
                    </a:lnTo>
                    <a:lnTo>
                      <a:pt x="15" y="15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4" y="17"/>
                    </a:lnTo>
                    <a:lnTo>
                      <a:pt x="30" y="14"/>
                    </a:lnTo>
                    <a:lnTo>
                      <a:pt x="39" y="9"/>
                    </a:lnTo>
                    <a:lnTo>
                      <a:pt x="51" y="4"/>
                    </a:lnTo>
                    <a:lnTo>
                      <a:pt x="65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4DFF"/>
              </a:solidFill>
              <a:ln w="0">
                <a:solidFill>
                  <a:srgbClr val="004D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7" name="Freeform 1922"/>
              <p:cNvSpPr>
                <a:spLocks/>
              </p:cNvSpPr>
              <p:nvPr/>
            </p:nvSpPr>
            <p:spPr bwMode="auto">
              <a:xfrm>
                <a:off x="4650" y="3016"/>
                <a:ext cx="10" cy="13"/>
              </a:xfrm>
              <a:custGeom>
                <a:avLst/>
                <a:gdLst>
                  <a:gd name="T0" fmla="*/ 5 w 10"/>
                  <a:gd name="T1" fmla="*/ 0 h 13"/>
                  <a:gd name="T2" fmla="*/ 8 w 10"/>
                  <a:gd name="T3" fmla="*/ 0 h 13"/>
                  <a:gd name="T4" fmla="*/ 9 w 10"/>
                  <a:gd name="T5" fmla="*/ 3 h 13"/>
                  <a:gd name="T6" fmla="*/ 10 w 10"/>
                  <a:gd name="T7" fmla="*/ 6 h 13"/>
                  <a:gd name="T8" fmla="*/ 9 w 10"/>
                  <a:gd name="T9" fmla="*/ 10 h 13"/>
                  <a:gd name="T10" fmla="*/ 8 w 10"/>
                  <a:gd name="T11" fmla="*/ 12 h 13"/>
                  <a:gd name="T12" fmla="*/ 5 w 10"/>
                  <a:gd name="T13" fmla="*/ 13 h 13"/>
                  <a:gd name="T14" fmla="*/ 3 w 10"/>
                  <a:gd name="T15" fmla="*/ 12 h 13"/>
                  <a:gd name="T16" fmla="*/ 2 w 10"/>
                  <a:gd name="T17" fmla="*/ 10 h 13"/>
                  <a:gd name="T18" fmla="*/ 0 w 10"/>
                  <a:gd name="T19" fmla="*/ 6 h 13"/>
                  <a:gd name="T20" fmla="*/ 2 w 10"/>
                  <a:gd name="T21" fmla="*/ 3 h 13"/>
                  <a:gd name="T22" fmla="*/ 3 w 10"/>
                  <a:gd name="T23" fmla="*/ 0 h 13"/>
                  <a:gd name="T24" fmla="*/ 5 w 10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3">
                    <a:moveTo>
                      <a:pt x="5" y="0"/>
                    </a:moveTo>
                    <a:lnTo>
                      <a:pt x="8" y="0"/>
                    </a:lnTo>
                    <a:lnTo>
                      <a:pt x="9" y="3"/>
                    </a:lnTo>
                    <a:lnTo>
                      <a:pt x="10" y="6"/>
                    </a:lnTo>
                    <a:lnTo>
                      <a:pt x="9" y="10"/>
                    </a:lnTo>
                    <a:lnTo>
                      <a:pt x="8" y="12"/>
                    </a:lnTo>
                    <a:lnTo>
                      <a:pt x="5" y="13"/>
                    </a:lnTo>
                    <a:lnTo>
                      <a:pt x="3" y="12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8" name="Freeform 1923"/>
              <p:cNvSpPr>
                <a:spLocks/>
              </p:cNvSpPr>
              <p:nvPr/>
            </p:nvSpPr>
            <p:spPr bwMode="auto">
              <a:xfrm>
                <a:off x="4654" y="3021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1 h 5"/>
                  <a:gd name="T4" fmla="*/ 4 w 4"/>
                  <a:gd name="T5" fmla="*/ 3 h 5"/>
                  <a:gd name="T6" fmla="*/ 4 w 4"/>
                  <a:gd name="T7" fmla="*/ 4 h 5"/>
                  <a:gd name="T8" fmla="*/ 1 w 4"/>
                  <a:gd name="T9" fmla="*/ 5 h 5"/>
                  <a:gd name="T10" fmla="*/ 0 w 4"/>
                  <a:gd name="T11" fmla="*/ 4 h 5"/>
                  <a:gd name="T12" fmla="*/ 0 w 4"/>
                  <a:gd name="T13" fmla="*/ 3 h 5"/>
                  <a:gd name="T14" fmla="*/ 0 w 4"/>
                  <a:gd name="T15" fmla="*/ 1 h 5"/>
                  <a:gd name="T16" fmla="*/ 1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38B8"/>
              </a:solidFill>
              <a:ln w="0">
                <a:solidFill>
                  <a:srgbClr val="0038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9" name="Freeform 1924"/>
              <p:cNvSpPr>
                <a:spLocks/>
              </p:cNvSpPr>
              <p:nvPr/>
            </p:nvSpPr>
            <p:spPr bwMode="auto">
              <a:xfrm>
                <a:off x="4636" y="3009"/>
                <a:ext cx="16" cy="34"/>
              </a:xfrm>
              <a:custGeom>
                <a:avLst/>
                <a:gdLst>
                  <a:gd name="T0" fmla="*/ 12 w 16"/>
                  <a:gd name="T1" fmla="*/ 0 h 34"/>
                  <a:gd name="T2" fmla="*/ 16 w 16"/>
                  <a:gd name="T3" fmla="*/ 2 h 34"/>
                  <a:gd name="T4" fmla="*/ 12 w 16"/>
                  <a:gd name="T5" fmla="*/ 3 h 34"/>
                  <a:gd name="T6" fmla="*/ 10 w 16"/>
                  <a:gd name="T7" fmla="*/ 5 h 34"/>
                  <a:gd name="T8" fmla="*/ 6 w 16"/>
                  <a:gd name="T9" fmla="*/ 9 h 34"/>
                  <a:gd name="T10" fmla="*/ 5 w 16"/>
                  <a:gd name="T11" fmla="*/ 13 h 34"/>
                  <a:gd name="T12" fmla="*/ 5 w 16"/>
                  <a:gd name="T13" fmla="*/ 19 h 34"/>
                  <a:gd name="T14" fmla="*/ 5 w 16"/>
                  <a:gd name="T15" fmla="*/ 24 h 34"/>
                  <a:gd name="T16" fmla="*/ 7 w 16"/>
                  <a:gd name="T17" fmla="*/ 29 h 34"/>
                  <a:gd name="T18" fmla="*/ 10 w 16"/>
                  <a:gd name="T19" fmla="*/ 32 h 34"/>
                  <a:gd name="T20" fmla="*/ 13 w 16"/>
                  <a:gd name="T21" fmla="*/ 34 h 34"/>
                  <a:gd name="T22" fmla="*/ 12 w 16"/>
                  <a:gd name="T23" fmla="*/ 34 h 34"/>
                  <a:gd name="T24" fmla="*/ 9 w 16"/>
                  <a:gd name="T25" fmla="*/ 34 h 34"/>
                  <a:gd name="T26" fmla="*/ 5 w 16"/>
                  <a:gd name="T27" fmla="*/ 32 h 34"/>
                  <a:gd name="T28" fmla="*/ 3 w 16"/>
                  <a:gd name="T29" fmla="*/ 29 h 34"/>
                  <a:gd name="T30" fmla="*/ 0 w 16"/>
                  <a:gd name="T31" fmla="*/ 24 h 34"/>
                  <a:gd name="T32" fmla="*/ 0 w 16"/>
                  <a:gd name="T33" fmla="*/ 18 h 34"/>
                  <a:gd name="T34" fmla="*/ 0 w 16"/>
                  <a:gd name="T35" fmla="*/ 12 h 34"/>
                  <a:gd name="T36" fmla="*/ 3 w 16"/>
                  <a:gd name="T37" fmla="*/ 7 h 34"/>
                  <a:gd name="T38" fmla="*/ 5 w 16"/>
                  <a:gd name="T39" fmla="*/ 4 h 34"/>
                  <a:gd name="T40" fmla="*/ 9 w 16"/>
                  <a:gd name="T41" fmla="*/ 2 h 34"/>
                  <a:gd name="T42" fmla="*/ 12 w 16"/>
                  <a:gd name="T4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34">
                    <a:moveTo>
                      <a:pt x="12" y="0"/>
                    </a:moveTo>
                    <a:lnTo>
                      <a:pt x="16" y="2"/>
                    </a:lnTo>
                    <a:lnTo>
                      <a:pt x="12" y="3"/>
                    </a:lnTo>
                    <a:lnTo>
                      <a:pt x="10" y="5"/>
                    </a:lnTo>
                    <a:lnTo>
                      <a:pt x="6" y="9"/>
                    </a:lnTo>
                    <a:lnTo>
                      <a:pt x="5" y="13"/>
                    </a:lnTo>
                    <a:lnTo>
                      <a:pt x="5" y="19"/>
                    </a:lnTo>
                    <a:lnTo>
                      <a:pt x="5" y="24"/>
                    </a:lnTo>
                    <a:lnTo>
                      <a:pt x="7" y="29"/>
                    </a:lnTo>
                    <a:lnTo>
                      <a:pt x="10" y="32"/>
                    </a:lnTo>
                    <a:lnTo>
                      <a:pt x="13" y="34"/>
                    </a:lnTo>
                    <a:lnTo>
                      <a:pt x="12" y="34"/>
                    </a:lnTo>
                    <a:lnTo>
                      <a:pt x="9" y="34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9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337" name="Freeform 1926"/>
            <p:cNvSpPr>
              <a:spLocks/>
            </p:cNvSpPr>
            <p:nvPr/>
          </p:nvSpPr>
          <p:spPr bwMode="auto">
            <a:xfrm>
              <a:off x="9501188" y="4944745"/>
              <a:ext cx="185737" cy="76200"/>
            </a:xfrm>
            <a:custGeom>
              <a:avLst/>
              <a:gdLst>
                <a:gd name="T0" fmla="*/ 80 w 117"/>
                <a:gd name="T1" fmla="*/ 0 h 48"/>
                <a:gd name="T2" fmla="*/ 93 w 117"/>
                <a:gd name="T3" fmla="*/ 3 h 48"/>
                <a:gd name="T4" fmla="*/ 103 w 117"/>
                <a:gd name="T5" fmla="*/ 9 h 48"/>
                <a:gd name="T6" fmla="*/ 112 w 117"/>
                <a:gd name="T7" fmla="*/ 15 h 48"/>
                <a:gd name="T8" fmla="*/ 117 w 117"/>
                <a:gd name="T9" fmla="*/ 19 h 48"/>
                <a:gd name="T10" fmla="*/ 117 w 117"/>
                <a:gd name="T11" fmla="*/ 20 h 48"/>
                <a:gd name="T12" fmla="*/ 116 w 117"/>
                <a:gd name="T13" fmla="*/ 21 h 48"/>
                <a:gd name="T14" fmla="*/ 115 w 117"/>
                <a:gd name="T15" fmla="*/ 23 h 48"/>
                <a:gd name="T16" fmla="*/ 114 w 117"/>
                <a:gd name="T17" fmla="*/ 25 h 48"/>
                <a:gd name="T18" fmla="*/ 115 w 117"/>
                <a:gd name="T19" fmla="*/ 26 h 48"/>
                <a:gd name="T20" fmla="*/ 116 w 117"/>
                <a:gd name="T21" fmla="*/ 27 h 48"/>
                <a:gd name="T22" fmla="*/ 117 w 117"/>
                <a:gd name="T23" fmla="*/ 28 h 48"/>
                <a:gd name="T24" fmla="*/ 117 w 117"/>
                <a:gd name="T25" fmla="*/ 29 h 48"/>
                <a:gd name="T26" fmla="*/ 112 w 117"/>
                <a:gd name="T27" fmla="*/ 33 h 48"/>
                <a:gd name="T28" fmla="*/ 103 w 117"/>
                <a:gd name="T29" fmla="*/ 39 h 48"/>
                <a:gd name="T30" fmla="*/ 92 w 117"/>
                <a:gd name="T31" fmla="*/ 45 h 48"/>
                <a:gd name="T32" fmla="*/ 79 w 117"/>
                <a:gd name="T33" fmla="*/ 48 h 48"/>
                <a:gd name="T34" fmla="*/ 65 w 117"/>
                <a:gd name="T35" fmla="*/ 48 h 48"/>
                <a:gd name="T36" fmla="*/ 52 w 117"/>
                <a:gd name="T37" fmla="*/ 43 h 48"/>
                <a:gd name="T38" fmla="*/ 40 w 117"/>
                <a:gd name="T39" fmla="*/ 39 h 48"/>
                <a:gd name="T40" fmla="*/ 31 w 117"/>
                <a:gd name="T41" fmla="*/ 34 h 48"/>
                <a:gd name="T42" fmla="*/ 24 w 117"/>
                <a:gd name="T43" fmla="*/ 30 h 48"/>
                <a:gd name="T44" fmla="*/ 21 w 117"/>
                <a:gd name="T45" fmla="*/ 28 h 48"/>
                <a:gd name="T46" fmla="*/ 20 w 117"/>
                <a:gd name="T47" fmla="*/ 29 h 48"/>
                <a:gd name="T48" fmla="*/ 15 w 117"/>
                <a:gd name="T49" fmla="*/ 33 h 48"/>
                <a:gd name="T50" fmla="*/ 8 w 117"/>
                <a:gd name="T51" fmla="*/ 38 h 48"/>
                <a:gd name="T52" fmla="*/ 2 w 117"/>
                <a:gd name="T53" fmla="*/ 46 h 48"/>
                <a:gd name="T54" fmla="*/ 0 w 117"/>
                <a:gd name="T55" fmla="*/ 36 h 48"/>
                <a:gd name="T56" fmla="*/ 0 w 117"/>
                <a:gd name="T57" fmla="*/ 25 h 48"/>
                <a:gd name="T58" fmla="*/ 0 w 117"/>
                <a:gd name="T59" fmla="*/ 13 h 48"/>
                <a:gd name="T60" fmla="*/ 2 w 117"/>
                <a:gd name="T61" fmla="*/ 3 h 48"/>
                <a:gd name="T62" fmla="*/ 9 w 117"/>
                <a:gd name="T63" fmla="*/ 12 h 48"/>
                <a:gd name="T64" fmla="*/ 15 w 117"/>
                <a:gd name="T65" fmla="*/ 16 h 48"/>
                <a:gd name="T66" fmla="*/ 20 w 117"/>
                <a:gd name="T67" fmla="*/ 19 h 48"/>
                <a:gd name="T68" fmla="*/ 22 w 117"/>
                <a:gd name="T69" fmla="*/ 20 h 48"/>
                <a:gd name="T70" fmla="*/ 25 w 117"/>
                <a:gd name="T71" fmla="*/ 19 h 48"/>
                <a:gd name="T72" fmla="*/ 31 w 117"/>
                <a:gd name="T73" fmla="*/ 15 h 48"/>
                <a:gd name="T74" fmla="*/ 40 w 117"/>
                <a:gd name="T75" fmla="*/ 9 h 48"/>
                <a:gd name="T76" fmla="*/ 52 w 117"/>
                <a:gd name="T77" fmla="*/ 5 h 48"/>
                <a:gd name="T78" fmla="*/ 66 w 117"/>
                <a:gd name="T79" fmla="*/ 1 h 48"/>
                <a:gd name="T80" fmla="*/ 80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80" y="0"/>
                  </a:moveTo>
                  <a:lnTo>
                    <a:pt x="93" y="3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6" y="21"/>
                  </a:lnTo>
                  <a:lnTo>
                    <a:pt x="115" y="23"/>
                  </a:lnTo>
                  <a:lnTo>
                    <a:pt x="114" y="25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2" y="33"/>
                  </a:lnTo>
                  <a:lnTo>
                    <a:pt x="103" y="39"/>
                  </a:lnTo>
                  <a:lnTo>
                    <a:pt x="92" y="45"/>
                  </a:lnTo>
                  <a:lnTo>
                    <a:pt x="79" y="48"/>
                  </a:lnTo>
                  <a:lnTo>
                    <a:pt x="65" y="48"/>
                  </a:lnTo>
                  <a:lnTo>
                    <a:pt x="52" y="43"/>
                  </a:lnTo>
                  <a:lnTo>
                    <a:pt x="40" y="39"/>
                  </a:lnTo>
                  <a:lnTo>
                    <a:pt x="31" y="34"/>
                  </a:lnTo>
                  <a:lnTo>
                    <a:pt x="24" y="30"/>
                  </a:lnTo>
                  <a:lnTo>
                    <a:pt x="21" y="28"/>
                  </a:lnTo>
                  <a:lnTo>
                    <a:pt x="20" y="29"/>
                  </a:lnTo>
                  <a:lnTo>
                    <a:pt x="15" y="33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0" y="25"/>
                  </a:lnTo>
                  <a:lnTo>
                    <a:pt x="0" y="13"/>
                  </a:lnTo>
                  <a:lnTo>
                    <a:pt x="2" y="3"/>
                  </a:lnTo>
                  <a:lnTo>
                    <a:pt x="9" y="12"/>
                  </a:lnTo>
                  <a:lnTo>
                    <a:pt x="15" y="16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5" y="19"/>
                  </a:lnTo>
                  <a:lnTo>
                    <a:pt x="31" y="15"/>
                  </a:lnTo>
                  <a:lnTo>
                    <a:pt x="40" y="9"/>
                  </a:lnTo>
                  <a:lnTo>
                    <a:pt x="52" y="5"/>
                  </a:lnTo>
                  <a:lnTo>
                    <a:pt x="66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4DFF"/>
            </a:solidFill>
            <a:ln w="0">
              <a:solidFill>
                <a:srgbClr val="004D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8" name="Freeform 1927"/>
            <p:cNvSpPr>
              <a:spLocks/>
            </p:cNvSpPr>
            <p:nvPr/>
          </p:nvSpPr>
          <p:spPr bwMode="auto">
            <a:xfrm>
              <a:off x="9650413" y="4965383"/>
              <a:ext cx="14287" cy="20638"/>
            </a:xfrm>
            <a:custGeom>
              <a:avLst/>
              <a:gdLst>
                <a:gd name="T0" fmla="*/ 5 w 9"/>
                <a:gd name="T1" fmla="*/ 0 h 13"/>
                <a:gd name="T2" fmla="*/ 7 w 9"/>
                <a:gd name="T3" fmla="*/ 1 h 13"/>
                <a:gd name="T4" fmla="*/ 8 w 9"/>
                <a:gd name="T5" fmla="*/ 3 h 13"/>
                <a:gd name="T6" fmla="*/ 9 w 9"/>
                <a:gd name="T7" fmla="*/ 7 h 13"/>
                <a:gd name="T8" fmla="*/ 8 w 9"/>
                <a:gd name="T9" fmla="*/ 10 h 13"/>
                <a:gd name="T10" fmla="*/ 7 w 9"/>
                <a:gd name="T11" fmla="*/ 13 h 13"/>
                <a:gd name="T12" fmla="*/ 5 w 9"/>
                <a:gd name="T13" fmla="*/ 13 h 13"/>
                <a:gd name="T14" fmla="*/ 2 w 9"/>
                <a:gd name="T15" fmla="*/ 13 h 13"/>
                <a:gd name="T16" fmla="*/ 1 w 9"/>
                <a:gd name="T17" fmla="*/ 10 h 13"/>
                <a:gd name="T18" fmla="*/ 0 w 9"/>
                <a:gd name="T19" fmla="*/ 7 h 13"/>
                <a:gd name="T20" fmla="*/ 1 w 9"/>
                <a:gd name="T21" fmla="*/ 3 h 13"/>
                <a:gd name="T22" fmla="*/ 2 w 9"/>
                <a:gd name="T23" fmla="*/ 1 h 13"/>
                <a:gd name="T24" fmla="*/ 5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9" y="7"/>
                  </a:lnTo>
                  <a:lnTo>
                    <a:pt x="8" y="10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2" y="13"/>
                  </a:lnTo>
                  <a:lnTo>
                    <a:pt x="1" y="10"/>
                  </a:lnTo>
                  <a:lnTo>
                    <a:pt x="0" y="7"/>
                  </a:lnTo>
                  <a:lnTo>
                    <a:pt x="1" y="3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9" name="Freeform 1928"/>
            <p:cNvSpPr>
              <a:spLocks/>
            </p:cNvSpPr>
            <p:nvPr/>
          </p:nvSpPr>
          <p:spPr bwMode="auto">
            <a:xfrm>
              <a:off x="9656763" y="4974908"/>
              <a:ext cx="4762" cy="4763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0 h 3"/>
                <a:gd name="T4" fmla="*/ 3 w 3"/>
                <a:gd name="T5" fmla="*/ 2 h 3"/>
                <a:gd name="T6" fmla="*/ 3 w 3"/>
                <a:gd name="T7" fmla="*/ 3 h 3"/>
                <a:gd name="T8" fmla="*/ 1 w 3"/>
                <a:gd name="T9" fmla="*/ 3 h 3"/>
                <a:gd name="T10" fmla="*/ 0 w 3"/>
                <a:gd name="T11" fmla="*/ 3 h 3"/>
                <a:gd name="T12" fmla="*/ 0 w 3"/>
                <a:gd name="T13" fmla="*/ 2 h 3"/>
                <a:gd name="T14" fmla="*/ 0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0" name="Freeform 1929"/>
            <p:cNvSpPr>
              <a:spLocks/>
            </p:cNvSpPr>
            <p:nvPr/>
          </p:nvSpPr>
          <p:spPr bwMode="auto">
            <a:xfrm>
              <a:off x="9628188" y="4955858"/>
              <a:ext cx="23812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1 h 34"/>
                <a:gd name="T4" fmla="*/ 12 w 15"/>
                <a:gd name="T5" fmla="*/ 2 h 34"/>
                <a:gd name="T6" fmla="*/ 8 w 15"/>
                <a:gd name="T7" fmla="*/ 5 h 34"/>
                <a:gd name="T8" fmla="*/ 6 w 15"/>
                <a:gd name="T9" fmla="*/ 8 h 34"/>
                <a:gd name="T10" fmla="*/ 5 w 15"/>
                <a:gd name="T11" fmla="*/ 13 h 34"/>
                <a:gd name="T12" fmla="*/ 3 w 15"/>
                <a:gd name="T13" fmla="*/ 18 h 34"/>
                <a:gd name="T14" fmla="*/ 5 w 15"/>
                <a:gd name="T15" fmla="*/ 23 h 34"/>
                <a:gd name="T16" fmla="*/ 6 w 15"/>
                <a:gd name="T17" fmla="*/ 28 h 34"/>
                <a:gd name="T18" fmla="*/ 9 w 15"/>
                <a:gd name="T19" fmla="*/ 32 h 34"/>
                <a:gd name="T20" fmla="*/ 12 w 15"/>
                <a:gd name="T21" fmla="*/ 34 h 34"/>
                <a:gd name="T22" fmla="*/ 12 w 15"/>
                <a:gd name="T23" fmla="*/ 34 h 34"/>
                <a:gd name="T24" fmla="*/ 8 w 15"/>
                <a:gd name="T25" fmla="*/ 33 h 34"/>
                <a:gd name="T26" fmla="*/ 5 w 15"/>
                <a:gd name="T27" fmla="*/ 31 h 34"/>
                <a:gd name="T28" fmla="*/ 2 w 15"/>
                <a:gd name="T29" fmla="*/ 27 h 34"/>
                <a:gd name="T30" fmla="*/ 0 w 15"/>
                <a:gd name="T31" fmla="*/ 22 h 34"/>
                <a:gd name="T32" fmla="*/ 0 w 15"/>
                <a:gd name="T33" fmla="*/ 16 h 34"/>
                <a:gd name="T34" fmla="*/ 0 w 15"/>
                <a:gd name="T35" fmla="*/ 12 h 34"/>
                <a:gd name="T36" fmla="*/ 2 w 15"/>
                <a:gd name="T37" fmla="*/ 7 h 34"/>
                <a:gd name="T38" fmla="*/ 5 w 15"/>
                <a:gd name="T39" fmla="*/ 3 h 34"/>
                <a:gd name="T40" fmla="*/ 8 w 15"/>
                <a:gd name="T41" fmla="*/ 1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1"/>
                  </a:lnTo>
                  <a:lnTo>
                    <a:pt x="12" y="2"/>
                  </a:lnTo>
                  <a:lnTo>
                    <a:pt x="8" y="5"/>
                  </a:lnTo>
                  <a:lnTo>
                    <a:pt x="6" y="8"/>
                  </a:lnTo>
                  <a:lnTo>
                    <a:pt x="5" y="13"/>
                  </a:lnTo>
                  <a:lnTo>
                    <a:pt x="3" y="18"/>
                  </a:lnTo>
                  <a:lnTo>
                    <a:pt x="5" y="23"/>
                  </a:lnTo>
                  <a:lnTo>
                    <a:pt x="6" y="28"/>
                  </a:lnTo>
                  <a:lnTo>
                    <a:pt x="9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8" y="33"/>
                  </a:lnTo>
                  <a:lnTo>
                    <a:pt x="5" y="31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7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1" name="Freeform 1930"/>
            <p:cNvSpPr>
              <a:spLocks/>
            </p:cNvSpPr>
            <p:nvPr/>
          </p:nvSpPr>
          <p:spPr bwMode="auto">
            <a:xfrm>
              <a:off x="9575800" y="5022533"/>
              <a:ext cx="188912" cy="76200"/>
            </a:xfrm>
            <a:custGeom>
              <a:avLst/>
              <a:gdLst>
                <a:gd name="T0" fmla="*/ 80 w 119"/>
                <a:gd name="T1" fmla="*/ 0 h 48"/>
                <a:gd name="T2" fmla="*/ 93 w 119"/>
                <a:gd name="T3" fmla="*/ 4 h 48"/>
                <a:gd name="T4" fmla="*/ 103 w 119"/>
                <a:gd name="T5" fmla="*/ 10 h 48"/>
                <a:gd name="T6" fmla="*/ 113 w 119"/>
                <a:gd name="T7" fmla="*/ 16 h 48"/>
                <a:gd name="T8" fmla="*/ 117 w 119"/>
                <a:gd name="T9" fmla="*/ 20 h 48"/>
                <a:gd name="T10" fmla="*/ 119 w 119"/>
                <a:gd name="T11" fmla="*/ 20 h 48"/>
                <a:gd name="T12" fmla="*/ 117 w 119"/>
                <a:gd name="T13" fmla="*/ 23 h 48"/>
                <a:gd name="T14" fmla="*/ 116 w 119"/>
                <a:gd name="T15" fmla="*/ 24 h 48"/>
                <a:gd name="T16" fmla="*/ 114 w 119"/>
                <a:gd name="T17" fmla="*/ 25 h 48"/>
                <a:gd name="T18" fmla="*/ 116 w 119"/>
                <a:gd name="T19" fmla="*/ 26 h 48"/>
                <a:gd name="T20" fmla="*/ 117 w 119"/>
                <a:gd name="T21" fmla="*/ 27 h 48"/>
                <a:gd name="T22" fmla="*/ 117 w 119"/>
                <a:gd name="T23" fmla="*/ 28 h 48"/>
                <a:gd name="T24" fmla="*/ 117 w 119"/>
                <a:gd name="T25" fmla="*/ 30 h 48"/>
                <a:gd name="T26" fmla="*/ 112 w 119"/>
                <a:gd name="T27" fmla="*/ 33 h 48"/>
                <a:gd name="T28" fmla="*/ 103 w 119"/>
                <a:gd name="T29" fmla="*/ 39 h 48"/>
                <a:gd name="T30" fmla="*/ 93 w 119"/>
                <a:gd name="T31" fmla="*/ 45 h 48"/>
                <a:gd name="T32" fmla="*/ 80 w 119"/>
                <a:gd name="T33" fmla="*/ 48 h 48"/>
                <a:gd name="T34" fmla="*/ 66 w 119"/>
                <a:gd name="T35" fmla="*/ 48 h 48"/>
                <a:gd name="T36" fmla="*/ 52 w 119"/>
                <a:gd name="T37" fmla="*/ 44 h 48"/>
                <a:gd name="T38" fmla="*/ 40 w 119"/>
                <a:gd name="T39" fmla="*/ 39 h 48"/>
                <a:gd name="T40" fmla="*/ 31 w 119"/>
                <a:gd name="T41" fmla="*/ 34 h 48"/>
                <a:gd name="T42" fmla="*/ 25 w 119"/>
                <a:gd name="T43" fmla="*/ 31 h 48"/>
                <a:gd name="T44" fmla="*/ 22 w 119"/>
                <a:gd name="T45" fmla="*/ 28 h 48"/>
                <a:gd name="T46" fmla="*/ 20 w 119"/>
                <a:gd name="T47" fmla="*/ 30 h 48"/>
                <a:gd name="T48" fmla="*/ 15 w 119"/>
                <a:gd name="T49" fmla="*/ 33 h 48"/>
                <a:gd name="T50" fmla="*/ 9 w 119"/>
                <a:gd name="T51" fmla="*/ 38 h 48"/>
                <a:gd name="T52" fmla="*/ 2 w 119"/>
                <a:gd name="T53" fmla="*/ 46 h 48"/>
                <a:gd name="T54" fmla="*/ 1 w 119"/>
                <a:gd name="T55" fmla="*/ 37 h 48"/>
                <a:gd name="T56" fmla="*/ 0 w 119"/>
                <a:gd name="T57" fmla="*/ 25 h 48"/>
                <a:gd name="T58" fmla="*/ 1 w 119"/>
                <a:gd name="T59" fmla="*/ 13 h 48"/>
                <a:gd name="T60" fmla="*/ 2 w 119"/>
                <a:gd name="T61" fmla="*/ 4 h 48"/>
                <a:gd name="T62" fmla="*/ 9 w 119"/>
                <a:gd name="T63" fmla="*/ 12 h 48"/>
                <a:gd name="T64" fmla="*/ 16 w 119"/>
                <a:gd name="T65" fmla="*/ 17 h 48"/>
                <a:gd name="T66" fmla="*/ 21 w 119"/>
                <a:gd name="T67" fmla="*/ 19 h 48"/>
                <a:gd name="T68" fmla="*/ 22 w 119"/>
                <a:gd name="T69" fmla="*/ 20 h 48"/>
                <a:gd name="T70" fmla="*/ 25 w 119"/>
                <a:gd name="T71" fmla="*/ 19 h 48"/>
                <a:gd name="T72" fmla="*/ 31 w 119"/>
                <a:gd name="T73" fmla="*/ 16 h 48"/>
                <a:gd name="T74" fmla="*/ 40 w 119"/>
                <a:gd name="T75" fmla="*/ 10 h 48"/>
                <a:gd name="T76" fmla="*/ 53 w 119"/>
                <a:gd name="T77" fmla="*/ 5 h 48"/>
                <a:gd name="T78" fmla="*/ 66 w 119"/>
                <a:gd name="T79" fmla="*/ 1 h 48"/>
                <a:gd name="T80" fmla="*/ 80 w 119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48">
                  <a:moveTo>
                    <a:pt x="80" y="0"/>
                  </a:moveTo>
                  <a:lnTo>
                    <a:pt x="93" y="4"/>
                  </a:lnTo>
                  <a:lnTo>
                    <a:pt x="103" y="10"/>
                  </a:lnTo>
                  <a:lnTo>
                    <a:pt x="113" y="16"/>
                  </a:lnTo>
                  <a:lnTo>
                    <a:pt x="117" y="20"/>
                  </a:lnTo>
                  <a:lnTo>
                    <a:pt x="119" y="20"/>
                  </a:lnTo>
                  <a:lnTo>
                    <a:pt x="117" y="23"/>
                  </a:lnTo>
                  <a:lnTo>
                    <a:pt x="116" y="24"/>
                  </a:lnTo>
                  <a:lnTo>
                    <a:pt x="114" y="25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30"/>
                  </a:lnTo>
                  <a:lnTo>
                    <a:pt x="112" y="33"/>
                  </a:lnTo>
                  <a:lnTo>
                    <a:pt x="103" y="39"/>
                  </a:lnTo>
                  <a:lnTo>
                    <a:pt x="93" y="45"/>
                  </a:lnTo>
                  <a:lnTo>
                    <a:pt x="80" y="48"/>
                  </a:lnTo>
                  <a:lnTo>
                    <a:pt x="66" y="48"/>
                  </a:lnTo>
                  <a:lnTo>
                    <a:pt x="52" y="44"/>
                  </a:lnTo>
                  <a:lnTo>
                    <a:pt x="40" y="39"/>
                  </a:lnTo>
                  <a:lnTo>
                    <a:pt x="31" y="34"/>
                  </a:lnTo>
                  <a:lnTo>
                    <a:pt x="25" y="31"/>
                  </a:lnTo>
                  <a:lnTo>
                    <a:pt x="22" y="28"/>
                  </a:lnTo>
                  <a:lnTo>
                    <a:pt x="20" y="30"/>
                  </a:lnTo>
                  <a:lnTo>
                    <a:pt x="15" y="33"/>
                  </a:lnTo>
                  <a:lnTo>
                    <a:pt x="9" y="38"/>
                  </a:lnTo>
                  <a:lnTo>
                    <a:pt x="2" y="46"/>
                  </a:lnTo>
                  <a:lnTo>
                    <a:pt x="1" y="37"/>
                  </a:lnTo>
                  <a:lnTo>
                    <a:pt x="0" y="25"/>
                  </a:lnTo>
                  <a:lnTo>
                    <a:pt x="1" y="13"/>
                  </a:lnTo>
                  <a:lnTo>
                    <a:pt x="2" y="4"/>
                  </a:lnTo>
                  <a:lnTo>
                    <a:pt x="9" y="12"/>
                  </a:lnTo>
                  <a:lnTo>
                    <a:pt x="16" y="17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5" y="19"/>
                  </a:lnTo>
                  <a:lnTo>
                    <a:pt x="31" y="16"/>
                  </a:lnTo>
                  <a:lnTo>
                    <a:pt x="40" y="10"/>
                  </a:lnTo>
                  <a:lnTo>
                    <a:pt x="53" y="5"/>
                  </a:lnTo>
                  <a:lnTo>
                    <a:pt x="66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2" name="Freeform 1931"/>
            <p:cNvSpPr>
              <a:spLocks/>
            </p:cNvSpPr>
            <p:nvPr/>
          </p:nvSpPr>
          <p:spPr bwMode="auto">
            <a:xfrm>
              <a:off x="9726613" y="5043170"/>
              <a:ext cx="12700" cy="22225"/>
            </a:xfrm>
            <a:custGeom>
              <a:avLst/>
              <a:gdLst>
                <a:gd name="T0" fmla="*/ 4 w 8"/>
                <a:gd name="T1" fmla="*/ 0 h 14"/>
                <a:gd name="T2" fmla="*/ 6 w 8"/>
                <a:gd name="T3" fmla="*/ 1 h 14"/>
                <a:gd name="T4" fmla="*/ 8 w 8"/>
                <a:gd name="T5" fmla="*/ 4 h 14"/>
                <a:gd name="T6" fmla="*/ 8 w 8"/>
                <a:gd name="T7" fmla="*/ 7 h 14"/>
                <a:gd name="T8" fmla="*/ 8 w 8"/>
                <a:gd name="T9" fmla="*/ 11 h 14"/>
                <a:gd name="T10" fmla="*/ 6 w 8"/>
                <a:gd name="T11" fmla="*/ 13 h 14"/>
                <a:gd name="T12" fmla="*/ 4 w 8"/>
                <a:gd name="T13" fmla="*/ 14 h 14"/>
                <a:gd name="T14" fmla="*/ 2 w 8"/>
                <a:gd name="T15" fmla="*/ 13 h 14"/>
                <a:gd name="T16" fmla="*/ 0 w 8"/>
                <a:gd name="T17" fmla="*/ 11 h 14"/>
                <a:gd name="T18" fmla="*/ 0 w 8"/>
                <a:gd name="T19" fmla="*/ 7 h 14"/>
                <a:gd name="T20" fmla="*/ 0 w 8"/>
                <a:gd name="T21" fmla="*/ 4 h 14"/>
                <a:gd name="T22" fmla="*/ 2 w 8"/>
                <a:gd name="T23" fmla="*/ 1 h 14"/>
                <a:gd name="T24" fmla="*/ 4 w 8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6" y="13"/>
                  </a:lnTo>
                  <a:lnTo>
                    <a:pt x="4" y="14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3" name="Freeform 1932"/>
            <p:cNvSpPr>
              <a:spLocks/>
            </p:cNvSpPr>
            <p:nvPr/>
          </p:nvSpPr>
          <p:spPr bwMode="auto">
            <a:xfrm>
              <a:off x="9729788" y="5052695"/>
              <a:ext cx="6350" cy="6350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0 h 4"/>
                <a:gd name="T4" fmla="*/ 4 w 4"/>
                <a:gd name="T5" fmla="*/ 2 h 4"/>
                <a:gd name="T6" fmla="*/ 4 w 4"/>
                <a:gd name="T7" fmla="*/ 4 h 4"/>
                <a:gd name="T8" fmla="*/ 3 w 4"/>
                <a:gd name="T9" fmla="*/ 4 h 4"/>
                <a:gd name="T10" fmla="*/ 2 w 4"/>
                <a:gd name="T11" fmla="*/ 4 h 4"/>
                <a:gd name="T12" fmla="*/ 0 w 4"/>
                <a:gd name="T13" fmla="*/ 2 h 4"/>
                <a:gd name="T14" fmla="*/ 2 w 4"/>
                <a:gd name="T15" fmla="*/ 0 h 4"/>
                <a:gd name="T16" fmla="*/ 3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4" name="Freeform 1933"/>
            <p:cNvSpPr>
              <a:spLocks/>
            </p:cNvSpPr>
            <p:nvPr/>
          </p:nvSpPr>
          <p:spPr bwMode="auto">
            <a:xfrm>
              <a:off x="9702800" y="5033645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3 w 16"/>
                <a:gd name="T5" fmla="*/ 3 h 34"/>
                <a:gd name="T6" fmla="*/ 9 w 16"/>
                <a:gd name="T7" fmla="*/ 5 h 34"/>
                <a:gd name="T8" fmla="*/ 7 w 16"/>
                <a:gd name="T9" fmla="*/ 9 h 34"/>
                <a:gd name="T10" fmla="*/ 5 w 16"/>
                <a:gd name="T11" fmla="*/ 13 h 34"/>
                <a:gd name="T12" fmla="*/ 5 w 16"/>
                <a:gd name="T13" fmla="*/ 18 h 34"/>
                <a:gd name="T14" fmla="*/ 5 w 16"/>
                <a:gd name="T15" fmla="*/ 24 h 34"/>
                <a:gd name="T16" fmla="*/ 7 w 16"/>
                <a:gd name="T17" fmla="*/ 28 h 34"/>
                <a:gd name="T18" fmla="*/ 9 w 16"/>
                <a:gd name="T19" fmla="*/ 32 h 34"/>
                <a:gd name="T20" fmla="*/ 13 w 16"/>
                <a:gd name="T21" fmla="*/ 34 h 34"/>
                <a:gd name="T22" fmla="*/ 12 w 16"/>
                <a:gd name="T23" fmla="*/ 34 h 34"/>
                <a:gd name="T24" fmla="*/ 8 w 16"/>
                <a:gd name="T25" fmla="*/ 33 h 34"/>
                <a:gd name="T26" fmla="*/ 5 w 16"/>
                <a:gd name="T27" fmla="*/ 31 h 34"/>
                <a:gd name="T28" fmla="*/ 2 w 16"/>
                <a:gd name="T29" fmla="*/ 27 h 34"/>
                <a:gd name="T30" fmla="*/ 1 w 16"/>
                <a:gd name="T31" fmla="*/ 23 h 34"/>
                <a:gd name="T32" fmla="*/ 0 w 16"/>
                <a:gd name="T33" fmla="*/ 17 h 34"/>
                <a:gd name="T34" fmla="*/ 1 w 16"/>
                <a:gd name="T35" fmla="*/ 12 h 34"/>
                <a:gd name="T36" fmla="*/ 2 w 16"/>
                <a:gd name="T37" fmla="*/ 7 h 34"/>
                <a:gd name="T38" fmla="*/ 5 w 16"/>
                <a:gd name="T39" fmla="*/ 4 h 34"/>
                <a:gd name="T40" fmla="*/ 8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7" y="9"/>
                  </a:lnTo>
                  <a:lnTo>
                    <a:pt x="5" y="13"/>
                  </a:lnTo>
                  <a:lnTo>
                    <a:pt x="5" y="18"/>
                  </a:lnTo>
                  <a:lnTo>
                    <a:pt x="5" y="24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8" y="33"/>
                  </a:lnTo>
                  <a:lnTo>
                    <a:pt x="5" y="31"/>
                  </a:lnTo>
                  <a:lnTo>
                    <a:pt x="2" y="27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2" y="7"/>
                  </a:lnTo>
                  <a:lnTo>
                    <a:pt x="5" y="4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5" name="Freeform 1934"/>
            <p:cNvSpPr>
              <a:spLocks/>
            </p:cNvSpPr>
            <p:nvPr/>
          </p:nvSpPr>
          <p:spPr bwMode="auto">
            <a:xfrm>
              <a:off x="9725025" y="4905058"/>
              <a:ext cx="188912" cy="76200"/>
            </a:xfrm>
            <a:custGeom>
              <a:avLst/>
              <a:gdLst>
                <a:gd name="T0" fmla="*/ 80 w 119"/>
                <a:gd name="T1" fmla="*/ 0 h 48"/>
                <a:gd name="T2" fmla="*/ 93 w 119"/>
                <a:gd name="T3" fmla="*/ 4 h 48"/>
                <a:gd name="T4" fmla="*/ 103 w 119"/>
                <a:gd name="T5" fmla="*/ 10 h 48"/>
                <a:gd name="T6" fmla="*/ 113 w 119"/>
                <a:gd name="T7" fmla="*/ 16 h 48"/>
                <a:gd name="T8" fmla="*/ 117 w 119"/>
                <a:gd name="T9" fmla="*/ 19 h 48"/>
                <a:gd name="T10" fmla="*/ 119 w 119"/>
                <a:gd name="T11" fmla="*/ 20 h 48"/>
                <a:gd name="T12" fmla="*/ 117 w 119"/>
                <a:gd name="T13" fmla="*/ 21 h 48"/>
                <a:gd name="T14" fmla="*/ 116 w 119"/>
                <a:gd name="T15" fmla="*/ 24 h 48"/>
                <a:gd name="T16" fmla="*/ 114 w 119"/>
                <a:gd name="T17" fmla="*/ 25 h 48"/>
                <a:gd name="T18" fmla="*/ 116 w 119"/>
                <a:gd name="T19" fmla="*/ 26 h 48"/>
                <a:gd name="T20" fmla="*/ 117 w 119"/>
                <a:gd name="T21" fmla="*/ 27 h 48"/>
                <a:gd name="T22" fmla="*/ 117 w 119"/>
                <a:gd name="T23" fmla="*/ 28 h 48"/>
                <a:gd name="T24" fmla="*/ 117 w 119"/>
                <a:gd name="T25" fmla="*/ 30 h 48"/>
                <a:gd name="T26" fmla="*/ 111 w 119"/>
                <a:gd name="T27" fmla="*/ 33 h 48"/>
                <a:gd name="T28" fmla="*/ 103 w 119"/>
                <a:gd name="T29" fmla="*/ 39 h 48"/>
                <a:gd name="T30" fmla="*/ 93 w 119"/>
                <a:gd name="T31" fmla="*/ 45 h 48"/>
                <a:gd name="T32" fmla="*/ 80 w 119"/>
                <a:gd name="T33" fmla="*/ 48 h 48"/>
                <a:gd name="T34" fmla="*/ 66 w 119"/>
                <a:gd name="T35" fmla="*/ 48 h 48"/>
                <a:gd name="T36" fmla="*/ 52 w 119"/>
                <a:gd name="T37" fmla="*/ 44 h 48"/>
                <a:gd name="T38" fmla="*/ 40 w 119"/>
                <a:gd name="T39" fmla="*/ 39 h 48"/>
                <a:gd name="T40" fmla="*/ 30 w 119"/>
                <a:gd name="T41" fmla="*/ 34 h 48"/>
                <a:gd name="T42" fmla="*/ 25 w 119"/>
                <a:gd name="T43" fmla="*/ 31 h 48"/>
                <a:gd name="T44" fmla="*/ 22 w 119"/>
                <a:gd name="T45" fmla="*/ 28 h 48"/>
                <a:gd name="T46" fmla="*/ 20 w 119"/>
                <a:gd name="T47" fmla="*/ 30 h 48"/>
                <a:gd name="T48" fmla="*/ 15 w 119"/>
                <a:gd name="T49" fmla="*/ 33 h 48"/>
                <a:gd name="T50" fmla="*/ 9 w 119"/>
                <a:gd name="T51" fmla="*/ 38 h 48"/>
                <a:gd name="T52" fmla="*/ 2 w 119"/>
                <a:gd name="T53" fmla="*/ 46 h 48"/>
                <a:gd name="T54" fmla="*/ 1 w 119"/>
                <a:gd name="T55" fmla="*/ 37 h 48"/>
                <a:gd name="T56" fmla="*/ 0 w 119"/>
                <a:gd name="T57" fmla="*/ 25 h 48"/>
                <a:gd name="T58" fmla="*/ 1 w 119"/>
                <a:gd name="T59" fmla="*/ 13 h 48"/>
                <a:gd name="T60" fmla="*/ 2 w 119"/>
                <a:gd name="T61" fmla="*/ 4 h 48"/>
                <a:gd name="T62" fmla="*/ 9 w 119"/>
                <a:gd name="T63" fmla="*/ 12 h 48"/>
                <a:gd name="T64" fmla="*/ 16 w 119"/>
                <a:gd name="T65" fmla="*/ 17 h 48"/>
                <a:gd name="T66" fmla="*/ 21 w 119"/>
                <a:gd name="T67" fmla="*/ 19 h 48"/>
                <a:gd name="T68" fmla="*/ 22 w 119"/>
                <a:gd name="T69" fmla="*/ 20 h 48"/>
                <a:gd name="T70" fmla="*/ 25 w 119"/>
                <a:gd name="T71" fmla="*/ 19 h 48"/>
                <a:gd name="T72" fmla="*/ 30 w 119"/>
                <a:gd name="T73" fmla="*/ 16 h 48"/>
                <a:gd name="T74" fmla="*/ 40 w 119"/>
                <a:gd name="T75" fmla="*/ 10 h 48"/>
                <a:gd name="T76" fmla="*/ 53 w 119"/>
                <a:gd name="T77" fmla="*/ 5 h 48"/>
                <a:gd name="T78" fmla="*/ 66 w 119"/>
                <a:gd name="T79" fmla="*/ 1 h 48"/>
                <a:gd name="T80" fmla="*/ 80 w 119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48">
                  <a:moveTo>
                    <a:pt x="80" y="0"/>
                  </a:moveTo>
                  <a:lnTo>
                    <a:pt x="93" y="4"/>
                  </a:lnTo>
                  <a:lnTo>
                    <a:pt x="103" y="10"/>
                  </a:lnTo>
                  <a:lnTo>
                    <a:pt x="113" y="16"/>
                  </a:lnTo>
                  <a:lnTo>
                    <a:pt x="117" y="19"/>
                  </a:lnTo>
                  <a:lnTo>
                    <a:pt x="119" y="20"/>
                  </a:lnTo>
                  <a:lnTo>
                    <a:pt x="117" y="21"/>
                  </a:lnTo>
                  <a:lnTo>
                    <a:pt x="116" y="24"/>
                  </a:lnTo>
                  <a:lnTo>
                    <a:pt x="114" y="25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30"/>
                  </a:lnTo>
                  <a:lnTo>
                    <a:pt x="111" y="33"/>
                  </a:lnTo>
                  <a:lnTo>
                    <a:pt x="103" y="39"/>
                  </a:lnTo>
                  <a:lnTo>
                    <a:pt x="93" y="45"/>
                  </a:lnTo>
                  <a:lnTo>
                    <a:pt x="80" y="48"/>
                  </a:lnTo>
                  <a:lnTo>
                    <a:pt x="66" y="48"/>
                  </a:lnTo>
                  <a:lnTo>
                    <a:pt x="52" y="44"/>
                  </a:lnTo>
                  <a:lnTo>
                    <a:pt x="40" y="39"/>
                  </a:lnTo>
                  <a:lnTo>
                    <a:pt x="30" y="34"/>
                  </a:lnTo>
                  <a:lnTo>
                    <a:pt x="25" y="31"/>
                  </a:lnTo>
                  <a:lnTo>
                    <a:pt x="22" y="28"/>
                  </a:lnTo>
                  <a:lnTo>
                    <a:pt x="20" y="30"/>
                  </a:lnTo>
                  <a:lnTo>
                    <a:pt x="15" y="33"/>
                  </a:lnTo>
                  <a:lnTo>
                    <a:pt x="9" y="38"/>
                  </a:lnTo>
                  <a:lnTo>
                    <a:pt x="2" y="46"/>
                  </a:lnTo>
                  <a:lnTo>
                    <a:pt x="1" y="37"/>
                  </a:lnTo>
                  <a:lnTo>
                    <a:pt x="0" y="25"/>
                  </a:lnTo>
                  <a:lnTo>
                    <a:pt x="1" y="13"/>
                  </a:lnTo>
                  <a:lnTo>
                    <a:pt x="2" y="4"/>
                  </a:lnTo>
                  <a:lnTo>
                    <a:pt x="9" y="12"/>
                  </a:lnTo>
                  <a:lnTo>
                    <a:pt x="16" y="17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5" y="19"/>
                  </a:lnTo>
                  <a:lnTo>
                    <a:pt x="30" y="16"/>
                  </a:lnTo>
                  <a:lnTo>
                    <a:pt x="40" y="10"/>
                  </a:lnTo>
                  <a:lnTo>
                    <a:pt x="53" y="5"/>
                  </a:lnTo>
                  <a:lnTo>
                    <a:pt x="66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6" name="Freeform 1935"/>
            <p:cNvSpPr>
              <a:spLocks/>
            </p:cNvSpPr>
            <p:nvPr/>
          </p:nvSpPr>
          <p:spPr bwMode="auto">
            <a:xfrm>
              <a:off x="9875838" y="4925695"/>
              <a:ext cx="12700" cy="20638"/>
            </a:xfrm>
            <a:custGeom>
              <a:avLst/>
              <a:gdLst>
                <a:gd name="T0" fmla="*/ 4 w 8"/>
                <a:gd name="T1" fmla="*/ 0 h 13"/>
                <a:gd name="T2" fmla="*/ 6 w 8"/>
                <a:gd name="T3" fmla="*/ 1 h 13"/>
                <a:gd name="T4" fmla="*/ 8 w 8"/>
                <a:gd name="T5" fmla="*/ 4 h 13"/>
                <a:gd name="T6" fmla="*/ 8 w 8"/>
                <a:gd name="T7" fmla="*/ 7 h 13"/>
                <a:gd name="T8" fmla="*/ 8 w 8"/>
                <a:gd name="T9" fmla="*/ 11 h 13"/>
                <a:gd name="T10" fmla="*/ 6 w 8"/>
                <a:gd name="T11" fmla="*/ 13 h 13"/>
                <a:gd name="T12" fmla="*/ 4 w 8"/>
                <a:gd name="T13" fmla="*/ 13 h 13"/>
                <a:gd name="T14" fmla="*/ 2 w 8"/>
                <a:gd name="T15" fmla="*/ 13 h 13"/>
                <a:gd name="T16" fmla="*/ 0 w 8"/>
                <a:gd name="T17" fmla="*/ 11 h 13"/>
                <a:gd name="T18" fmla="*/ 0 w 8"/>
                <a:gd name="T19" fmla="*/ 7 h 13"/>
                <a:gd name="T20" fmla="*/ 0 w 8"/>
                <a:gd name="T21" fmla="*/ 4 h 13"/>
                <a:gd name="T22" fmla="*/ 2 w 8"/>
                <a:gd name="T23" fmla="*/ 1 h 13"/>
                <a:gd name="T24" fmla="*/ 4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4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7" name="Freeform 1936"/>
            <p:cNvSpPr>
              <a:spLocks/>
            </p:cNvSpPr>
            <p:nvPr/>
          </p:nvSpPr>
          <p:spPr bwMode="auto">
            <a:xfrm>
              <a:off x="9879013" y="4935220"/>
              <a:ext cx="6350" cy="6350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0 h 4"/>
                <a:gd name="T4" fmla="*/ 4 w 4"/>
                <a:gd name="T5" fmla="*/ 2 h 4"/>
                <a:gd name="T6" fmla="*/ 4 w 4"/>
                <a:gd name="T7" fmla="*/ 4 h 4"/>
                <a:gd name="T8" fmla="*/ 3 w 4"/>
                <a:gd name="T9" fmla="*/ 4 h 4"/>
                <a:gd name="T10" fmla="*/ 2 w 4"/>
                <a:gd name="T11" fmla="*/ 4 h 4"/>
                <a:gd name="T12" fmla="*/ 0 w 4"/>
                <a:gd name="T13" fmla="*/ 2 h 4"/>
                <a:gd name="T14" fmla="*/ 2 w 4"/>
                <a:gd name="T15" fmla="*/ 0 h 4"/>
                <a:gd name="T16" fmla="*/ 3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8" name="Freeform 1937"/>
            <p:cNvSpPr>
              <a:spLocks/>
            </p:cNvSpPr>
            <p:nvPr/>
          </p:nvSpPr>
          <p:spPr bwMode="auto">
            <a:xfrm>
              <a:off x="9852025" y="4916170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3 w 16"/>
                <a:gd name="T5" fmla="*/ 3 h 34"/>
                <a:gd name="T6" fmla="*/ 9 w 16"/>
                <a:gd name="T7" fmla="*/ 5 h 34"/>
                <a:gd name="T8" fmla="*/ 7 w 16"/>
                <a:gd name="T9" fmla="*/ 9 h 34"/>
                <a:gd name="T10" fmla="*/ 4 w 16"/>
                <a:gd name="T11" fmla="*/ 13 h 34"/>
                <a:gd name="T12" fmla="*/ 4 w 16"/>
                <a:gd name="T13" fmla="*/ 18 h 34"/>
                <a:gd name="T14" fmla="*/ 4 w 16"/>
                <a:gd name="T15" fmla="*/ 24 h 34"/>
                <a:gd name="T16" fmla="*/ 7 w 16"/>
                <a:gd name="T17" fmla="*/ 28 h 34"/>
                <a:gd name="T18" fmla="*/ 9 w 16"/>
                <a:gd name="T19" fmla="*/ 32 h 34"/>
                <a:gd name="T20" fmla="*/ 13 w 16"/>
                <a:gd name="T21" fmla="*/ 34 h 34"/>
                <a:gd name="T22" fmla="*/ 12 w 16"/>
                <a:gd name="T23" fmla="*/ 34 h 34"/>
                <a:gd name="T24" fmla="*/ 8 w 16"/>
                <a:gd name="T25" fmla="*/ 33 h 34"/>
                <a:gd name="T26" fmla="*/ 4 w 16"/>
                <a:gd name="T27" fmla="*/ 31 h 34"/>
                <a:gd name="T28" fmla="*/ 2 w 16"/>
                <a:gd name="T29" fmla="*/ 27 h 34"/>
                <a:gd name="T30" fmla="*/ 1 w 16"/>
                <a:gd name="T31" fmla="*/ 23 h 34"/>
                <a:gd name="T32" fmla="*/ 0 w 16"/>
                <a:gd name="T33" fmla="*/ 17 h 34"/>
                <a:gd name="T34" fmla="*/ 1 w 16"/>
                <a:gd name="T35" fmla="*/ 12 h 34"/>
                <a:gd name="T36" fmla="*/ 2 w 16"/>
                <a:gd name="T37" fmla="*/ 7 h 34"/>
                <a:gd name="T38" fmla="*/ 4 w 16"/>
                <a:gd name="T39" fmla="*/ 4 h 34"/>
                <a:gd name="T40" fmla="*/ 8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7" y="9"/>
                  </a:lnTo>
                  <a:lnTo>
                    <a:pt x="4" y="13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8" y="33"/>
                  </a:lnTo>
                  <a:lnTo>
                    <a:pt x="4" y="31"/>
                  </a:lnTo>
                  <a:lnTo>
                    <a:pt x="2" y="27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2" y="7"/>
                  </a:lnTo>
                  <a:lnTo>
                    <a:pt x="4" y="4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9" name="Freeform 1938"/>
            <p:cNvSpPr>
              <a:spLocks/>
            </p:cNvSpPr>
            <p:nvPr/>
          </p:nvSpPr>
          <p:spPr bwMode="auto">
            <a:xfrm>
              <a:off x="9593263" y="4825683"/>
              <a:ext cx="185737" cy="77788"/>
            </a:xfrm>
            <a:custGeom>
              <a:avLst/>
              <a:gdLst>
                <a:gd name="T0" fmla="*/ 79 w 117"/>
                <a:gd name="T1" fmla="*/ 0 h 49"/>
                <a:gd name="T2" fmla="*/ 92 w 117"/>
                <a:gd name="T3" fmla="*/ 3 h 49"/>
                <a:gd name="T4" fmla="*/ 103 w 117"/>
                <a:gd name="T5" fmla="*/ 9 h 49"/>
                <a:gd name="T6" fmla="*/ 112 w 117"/>
                <a:gd name="T7" fmla="*/ 15 h 49"/>
                <a:gd name="T8" fmla="*/ 117 w 117"/>
                <a:gd name="T9" fmla="*/ 20 h 49"/>
                <a:gd name="T10" fmla="*/ 117 w 117"/>
                <a:gd name="T11" fmla="*/ 20 h 49"/>
                <a:gd name="T12" fmla="*/ 117 w 117"/>
                <a:gd name="T13" fmla="*/ 22 h 49"/>
                <a:gd name="T14" fmla="*/ 116 w 117"/>
                <a:gd name="T15" fmla="*/ 23 h 49"/>
                <a:gd name="T16" fmla="*/ 113 w 117"/>
                <a:gd name="T17" fmla="*/ 24 h 49"/>
                <a:gd name="T18" fmla="*/ 115 w 117"/>
                <a:gd name="T19" fmla="*/ 26 h 49"/>
                <a:gd name="T20" fmla="*/ 117 w 117"/>
                <a:gd name="T21" fmla="*/ 27 h 49"/>
                <a:gd name="T22" fmla="*/ 117 w 117"/>
                <a:gd name="T23" fmla="*/ 28 h 49"/>
                <a:gd name="T24" fmla="*/ 117 w 117"/>
                <a:gd name="T25" fmla="*/ 29 h 49"/>
                <a:gd name="T26" fmla="*/ 111 w 117"/>
                <a:gd name="T27" fmla="*/ 34 h 49"/>
                <a:gd name="T28" fmla="*/ 103 w 117"/>
                <a:gd name="T29" fmla="*/ 40 h 49"/>
                <a:gd name="T30" fmla="*/ 91 w 117"/>
                <a:gd name="T31" fmla="*/ 44 h 49"/>
                <a:gd name="T32" fmla="*/ 78 w 117"/>
                <a:gd name="T33" fmla="*/ 49 h 49"/>
                <a:gd name="T34" fmla="*/ 65 w 117"/>
                <a:gd name="T35" fmla="*/ 48 h 49"/>
                <a:gd name="T36" fmla="*/ 51 w 117"/>
                <a:gd name="T37" fmla="*/ 44 h 49"/>
                <a:gd name="T38" fmla="*/ 40 w 117"/>
                <a:gd name="T39" fmla="*/ 39 h 49"/>
                <a:gd name="T40" fmla="*/ 30 w 117"/>
                <a:gd name="T41" fmla="*/ 34 h 49"/>
                <a:gd name="T42" fmla="*/ 23 w 117"/>
                <a:gd name="T43" fmla="*/ 30 h 49"/>
                <a:gd name="T44" fmla="*/ 22 w 117"/>
                <a:gd name="T45" fmla="*/ 29 h 49"/>
                <a:gd name="T46" fmla="*/ 20 w 117"/>
                <a:gd name="T47" fmla="*/ 29 h 49"/>
                <a:gd name="T48" fmla="*/ 15 w 117"/>
                <a:gd name="T49" fmla="*/ 33 h 49"/>
                <a:gd name="T50" fmla="*/ 9 w 117"/>
                <a:gd name="T51" fmla="*/ 37 h 49"/>
                <a:gd name="T52" fmla="*/ 2 w 117"/>
                <a:gd name="T53" fmla="*/ 46 h 49"/>
                <a:gd name="T54" fmla="*/ 0 w 117"/>
                <a:gd name="T55" fmla="*/ 36 h 49"/>
                <a:gd name="T56" fmla="*/ 0 w 117"/>
                <a:gd name="T57" fmla="*/ 24 h 49"/>
                <a:gd name="T58" fmla="*/ 1 w 117"/>
                <a:gd name="T59" fmla="*/ 13 h 49"/>
                <a:gd name="T60" fmla="*/ 2 w 117"/>
                <a:gd name="T61" fmla="*/ 3 h 49"/>
                <a:gd name="T62" fmla="*/ 9 w 117"/>
                <a:gd name="T63" fmla="*/ 12 h 49"/>
                <a:gd name="T64" fmla="*/ 15 w 117"/>
                <a:gd name="T65" fmla="*/ 16 h 49"/>
                <a:gd name="T66" fmla="*/ 20 w 117"/>
                <a:gd name="T67" fmla="*/ 19 h 49"/>
                <a:gd name="T68" fmla="*/ 22 w 117"/>
                <a:gd name="T69" fmla="*/ 20 h 49"/>
                <a:gd name="T70" fmla="*/ 24 w 117"/>
                <a:gd name="T71" fmla="*/ 19 h 49"/>
                <a:gd name="T72" fmla="*/ 30 w 117"/>
                <a:gd name="T73" fmla="*/ 15 h 49"/>
                <a:gd name="T74" fmla="*/ 40 w 117"/>
                <a:gd name="T75" fmla="*/ 10 h 49"/>
                <a:gd name="T76" fmla="*/ 51 w 117"/>
                <a:gd name="T77" fmla="*/ 4 h 49"/>
                <a:gd name="T78" fmla="*/ 65 w 117"/>
                <a:gd name="T79" fmla="*/ 1 h 49"/>
                <a:gd name="T80" fmla="*/ 79 w 117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9">
                  <a:moveTo>
                    <a:pt x="79" y="0"/>
                  </a:moveTo>
                  <a:lnTo>
                    <a:pt x="92" y="3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7" y="22"/>
                  </a:lnTo>
                  <a:lnTo>
                    <a:pt x="116" y="23"/>
                  </a:lnTo>
                  <a:lnTo>
                    <a:pt x="113" y="24"/>
                  </a:lnTo>
                  <a:lnTo>
                    <a:pt x="115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1" y="34"/>
                  </a:lnTo>
                  <a:lnTo>
                    <a:pt x="103" y="40"/>
                  </a:lnTo>
                  <a:lnTo>
                    <a:pt x="91" y="44"/>
                  </a:lnTo>
                  <a:lnTo>
                    <a:pt x="78" y="49"/>
                  </a:lnTo>
                  <a:lnTo>
                    <a:pt x="65" y="48"/>
                  </a:lnTo>
                  <a:lnTo>
                    <a:pt x="51" y="44"/>
                  </a:lnTo>
                  <a:lnTo>
                    <a:pt x="40" y="39"/>
                  </a:lnTo>
                  <a:lnTo>
                    <a:pt x="30" y="34"/>
                  </a:lnTo>
                  <a:lnTo>
                    <a:pt x="23" y="30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15" y="33"/>
                  </a:lnTo>
                  <a:lnTo>
                    <a:pt x="9" y="37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1" y="13"/>
                  </a:lnTo>
                  <a:lnTo>
                    <a:pt x="2" y="3"/>
                  </a:lnTo>
                  <a:lnTo>
                    <a:pt x="9" y="12"/>
                  </a:lnTo>
                  <a:lnTo>
                    <a:pt x="15" y="16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4" y="19"/>
                  </a:lnTo>
                  <a:lnTo>
                    <a:pt x="30" y="15"/>
                  </a:lnTo>
                  <a:lnTo>
                    <a:pt x="40" y="10"/>
                  </a:lnTo>
                  <a:lnTo>
                    <a:pt x="51" y="4"/>
                  </a:lnTo>
                  <a:lnTo>
                    <a:pt x="65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0" name="Freeform 1939"/>
            <p:cNvSpPr>
              <a:spLocks/>
            </p:cNvSpPr>
            <p:nvPr/>
          </p:nvSpPr>
          <p:spPr bwMode="auto">
            <a:xfrm>
              <a:off x="9744075" y="4846320"/>
              <a:ext cx="12700" cy="22225"/>
            </a:xfrm>
            <a:custGeom>
              <a:avLst/>
              <a:gdLst>
                <a:gd name="T0" fmla="*/ 3 w 8"/>
                <a:gd name="T1" fmla="*/ 0 h 14"/>
                <a:gd name="T2" fmla="*/ 6 w 8"/>
                <a:gd name="T3" fmla="*/ 1 h 14"/>
                <a:gd name="T4" fmla="*/ 8 w 8"/>
                <a:gd name="T5" fmla="*/ 3 h 14"/>
                <a:gd name="T6" fmla="*/ 8 w 8"/>
                <a:gd name="T7" fmla="*/ 7 h 14"/>
                <a:gd name="T8" fmla="*/ 8 w 8"/>
                <a:gd name="T9" fmla="*/ 10 h 14"/>
                <a:gd name="T10" fmla="*/ 6 w 8"/>
                <a:gd name="T11" fmla="*/ 13 h 14"/>
                <a:gd name="T12" fmla="*/ 3 w 8"/>
                <a:gd name="T13" fmla="*/ 14 h 14"/>
                <a:gd name="T14" fmla="*/ 1 w 8"/>
                <a:gd name="T15" fmla="*/ 13 h 14"/>
                <a:gd name="T16" fmla="*/ 0 w 8"/>
                <a:gd name="T17" fmla="*/ 10 h 14"/>
                <a:gd name="T18" fmla="*/ 0 w 8"/>
                <a:gd name="T19" fmla="*/ 7 h 14"/>
                <a:gd name="T20" fmla="*/ 0 w 8"/>
                <a:gd name="T21" fmla="*/ 3 h 14"/>
                <a:gd name="T22" fmla="*/ 1 w 8"/>
                <a:gd name="T23" fmla="*/ 1 h 14"/>
                <a:gd name="T24" fmla="*/ 3 w 8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4">
                  <a:moveTo>
                    <a:pt x="3" y="0"/>
                  </a:moveTo>
                  <a:lnTo>
                    <a:pt x="6" y="1"/>
                  </a:lnTo>
                  <a:lnTo>
                    <a:pt x="8" y="3"/>
                  </a:lnTo>
                  <a:lnTo>
                    <a:pt x="8" y="7"/>
                  </a:lnTo>
                  <a:lnTo>
                    <a:pt x="8" y="10"/>
                  </a:lnTo>
                  <a:lnTo>
                    <a:pt x="6" y="13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1" name="Freeform 1940"/>
            <p:cNvSpPr>
              <a:spLocks/>
            </p:cNvSpPr>
            <p:nvPr/>
          </p:nvSpPr>
          <p:spPr bwMode="auto">
            <a:xfrm>
              <a:off x="9747250" y="4855845"/>
              <a:ext cx="6350" cy="4763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1 h 3"/>
                <a:gd name="T4" fmla="*/ 4 w 4"/>
                <a:gd name="T5" fmla="*/ 2 h 3"/>
                <a:gd name="T6" fmla="*/ 4 w 4"/>
                <a:gd name="T7" fmla="*/ 3 h 3"/>
                <a:gd name="T8" fmla="*/ 2 w 4"/>
                <a:gd name="T9" fmla="*/ 3 h 3"/>
                <a:gd name="T10" fmla="*/ 0 w 4"/>
                <a:gd name="T11" fmla="*/ 3 h 3"/>
                <a:gd name="T12" fmla="*/ 0 w 4"/>
                <a:gd name="T13" fmla="*/ 2 h 3"/>
                <a:gd name="T14" fmla="*/ 0 w 4"/>
                <a:gd name="T15" fmla="*/ 1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2" name="Freeform 1941"/>
            <p:cNvSpPr>
              <a:spLocks/>
            </p:cNvSpPr>
            <p:nvPr/>
          </p:nvSpPr>
          <p:spPr bwMode="auto">
            <a:xfrm>
              <a:off x="9718675" y="4836795"/>
              <a:ext cx="25400" cy="53975"/>
            </a:xfrm>
            <a:custGeom>
              <a:avLst/>
              <a:gdLst>
                <a:gd name="T0" fmla="*/ 12 w 16"/>
                <a:gd name="T1" fmla="*/ 0 h 34"/>
                <a:gd name="T2" fmla="*/ 16 w 16"/>
                <a:gd name="T3" fmla="*/ 1 h 34"/>
                <a:gd name="T4" fmla="*/ 12 w 16"/>
                <a:gd name="T5" fmla="*/ 2 h 34"/>
                <a:gd name="T6" fmla="*/ 10 w 16"/>
                <a:gd name="T7" fmla="*/ 5 h 34"/>
                <a:gd name="T8" fmla="*/ 7 w 16"/>
                <a:gd name="T9" fmla="*/ 8 h 34"/>
                <a:gd name="T10" fmla="*/ 5 w 16"/>
                <a:gd name="T11" fmla="*/ 13 h 34"/>
                <a:gd name="T12" fmla="*/ 5 w 16"/>
                <a:gd name="T13" fmla="*/ 17 h 34"/>
                <a:gd name="T14" fmla="*/ 5 w 16"/>
                <a:gd name="T15" fmla="*/ 23 h 34"/>
                <a:gd name="T16" fmla="*/ 7 w 16"/>
                <a:gd name="T17" fmla="*/ 28 h 34"/>
                <a:gd name="T18" fmla="*/ 10 w 16"/>
                <a:gd name="T19" fmla="*/ 32 h 34"/>
                <a:gd name="T20" fmla="*/ 13 w 16"/>
                <a:gd name="T21" fmla="*/ 34 h 34"/>
                <a:gd name="T22" fmla="*/ 12 w 16"/>
                <a:gd name="T23" fmla="*/ 34 h 34"/>
                <a:gd name="T24" fmla="*/ 9 w 16"/>
                <a:gd name="T25" fmla="*/ 33 h 34"/>
                <a:gd name="T26" fmla="*/ 5 w 16"/>
                <a:gd name="T27" fmla="*/ 30 h 34"/>
                <a:gd name="T28" fmla="*/ 3 w 16"/>
                <a:gd name="T29" fmla="*/ 27 h 34"/>
                <a:gd name="T30" fmla="*/ 2 w 16"/>
                <a:gd name="T31" fmla="*/ 22 h 34"/>
                <a:gd name="T32" fmla="*/ 0 w 16"/>
                <a:gd name="T33" fmla="*/ 17 h 34"/>
                <a:gd name="T34" fmla="*/ 2 w 16"/>
                <a:gd name="T35" fmla="*/ 12 h 34"/>
                <a:gd name="T36" fmla="*/ 3 w 16"/>
                <a:gd name="T37" fmla="*/ 7 h 34"/>
                <a:gd name="T38" fmla="*/ 5 w 16"/>
                <a:gd name="T39" fmla="*/ 3 h 34"/>
                <a:gd name="T40" fmla="*/ 9 w 16"/>
                <a:gd name="T41" fmla="*/ 1 h 34"/>
                <a:gd name="T42" fmla="*/ 12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2" y="0"/>
                  </a:moveTo>
                  <a:lnTo>
                    <a:pt x="16" y="1"/>
                  </a:lnTo>
                  <a:lnTo>
                    <a:pt x="12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5" y="13"/>
                  </a:lnTo>
                  <a:lnTo>
                    <a:pt x="5" y="17"/>
                  </a:lnTo>
                  <a:lnTo>
                    <a:pt x="5" y="23"/>
                  </a:lnTo>
                  <a:lnTo>
                    <a:pt x="7" y="28"/>
                  </a:lnTo>
                  <a:lnTo>
                    <a:pt x="10" y="32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9" y="33"/>
                  </a:lnTo>
                  <a:lnTo>
                    <a:pt x="5" y="30"/>
                  </a:lnTo>
                  <a:lnTo>
                    <a:pt x="3" y="27"/>
                  </a:lnTo>
                  <a:lnTo>
                    <a:pt x="2" y="22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3" name="Freeform 1942"/>
            <p:cNvSpPr>
              <a:spLocks/>
            </p:cNvSpPr>
            <p:nvPr/>
          </p:nvSpPr>
          <p:spPr bwMode="auto">
            <a:xfrm>
              <a:off x="10261600" y="4439920"/>
              <a:ext cx="185737" cy="77788"/>
            </a:xfrm>
            <a:custGeom>
              <a:avLst/>
              <a:gdLst>
                <a:gd name="T0" fmla="*/ 80 w 117"/>
                <a:gd name="T1" fmla="*/ 0 h 49"/>
                <a:gd name="T2" fmla="*/ 93 w 117"/>
                <a:gd name="T3" fmla="*/ 4 h 49"/>
                <a:gd name="T4" fmla="*/ 103 w 117"/>
                <a:gd name="T5" fmla="*/ 9 h 49"/>
                <a:gd name="T6" fmla="*/ 112 w 117"/>
                <a:gd name="T7" fmla="*/ 15 h 49"/>
                <a:gd name="T8" fmla="*/ 117 w 117"/>
                <a:gd name="T9" fmla="*/ 20 h 49"/>
                <a:gd name="T10" fmla="*/ 117 w 117"/>
                <a:gd name="T11" fmla="*/ 21 h 49"/>
                <a:gd name="T12" fmla="*/ 117 w 117"/>
                <a:gd name="T13" fmla="*/ 22 h 49"/>
                <a:gd name="T14" fmla="*/ 115 w 117"/>
                <a:gd name="T15" fmla="*/ 23 h 49"/>
                <a:gd name="T16" fmla="*/ 114 w 117"/>
                <a:gd name="T17" fmla="*/ 24 h 49"/>
                <a:gd name="T18" fmla="*/ 115 w 117"/>
                <a:gd name="T19" fmla="*/ 26 h 49"/>
                <a:gd name="T20" fmla="*/ 116 w 117"/>
                <a:gd name="T21" fmla="*/ 28 h 49"/>
                <a:gd name="T22" fmla="*/ 117 w 117"/>
                <a:gd name="T23" fmla="*/ 29 h 49"/>
                <a:gd name="T24" fmla="*/ 117 w 117"/>
                <a:gd name="T25" fmla="*/ 29 h 49"/>
                <a:gd name="T26" fmla="*/ 112 w 117"/>
                <a:gd name="T27" fmla="*/ 34 h 49"/>
                <a:gd name="T28" fmla="*/ 103 w 117"/>
                <a:gd name="T29" fmla="*/ 40 h 49"/>
                <a:gd name="T30" fmla="*/ 92 w 117"/>
                <a:gd name="T31" fmla="*/ 46 h 49"/>
                <a:gd name="T32" fmla="*/ 79 w 117"/>
                <a:gd name="T33" fmla="*/ 49 h 49"/>
                <a:gd name="T34" fmla="*/ 65 w 117"/>
                <a:gd name="T35" fmla="*/ 48 h 49"/>
                <a:gd name="T36" fmla="*/ 52 w 117"/>
                <a:gd name="T37" fmla="*/ 44 h 49"/>
                <a:gd name="T38" fmla="*/ 40 w 117"/>
                <a:gd name="T39" fmla="*/ 38 h 49"/>
                <a:gd name="T40" fmla="*/ 31 w 117"/>
                <a:gd name="T41" fmla="*/ 34 h 49"/>
                <a:gd name="T42" fmla="*/ 23 w 117"/>
                <a:gd name="T43" fmla="*/ 30 h 49"/>
                <a:gd name="T44" fmla="*/ 21 w 117"/>
                <a:gd name="T45" fmla="*/ 29 h 49"/>
                <a:gd name="T46" fmla="*/ 20 w 117"/>
                <a:gd name="T47" fmla="*/ 29 h 49"/>
                <a:gd name="T48" fmla="*/ 15 w 117"/>
                <a:gd name="T49" fmla="*/ 33 h 49"/>
                <a:gd name="T50" fmla="*/ 8 w 117"/>
                <a:gd name="T51" fmla="*/ 37 h 49"/>
                <a:gd name="T52" fmla="*/ 2 w 117"/>
                <a:gd name="T53" fmla="*/ 46 h 49"/>
                <a:gd name="T54" fmla="*/ 0 w 117"/>
                <a:gd name="T55" fmla="*/ 36 h 49"/>
                <a:gd name="T56" fmla="*/ 0 w 117"/>
                <a:gd name="T57" fmla="*/ 24 h 49"/>
                <a:gd name="T58" fmla="*/ 1 w 117"/>
                <a:gd name="T59" fmla="*/ 13 h 49"/>
                <a:gd name="T60" fmla="*/ 2 w 117"/>
                <a:gd name="T61" fmla="*/ 3 h 49"/>
                <a:gd name="T62" fmla="*/ 9 w 117"/>
                <a:gd name="T63" fmla="*/ 11 h 49"/>
                <a:gd name="T64" fmla="*/ 15 w 117"/>
                <a:gd name="T65" fmla="*/ 16 h 49"/>
                <a:gd name="T66" fmla="*/ 20 w 117"/>
                <a:gd name="T67" fmla="*/ 20 h 49"/>
                <a:gd name="T68" fmla="*/ 22 w 117"/>
                <a:gd name="T69" fmla="*/ 20 h 49"/>
                <a:gd name="T70" fmla="*/ 25 w 117"/>
                <a:gd name="T71" fmla="*/ 19 h 49"/>
                <a:gd name="T72" fmla="*/ 31 w 117"/>
                <a:gd name="T73" fmla="*/ 15 h 49"/>
                <a:gd name="T74" fmla="*/ 40 w 117"/>
                <a:gd name="T75" fmla="*/ 10 h 49"/>
                <a:gd name="T76" fmla="*/ 52 w 117"/>
                <a:gd name="T77" fmla="*/ 4 h 49"/>
                <a:gd name="T78" fmla="*/ 66 w 117"/>
                <a:gd name="T79" fmla="*/ 1 h 49"/>
                <a:gd name="T80" fmla="*/ 80 w 117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9">
                  <a:moveTo>
                    <a:pt x="80" y="0"/>
                  </a:moveTo>
                  <a:lnTo>
                    <a:pt x="93" y="4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7" y="20"/>
                  </a:lnTo>
                  <a:lnTo>
                    <a:pt x="117" y="21"/>
                  </a:lnTo>
                  <a:lnTo>
                    <a:pt x="117" y="22"/>
                  </a:lnTo>
                  <a:lnTo>
                    <a:pt x="115" y="23"/>
                  </a:lnTo>
                  <a:lnTo>
                    <a:pt x="114" y="24"/>
                  </a:lnTo>
                  <a:lnTo>
                    <a:pt x="115" y="26"/>
                  </a:lnTo>
                  <a:lnTo>
                    <a:pt x="116" y="28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2" y="34"/>
                  </a:lnTo>
                  <a:lnTo>
                    <a:pt x="103" y="40"/>
                  </a:lnTo>
                  <a:lnTo>
                    <a:pt x="92" y="46"/>
                  </a:lnTo>
                  <a:lnTo>
                    <a:pt x="79" y="49"/>
                  </a:lnTo>
                  <a:lnTo>
                    <a:pt x="65" y="48"/>
                  </a:lnTo>
                  <a:lnTo>
                    <a:pt x="52" y="44"/>
                  </a:lnTo>
                  <a:lnTo>
                    <a:pt x="40" y="38"/>
                  </a:lnTo>
                  <a:lnTo>
                    <a:pt x="31" y="34"/>
                  </a:lnTo>
                  <a:lnTo>
                    <a:pt x="23" y="30"/>
                  </a:lnTo>
                  <a:lnTo>
                    <a:pt x="21" y="29"/>
                  </a:lnTo>
                  <a:lnTo>
                    <a:pt x="20" y="29"/>
                  </a:lnTo>
                  <a:lnTo>
                    <a:pt x="15" y="33"/>
                  </a:lnTo>
                  <a:lnTo>
                    <a:pt x="8" y="37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1" y="13"/>
                  </a:lnTo>
                  <a:lnTo>
                    <a:pt x="2" y="3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5" y="19"/>
                  </a:lnTo>
                  <a:lnTo>
                    <a:pt x="31" y="15"/>
                  </a:lnTo>
                  <a:lnTo>
                    <a:pt x="40" y="10"/>
                  </a:lnTo>
                  <a:lnTo>
                    <a:pt x="52" y="4"/>
                  </a:lnTo>
                  <a:lnTo>
                    <a:pt x="66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4" name="Freeform 1943"/>
            <p:cNvSpPr>
              <a:spLocks/>
            </p:cNvSpPr>
            <p:nvPr/>
          </p:nvSpPr>
          <p:spPr bwMode="auto">
            <a:xfrm>
              <a:off x="10410825" y="4460558"/>
              <a:ext cx="14287" cy="22225"/>
            </a:xfrm>
            <a:custGeom>
              <a:avLst/>
              <a:gdLst>
                <a:gd name="T0" fmla="*/ 5 w 9"/>
                <a:gd name="T1" fmla="*/ 0 h 14"/>
                <a:gd name="T2" fmla="*/ 7 w 9"/>
                <a:gd name="T3" fmla="*/ 1 h 14"/>
                <a:gd name="T4" fmla="*/ 8 w 9"/>
                <a:gd name="T5" fmla="*/ 3 h 14"/>
                <a:gd name="T6" fmla="*/ 9 w 9"/>
                <a:gd name="T7" fmla="*/ 7 h 14"/>
                <a:gd name="T8" fmla="*/ 8 w 9"/>
                <a:gd name="T9" fmla="*/ 10 h 14"/>
                <a:gd name="T10" fmla="*/ 7 w 9"/>
                <a:gd name="T11" fmla="*/ 13 h 14"/>
                <a:gd name="T12" fmla="*/ 5 w 9"/>
                <a:gd name="T13" fmla="*/ 14 h 14"/>
                <a:gd name="T14" fmla="*/ 2 w 9"/>
                <a:gd name="T15" fmla="*/ 13 h 14"/>
                <a:gd name="T16" fmla="*/ 1 w 9"/>
                <a:gd name="T17" fmla="*/ 10 h 14"/>
                <a:gd name="T18" fmla="*/ 0 w 9"/>
                <a:gd name="T19" fmla="*/ 7 h 14"/>
                <a:gd name="T20" fmla="*/ 1 w 9"/>
                <a:gd name="T21" fmla="*/ 3 h 14"/>
                <a:gd name="T22" fmla="*/ 2 w 9"/>
                <a:gd name="T23" fmla="*/ 1 h 14"/>
                <a:gd name="T24" fmla="*/ 5 w 9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9" y="7"/>
                  </a:lnTo>
                  <a:lnTo>
                    <a:pt x="8" y="10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2" y="13"/>
                  </a:lnTo>
                  <a:lnTo>
                    <a:pt x="1" y="10"/>
                  </a:lnTo>
                  <a:lnTo>
                    <a:pt x="0" y="7"/>
                  </a:lnTo>
                  <a:lnTo>
                    <a:pt x="1" y="3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5" name="Freeform 1944"/>
            <p:cNvSpPr>
              <a:spLocks/>
            </p:cNvSpPr>
            <p:nvPr/>
          </p:nvSpPr>
          <p:spPr bwMode="auto">
            <a:xfrm>
              <a:off x="10415588" y="4470083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1 h 4"/>
                <a:gd name="T4" fmla="*/ 4 w 4"/>
                <a:gd name="T5" fmla="*/ 2 h 4"/>
                <a:gd name="T6" fmla="*/ 4 w 4"/>
                <a:gd name="T7" fmla="*/ 3 h 4"/>
                <a:gd name="T8" fmla="*/ 2 w 4"/>
                <a:gd name="T9" fmla="*/ 4 h 4"/>
                <a:gd name="T10" fmla="*/ 0 w 4"/>
                <a:gd name="T11" fmla="*/ 3 h 4"/>
                <a:gd name="T12" fmla="*/ 0 w 4"/>
                <a:gd name="T13" fmla="*/ 2 h 4"/>
                <a:gd name="T14" fmla="*/ 0 w 4"/>
                <a:gd name="T15" fmla="*/ 1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1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6" name="Freeform 1945"/>
            <p:cNvSpPr>
              <a:spLocks/>
            </p:cNvSpPr>
            <p:nvPr/>
          </p:nvSpPr>
          <p:spPr bwMode="auto">
            <a:xfrm>
              <a:off x="10388600" y="4451033"/>
              <a:ext cx="23812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1 h 34"/>
                <a:gd name="T4" fmla="*/ 12 w 15"/>
                <a:gd name="T5" fmla="*/ 2 h 34"/>
                <a:gd name="T6" fmla="*/ 9 w 15"/>
                <a:gd name="T7" fmla="*/ 4 h 34"/>
                <a:gd name="T8" fmla="*/ 6 w 15"/>
                <a:gd name="T9" fmla="*/ 8 h 34"/>
                <a:gd name="T10" fmla="*/ 5 w 15"/>
                <a:gd name="T11" fmla="*/ 13 h 34"/>
                <a:gd name="T12" fmla="*/ 5 w 15"/>
                <a:gd name="T13" fmla="*/ 17 h 34"/>
                <a:gd name="T14" fmla="*/ 5 w 15"/>
                <a:gd name="T15" fmla="*/ 23 h 34"/>
                <a:gd name="T16" fmla="*/ 7 w 15"/>
                <a:gd name="T17" fmla="*/ 28 h 34"/>
                <a:gd name="T18" fmla="*/ 9 w 15"/>
                <a:gd name="T19" fmla="*/ 31 h 34"/>
                <a:gd name="T20" fmla="*/ 13 w 15"/>
                <a:gd name="T21" fmla="*/ 34 h 34"/>
                <a:gd name="T22" fmla="*/ 12 w 15"/>
                <a:gd name="T23" fmla="*/ 34 h 34"/>
                <a:gd name="T24" fmla="*/ 8 w 15"/>
                <a:gd name="T25" fmla="*/ 33 h 34"/>
                <a:gd name="T26" fmla="*/ 5 w 15"/>
                <a:gd name="T27" fmla="*/ 30 h 34"/>
                <a:gd name="T28" fmla="*/ 2 w 15"/>
                <a:gd name="T29" fmla="*/ 27 h 34"/>
                <a:gd name="T30" fmla="*/ 0 w 15"/>
                <a:gd name="T31" fmla="*/ 22 h 34"/>
                <a:gd name="T32" fmla="*/ 0 w 15"/>
                <a:gd name="T33" fmla="*/ 17 h 34"/>
                <a:gd name="T34" fmla="*/ 0 w 15"/>
                <a:gd name="T35" fmla="*/ 12 h 34"/>
                <a:gd name="T36" fmla="*/ 2 w 15"/>
                <a:gd name="T37" fmla="*/ 7 h 34"/>
                <a:gd name="T38" fmla="*/ 5 w 15"/>
                <a:gd name="T39" fmla="*/ 3 h 34"/>
                <a:gd name="T40" fmla="*/ 8 w 15"/>
                <a:gd name="T41" fmla="*/ 1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1"/>
                  </a:lnTo>
                  <a:lnTo>
                    <a:pt x="12" y="2"/>
                  </a:lnTo>
                  <a:lnTo>
                    <a:pt x="9" y="4"/>
                  </a:lnTo>
                  <a:lnTo>
                    <a:pt x="6" y="8"/>
                  </a:lnTo>
                  <a:lnTo>
                    <a:pt x="5" y="13"/>
                  </a:lnTo>
                  <a:lnTo>
                    <a:pt x="5" y="17"/>
                  </a:lnTo>
                  <a:lnTo>
                    <a:pt x="5" y="23"/>
                  </a:lnTo>
                  <a:lnTo>
                    <a:pt x="7" y="28"/>
                  </a:lnTo>
                  <a:lnTo>
                    <a:pt x="9" y="31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8" y="33"/>
                  </a:lnTo>
                  <a:lnTo>
                    <a:pt x="5" y="30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7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7" name="Freeform 1946"/>
            <p:cNvSpPr>
              <a:spLocks/>
            </p:cNvSpPr>
            <p:nvPr/>
          </p:nvSpPr>
          <p:spPr bwMode="auto">
            <a:xfrm>
              <a:off x="10358438" y="4360545"/>
              <a:ext cx="185737" cy="77788"/>
            </a:xfrm>
            <a:custGeom>
              <a:avLst/>
              <a:gdLst>
                <a:gd name="T0" fmla="*/ 79 w 117"/>
                <a:gd name="T1" fmla="*/ 0 h 49"/>
                <a:gd name="T2" fmla="*/ 92 w 117"/>
                <a:gd name="T3" fmla="*/ 4 h 49"/>
                <a:gd name="T4" fmla="*/ 103 w 117"/>
                <a:gd name="T5" fmla="*/ 10 h 49"/>
                <a:gd name="T6" fmla="*/ 112 w 117"/>
                <a:gd name="T7" fmla="*/ 16 h 49"/>
                <a:gd name="T8" fmla="*/ 117 w 117"/>
                <a:gd name="T9" fmla="*/ 19 h 49"/>
                <a:gd name="T10" fmla="*/ 117 w 117"/>
                <a:gd name="T11" fmla="*/ 20 h 49"/>
                <a:gd name="T12" fmla="*/ 116 w 117"/>
                <a:gd name="T13" fmla="*/ 22 h 49"/>
                <a:gd name="T14" fmla="*/ 115 w 117"/>
                <a:gd name="T15" fmla="*/ 23 h 49"/>
                <a:gd name="T16" fmla="*/ 114 w 117"/>
                <a:gd name="T17" fmla="*/ 24 h 49"/>
                <a:gd name="T18" fmla="*/ 115 w 117"/>
                <a:gd name="T19" fmla="*/ 26 h 49"/>
                <a:gd name="T20" fmla="*/ 116 w 117"/>
                <a:gd name="T21" fmla="*/ 27 h 49"/>
                <a:gd name="T22" fmla="*/ 117 w 117"/>
                <a:gd name="T23" fmla="*/ 29 h 49"/>
                <a:gd name="T24" fmla="*/ 116 w 117"/>
                <a:gd name="T25" fmla="*/ 30 h 49"/>
                <a:gd name="T26" fmla="*/ 112 w 117"/>
                <a:gd name="T27" fmla="*/ 33 h 49"/>
                <a:gd name="T28" fmla="*/ 102 w 117"/>
                <a:gd name="T29" fmla="*/ 39 h 49"/>
                <a:gd name="T30" fmla="*/ 92 w 117"/>
                <a:gd name="T31" fmla="*/ 45 h 49"/>
                <a:gd name="T32" fmla="*/ 79 w 117"/>
                <a:gd name="T33" fmla="*/ 49 h 49"/>
                <a:gd name="T34" fmla="*/ 65 w 117"/>
                <a:gd name="T35" fmla="*/ 47 h 49"/>
                <a:gd name="T36" fmla="*/ 52 w 117"/>
                <a:gd name="T37" fmla="*/ 44 h 49"/>
                <a:gd name="T38" fmla="*/ 39 w 117"/>
                <a:gd name="T39" fmla="*/ 39 h 49"/>
                <a:gd name="T40" fmla="*/ 29 w 117"/>
                <a:gd name="T41" fmla="*/ 33 h 49"/>
                <a:gd name="T42" fmla="*/ 24 w 117"/>
                <a:gd name="T43" fmla="*/ 30 h 49"/>
                <a:gd name="T44" fmla="*/ 21 w 117"/>
                <a:gd name="T45" fmla="*/ 29 h 49"/>
                <a:gd name="T46" fmla="*/ 19 w 117"/>
                <a:gd name="T47" fmla="*/ 30 h 49"/>
                <a:gd name="T48" fmla="*/ 14 w 117"/>
                <a:gd name="T49" fmla="*/ 32 h 49"/>
                <a:gd name="T50" fmla="*/ 8 w 117"/>
                <a:gd name="T51" fmla="*/ 37 h 49"/>
                <a:gd name="T52" fmla="*/ 1 w 117"/>
                <a:gd name="T53" fmla="*/ 45 h 49"/>
                <a:gd name="T54" fmla="*/ 0 w 117"/>
                <a:gd name="T55" fmla="*/ 36 h 49"/>
                <a:gd name="T56" fmla="*/ 0 w 117"/>
                <a:gd name="T57" fmla="*/ 24 h 49"/>
                <a:gd name="T58" fmla="*/ 0 w 117"/>
                <a:gd name="T59" fmla="*/ 12 h 49"/>
                <a:gd name="T60" fmla="*/ 2 w 117"/>
                <a:gd name="T61" fmla="*/ 3 h 49"/>
                <a:gd name="T62" fmla="*/ 8 w 117"/>
                <a:gd name="T63" fmla="*/ 11 h 49"/>
                <a:gd name="T64" fmla="*/ 15 w 117"/>
                <a:gd name="T65" fmla="*/ 16 h 49"/>
                <a:gd name="T66" fmla="*/ 20 w 117"/>
                <a:gd name="T67" fmla="*/ 19 h 49"/>
                <a:gd name="T68" fmla="*/ 22 w 117"/>
                <a:gd name="T69" fmla="*/ 20 h 49"/>
                <a:gd name="T70" fmla="*/ 25 w 117"/>
                <a:gd name="T71" fmla="*/ 18 h 49"/>
                <a:gd name="T72" fmla="*/ 31 w 117"/>
                <a:gd name="T73" fmla="*/ 14 h 49"/>
                <a:gd name="T74" fmla="*/ 40 w 117"/>
                <a:gd name="T75" fmla="*/ 10 h 49"/>
                <a:gd name="T76" fmla="*/ 52 w 117"/>
                <a:gd name="T77" fmla="*/ 5 h 49"/>
                <a:gd name="T78" fmla="*/ 66 w 117"/>
                <a:gd name="T79" fmla="*/ 0 h 49"/>
                <a:gd name="T80" fmla="*/ 79 w 117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9">
                  <a:moveTo>
                    <a:pt x="79" y="0"/>
                  </a:moveTo>
                  <a:lnTo>
                    <a:pt x="92" y="4"/>
                  </a:lnTo>
                  <a:lnTo>
                    <a:pt x="103" y="10"/>
                  </a:lnTo>
                  <a:lnTo>
                    <a:pt x="112" y="16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6" y="22"/>
                  </a:lnTo>
                  <a:lnTo>
                    <a:pt x="115" y="23"/>
                  </a:lnTo>
                  <a:lnTo>
                    <a:pt x="114" y="24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7" y="29"/>
                  </a:lnTo>
                  <a:lnTo>
                    <a:pt x="116" y="30"/>
                  </a:lnTo>
                  <a:lnTo>
                    <a:pt x="112" y="33"/>
                  </a:lnTo>
                  <a:lnTo>
                    <a:pt x="102" y="39"/>
                  </a:lnTo>
                  <a:lnTo>
                    <a:pt x="92" y="45"/>
                  </a:lnTo>
                  <a:lnTo>
                    <a:pt x="79" y="49"/>
                  </a:lnTo>
                  <a:lnTo>
                    <a:pt x="65" y="47"/>
                  </a:lnTo>
                  <a:lnTo>
                    <a:pt x="52" y="44"/>
                  </a:lnTo>
                  <a:lnTo>
                    <a:pt x="39" y="39"/>
                  </a:lnTo>
                  <a:lnTo>
                    <a:pt x="29" y="33"/>
                  </a:lnTo>
                  <a:lnTo>
                    <a:pt x="24" y="30"/>
                  </a:lnTo>
                  <a:lnTo>
                    <a:pt x="21" y="29"/>
                  </a:lnTo>
                  <a:lnTo>
                    <a:pt x="19" y="30"/>
                  </a:lnTo>
                  <a:lnTo>
                    <a:pt x="14" y="32"/>
                  </a:lnTo>
                  <a:lnTo>
                    <a:pt x="8" y="37"/>
                  </a:lnTo>
                  <a:lnTo>
                    <a:pt x="1" y="45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2" y="3"/>
                  </a:lnTo>
                  <a:lnTo>
                    <a:pt x="8" y="11"/>
                  </a:lnTo>
                  <a:lnTo>
                    <a:pt x="15" y="16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5" y="18"/>
                  </a:lnTo>
                  <a:lnTo>
                    <a:pt x="31" y="14"/>
                  </a:lnTo>
                  <a:lnTo>
                    <a:pt x="40" y="10"/>
                  </a:lnTo>
                  <a:lnTo>
                    <a:pt x="52" y="5"/>
                  </a:lnTo>
                  <a:lnTo>
                    <a:pt x="66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80"/>
            </a:solidFill>
            <a:ln w="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8" name="Freeform 1947"/>
            <p:cNvSpPr>
              <a:spLocks/>
            </p:cNvSpPr>
            <p:nvPr/>
          </p:nvSpPr>
          <p:spPr bwMode="auto">
            <a:xfrm>
              <a:off x="10507663" y="4381183"/>
              <a:ext cx="14287" cy="20638"/>
            </a:xfrm>
            <a:custGeom>
              <a:avLst/>
              <a:gdLst>
                <a:gd name="T0" fmla="*/ 5 w 9"/>
                <a:gd name="T1" fmla="*/ 0 h 13"/>
                <a:gd name="T2" fmla="*/ 7 w 9"/>
                <a:gd name="T3" fmla="*/ 0 h 13"/>
                <a:gd name="T4" fmla="*/ 8 w 9"/>
                <a:gd name="T5" fmla="*/ 3 h 13"/>
                <a:gd name="T6" fmla="*/ 9 w 9"/>
                <a:gd name="T7" fmla="*/ 6 h 13"/>
                <a:gd name="T8" fmla="*/ 8 w 9"/>
                <a:gd name="T9" fmla="*/ 10 h 13"/>
                <a:gd name="T10" fmla="*/ 7 w 9"/>
                <a:gd name="T11" fmla="*/ 12 h 13"/>
                <a:gd name="T12" fmla="*/ 5 w 9"/>
                <a:gd name="T13" fmla="*/ 13 h 13"/>
                <a:gd name="T14" fmla="*/ 2 w 9"/>
                <a:gd name="T15" fmla="*/ 12 h 13"/>
                <a:gd name="T16" fmla="*/ 1 w 9"/>
                <a:gd name="T17" fmla="*/ 10 h 13"/>
                <a:gd name="T18" fmla="*/ 0 w 9"/>
                <a:gd name="T19" fmla="*/ 6 h 13"/>
                <a:gd name="T20" fmla="*/ 1 w 9"/>
                <a:gd name="T21" fmla="*/ 3 h 13"/>
                <a:gd name="T22" fmla="*/ 2 w 9"/>
                <a:gd name="T23" fmla="*/ 0 h 13"/>
                <a:gd name="T24" fmla="*/ 5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lnTo>
                    <a:pt x="7" y="0"/>
                  </a:lnTo>
                  <a:lnTo>
                    <a:pt x="8" y="3"/>
                  </a:lnTo>
                  <a:lnTo>
                    <a:pt x="9" y="6"/>
                  </a:lnTo>
                  <a:lnTo>
                    <a:pt x="8" y="10"/>
                  </a:lnTo>
                  <a:lnTo>
                    <a:pt x="7" y="12"/>
                  </a:lnTo>
                  <a:lnTo>
                    <a:pt x="5" y="13"/>
                  </a:lnTo>
                  <a:lnTo>
                    <a:pt x="2" y="12"/>
                  </a:lnTo>
                  <a:lnTo>
                    <a:pt x="1" y="10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9" name="Freeform 1948"/>
            <p:cNvSpPr>
              <a:spLocks/>
            </p:cNvSpPr>
            <p:nvPr/>
          </p:nvSpPr>
          <p:spPr bwMode="auto">
            <a:xfrm>
              <a:off x="10510838" y="4389120"/>
              <a:ext cx="7937" cy="7938"/>
            </a:xfrm>
            <a:custGeom>
              <a:avLst/>
              <a:gdLst>
                <a:gd name="T0" fmla="*/ 3 w 5"/>
                <a:gd name="T1" fmla="*/ 0 h 5"/>
                <a:gd name="T2" fmla="*/ 4 w 5"/>
                <a:gd name="T3" fmla="*/ 1 h 5"/>
                <a:gd name="T4" fmla="*/ 5 w 5"/>
                <a:gd name="T5" fmla="*/ 2 h 5"/>
                <a:gd name="T6" fmla="*/ 4 w 5"/>
                <a:gd name="T7" fmla="*/ 4 h 5"/>
                <a:gd name="T8" fmla="*/ 3 w 5"/>
                <a:gd name="T9" fmla="*/ 5 h 5"/>
                <a:gd name="T10" fmla="*/ 1 w 5"/>
                <a:gd name="T11" fmla="*/ 4 h 5"/>
                <a:gd name="T12" fmla="*/ 0 w 5"/>
                <a:gd name="T13" fmla="*/ 2 h 5"/>
                <a:gd name="T14" fmla="*/ 1 w 5"/>
                <a:gd name="T15" fmla="*/ 1 h 5"/>
                <a:gd name="T16" fmla="*/ 3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A626"/>
            </a:solidFill>
            <a:ln w="0">
              <a:solidFill>
                <a:srgbClr val="FFA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0" name="Freeform 1949"/>
            <p:cNvSpPr>
              <a:spLocks/>
            </p:cNvSpPr>
            <p:nvPr/>
          </p:nvSpPr>
          <p:spPr bwMode="auto">
            <a:xfrm>
              <a:off x="10485438" y="4370070"/>
              <a:ext cx="23812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1 h 34"/>
                <a:gd name="T4" fmla="*/ 12 w 15"/>
                <a:gd name="T5" fmla="*/ 3 h 34"/>
                <a:gd name="T6" fmla="*/ 8 w 15"/>
                <a:gd name="T7" fmla="*/ 5 h 34"/>
                <a:gd name="T8" fmla="*/ 6 w 15"/>
                <a:gd name="T9" fmla="*/ 8 h 34"/>
                <a:gd name="T10" fmla="*/ 5 w 15"/>
                <a:gd name="T11" fmla="*/ 13 h 34"/>
                <a:gd name="T12" fmla="*/ 3 w 15"/>
                <a:gd name="T13" fmla="*/ 19 h 34"/>
                <a:gd name="T14" fmla="*/ 5 w 15"/>
                <a:gd name="T15" fmla="*/ 24 h 34"/>
                <a:gd name="T16" fmla="*/ 6 w 15"/>
                <a:gd name="T17" fmla="*/ 28 h 34"/>
                <a:gd name="T18" fmla="*/ 8 w 15"/>
                <a:gd name="T19" fmla="*/ 32 h 34"/>
                <a:gd name="T20" fmla="*/ 12 w 15"/>
                <a:gd name="T21" fmla="*/ 34 h 34"/>
                <a:gd name="T22" fmla="*/ 12 w 15"/>
                <a:gd name="T23" fmla="*/ 34 h 34"/>
                <a:gd name="T24" fmla="*/ 8 w 15"/>
                <a:gd name="T25" fmla="*/ 34 h 34"/>
                <a:gd name="T26" fmla="*/ 5 w 15"/>
                <a:gd name="T27" fmla="*/ 32 h 34"/>
                <a:gd name="T28" fmla="*/ 2 w 15"/>
                <a:gd name="T29" fmla="*/ 27 h 34"/>
                <a:gd name="T30" fmla="*/ 0 w 15"/>
                <a:gd name="T31" fmla="*/ 23 h 34"/>
                <a:gd name="T32" fmla="*/ 0 w 15"/>
                <a:gd name="T33" fmla="*/ 18 h 34"/>
                <a:gd name="T34" fmla="*/ 0 w 15"/>
                <a:gd name="T35" fmla="*/ 12 h 34"/>
                <a:gd name="T36" fmla="*/ 2 w 15"/>
                <a:gd name="T37" fmla="*/ 7 h 34"/>
                <a:gd name="T38" fmla="*/ 5 w 15"/>
                <a:gd name="T39" fmla="*/ 4 h 34"/>
                <a:gd name="T40" fmla="*/ 8 w 15"/>
                <a:gd name="T41" fmla="*/ 1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1"/>
                  </a:lnTo>
                  <a:lnTo>
                    <a:pt x="12" y="3"/>
                  </a:lnTo>
                  <a:lnTo>
                    <a:pt x="8" y="5"/>
                  </a:lnTo>
                  <a:lnTo>
                    <a:pt x="6" y="8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5" y="24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5" y="32"/>
                  </a:lnTo>
                  <a:lnTo>
                    <a:pt x="2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2" y="7"/>
                  </a:lnTo>
                  <a:lnTo>
                    <a:pt x="5" y="4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1" name="Freeform 1950"/>
            <p:cNvSpPr>
              <a:spLocks/>
            </p:cNvSpPr>
            <p:nvPr/>
          </p:nvSpPr>
          <p:spPr bwMode="auto">
            <a:xfrm>
              <a:off x="10453688" y="4281170"/>
              <a:ext cx="187325" cy="76200"/>
            </a:xfrm>
            <a:custGeom>
              <a:avLst/>
              <a:gdLst>
                <a:gd name="T0" fmla="*/ 80 w 118"/>
                <a:gd name="T1" fmla="*/ 0 h 48"/>
                <a:gd name="T2" fmla="*/ 93 w 118"/>
                <a:gd name="T3" fmla="*/ 3 h 48"/>
                <a:gd name="T4" fmla="*/ 104 w 118"/>
                <a:gd name="T5" fmla="*/ 9 h 48"/>
                <a:gd name="T6" fmla="*/ 113 w 118"/>
                <a:gd name="T7" fmla="*/ 15 h 48"/>
                <a:gd name="T8" fmla="*/ 117 w 118"/>
                <a:gd name="T9" fmla="*/ 19 h 48"/>
                <a:gd name="T10" fmla="*/ 118 w 118"/>
                <a:gd name="T11" fmla="*/ 20 h 48"/>
                <a:gd name="T12" fmla="*/ 117 w 118"/>
                <a:gd name="T13" fmla="*/ 21 h 48"/>
                <a:gd name="T14" fmla="*/ 116 w 118"/>
                <a:gd name="T15" fmla="*/ 22 h 48"/>
                <a:gd name="T16" fmla="*/ 114 w 118"/>
                <a:gd name="T17" fmla="*/ 25 h 48"/>
                <a:gd name="T18" fmla="*/ 116 w 118"/>
                <a:gd name="T19" fmla="*/ 26 h 48"/>
                <a:gd name="T20" fmla="*/ 117 w 118"/>
                <a:gd name="T21" fmla="*/ 27 h 48"/>
                <a:gd name="T22" fmla="*/ 117 w 118"/>
                <a:gd name="T23" fmla="*/ 28 h 48"/>
                <a:gd name="T24" fmla="*/ 117 w 118"/>
                <a:gd name="T25" fmla="*/ 29 h 48"/>
                <a:gd name="T26" fmla="*/ 111 w 118"/>
                <a:gd name="T27" fmla="*/ 33 h 48"/>
                <a:gd name="T28" fmla="*/ 103 w 118"/>
                <a:gd name="T29" fmla="*/ 39 h 48"/>
                <a:gd name="T30" fmla="*/ 93 w 118"/>
                <a:gd name="T31" fmla="*/ 45 h 48"/>
                <a:gd name="T32" fmla="*/ 80 w 118"/>
                <a:gd name="T33" fmla="*/ 48 h 48"/>
                <a:gd name="T34" fmla="*/ 66 w 118"/>
                <a:gd name="T35" fmla="*/ 48 h 48"/>
                <a:gd name="T36" fmla="*/ 52 w 118"/>
                <a:gd name="T37" fmla="*/ 43 h 48"/>
                <a:gd name="T38" fmla="*/ 40 w 118"/>
                <a:gd name="T39" fmla="*/ 39 h 48"/>
                <a:gd name="T40" fmla="*/ 30 w 118"/>
                <a:gd name="T41" fmla="*/ 34 h 48"/>
                <a:gd name="T42" fmla="*/ 25 w 118"/>
                <a:gd name="T43" fmla="*/ 29 h 48"/>
                <a:gd name="T44" fmla="*/ 22 w 118"/>
                <a:gd name="T45" fmla="*/ 28 h 48"/>
                <a:gd name="T46" fmla="*/ 20 w 118"/>
                <a:gd name="T47" fmla="*/ 29 h 48"/>
                <a:gd name="T48" fmla="*/ 15 w 118"/>
                <a:gd name="T49" fmla="*/ 32 h 48"/>
                <a:gd name="T50" fmla="*/ 9 w 118"/>
                <a:gd name="T51" fmla="*/ 37 h 48"/>
                <a:gd name="T52" fmla="*/ 2 w 118"/>
                <a:gd name="T53" fmla="*/ 45 h 48"/>
                <a:gd name="T54" fmla="*/ 1 w 118"/>
                <a:gd name="T55" fmla="*/ 35 h 48"/>
                <a:gd name="T56" fmla="*/ 0 w 118"/>
                <a:gd name="T57" fmla="*/ 23 h 48"/>
                <a:gd name="T58" fmla="*/ 1 w 118"/>
                <a:gd name="T59" fmla="*/ 12 h 48"/>
                <a:gd name="T60" fmla="*/ 2 w 118"/>
                <a:gd name="T61" fmla="*/ 3 h 48"/>
                <a:gd name="T62" fmla="*/ 9 w 118"/>
                <a:gd name="T63" fmla="*/ 10 h 48"/>
                <a:gd name="T64" fmla="*/ 16 w 118"/>
                <a:gd name="T65" fmla="*/ 16 h 48"/>
                <a:gd name="T66" fmla="*/ 21 w 118"/>
                <a:gd name="T67" fmla="*/ 19 h 48"/>
                <a:gd name="T68" fmla="*/ 22 w 118"/>
                <a:gd name="T69" fmla="*/ 20 h 48"/>
                <a:gd name="T70" fmla="*/ 25 w 118"/>
                <a:gd name="T71" fmla="*/ 18 h 48"/>
                <a:gd name="T72" fmla="*/ 32 w 118"/>
                <a:gd name="T73" fmla="*/ 14 h 48"/>
                <a:gd name="T74" fmla="*/ 41 w 118"/>
                <a:gd name="T75" fmla="*/ 9 h 48"/>
                <a:gd name="T76" fmla="*/ 53 w 118"/>
                <a:gd name="T77" fmla="*/ 5 h 48"/>
                <a:gd name="T78" fmla="*/ 66 w 118"/>
                <a:gd name="T79" fmla="*/ 0 h 48"/>
                <a:gd name="T80" fmla="*/ 80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80" y="0"/>
                  </a:moveTo>
                  <a:lnTo>
                    <a:pt x="93" y="3"/>
                  </a:lnTo>
                  <a:lnTo>
                    <a:pt x="104" y="9"/>
                  </a:lnTo>
                  <a:lnTo>
                    <a:pt x="113" y="15"/>
                  </a:lnTo>
                  <a:lnTo>
                    <a:pt x="117" y="19"/>
                  </a:lnTo>
                  <a:lnTo>
                    <a:pt x="118" y="20"/>
                  </a:lnTo>
                  <a:lnTo>
                    <a:pt x="117" y="21"/>
                  </a:lnTo>
                  <a:lnTo>
                    <a:pt x="116" y="22"/>
                  </a:lnTo>
                  <a:lnTo>
                    <a:pt x="114" y="25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1" y="33"/>
                  </a:lnTo>
                  <a:lnTo>
                    <a:pt x="103" y="39"/>
                  </a:lnTo>
                  <a:lnTo>
                    <a:pt x="93" y="45"/>
                  </a:lnTo>
                  <a:lnTo>
                    <a:pt x="80" y="48"/>
                  </a:lnTo>
                  <a:lnTo>
                    <a:pt x="66" y="48"/>
                  </a:lnTo>
                  <a:lnTo>
                    <a:pt x="52" y="43"/>
                  </a:lnTo>
                  <a:lnTo>
                    <a:pt x="40" y="39"/>
                  </a:lnTo>
                  <a:lnTo>
                    <a:pt x="30" y="34"/>
                  </a:lnTo>
                  <a:lnTo>
                    <a:pt x="25" y="29"/>
                  </a:lnTo>
                  <a:lnTo>
                    <a:pt x="22" y="28"/>
                  </a:lnTo>
                  <a:lnTo>
                    <a:pt x="20" y="29"/>
                  </a:lnTo>
                  <a:lnTo>
                    <a:pt x="15" y="32"/>
                  </a:lnTo>
                  <a:lnTo>
                    <a:pt x="9" y="37"/>
                  </a:lnTo>
                  <a:lnTo>
                    <a:pt x="2" y="45"/>
                  </a:lnTo>
                  <a:lnTo>
                    <a:pt x="1" y="35"/>
                  </a:lnTo>
                  <a:lnTo>
                    <a:pt x="0" y="23"/>
                  </a:lnTo>
                  <a:lnTo>
                    <a:pt x="1" y="12"/>
                  </a:lnTo>
                  <a:lnTo>
                    <a:pt x="2" y="3"/>
                  </a:lnTo>
                  <a:lnTo>
                    <a:pt x="9" y="10"/>
                  </a:lnTo>
                  <a:lnTo>
                    <a:pt x="16" y="16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5" y="18"/>
                  </a:lnTo>
                  <a:lnTo>
                    <a:pt x="32" y="14"/>
                  </a:lnTo>
                  <a:lnTo>
                    <a:pt x="41" y="9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2" name="Freeform 1951"/>
            <p:cNvSpPr>
              <a:spLocks/>
            </p:cNvSpPr>
            <p:nvPr/>
          </p:nvSpPr>
          <p:spPr bwMode="auto">
            <a:xfrm>
              <a:off x="10604500" y="4301808"/>
              <a:ext cx="12700" cy="20638"/>
            </a:xfrm>
            <a:custGeom>
              <a:avLst/>
              <a:gdLst>
                <a:gd name="T0" fmla="*/ 5 w 8"/>
                <a:gd name="T1" fmla="*/ 0 h 13"/>
                <a:gd name="T2" fmla="*/ 6 w 8"/>
                <a:gd name="T3" fmla="*/ 1 h 13"/>
                <a:gd name="T4" fmla="*/ 8 w 8"/>
                <a:gd name="T5" fmla="*/ 3 h 13"/>
                <a:gd name="T6" fmla="*/ 8 w 8"/>
                <a:gd name="T7" fmla="*/ 6 h 13"/>
                <a:gd name="T8" fmla="*/ 8 w 8"/>
                <a:gd name="T9" fmla="*/ 9 h 13"/>
                <a:gd name="T10" fmla="*/ 6 w 8"/>
                <a:gd name="T11" fmla="*/ 12 h 13"/>
                <a:gd name="T12" fmla="*/ 5 w 8"/>
                <a:gd name="T13" fmla="*/ 13 h 13"/>
                <a:gd name="T14" fmla="*/ 2 w 8"/>
                <a:gd name="T15" fmla="*/ 12 h 13"/>
                <a:gd name="T16" fmla="*/ 0 w 8"/>
                <a:gd name="T17" fmla="*/ 9 h 13"/>
                <a:gd name="T18" fmla="*/ 0 w 8"/>
                <a:gd name="T19" fmla="*/ 6 h 13"/>
                <a:gd name="T20" fmla="*/ 0 w 8"/>
                <a:gd name="T21" fmla="*/ 3 h 13"/>
                <a:gd name="T22" fmla="*/ 2 w 8"/>
                <a:gd name="T23" fmla="*/ 1 h 13"/>
                <a:gd name="T24" fmla="*/ 5 w 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6" y="1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9"/>
                  </a:lnTo>
                  <a:lnTo>
                    <a:pt x="6" y="12"/>
                  </a:lnTo>
                  <a:lnTo>
                    <a:pt x="5" y="13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3" name="Freeform 1952"/>
            <p:cNvSpPr>
              <a:spLocks/>
            </p:cNvSpPr>
            <p:nvPr/>
          </p:nvSpPr>
          <p:spPr bwMode="auto">
            <a:xfrm>
              <a:off x="10607675" y="4311333"/>
              <a:ext cx="7937" cy="4763"/>
            </a:xfrm>
            <a:custGeom>
              <a:avLst/>
              <a:gdLst>
                <a:gd name="T0" fmla="*/ 3 w 5"/>
                <a:gd name="T1" fmla="*/ 0 h 3"/>
                <a:gd name="T2" fmla="*/ 4 w 5"/>
                <a:gd name="T3" fmla="*/ 0 h 3"/>
                <a:gd name="T4" fmla="*/ 5 w 5"/>
                <a:gd name="T5" fmla="*/ 1 h 3"/>
                <a:gd name="T6" fmla="*/ 4 w 5"/>
                <a:gd name="T7" fmla="*/ 2 h 3"/>
                <a:gd name="T8" fmla="*/ 3 w 5"/>
                <a:gd name="T9" fmla="*/ 3 h 3"/>
                <a:gd name="T10" fmla="*/ 2 w 5"/>
                <a:gd name="T11" fmla="*/ 2 h 3"/>
                <a:gd name="T12" fmla="*/ 0 w 5"/>
                <a:gd name="T13" fmla="*/ 1 h 3"/>
                <a:gd name="T14" fmla="*/ 2 w 5"/>
                <a:gd name="T15" fmla="*/ 0 h 3"/>
                <a:gd name="T16" fmla="*/ 3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4" name="Freeform 1953"/>
            <p:cNvSpPr>
              <a:spLocks/>
            </p:cNvSpPr>
            <p:nvPr/>
          </p:nvSpPr>
          <p:spPr bwMode="auto">
            <a:xfrm>
              <a:off x="10580688" y="4292283"/>
              <a:ext cx="25400" cy="53975"/>
            </a:xfrm>
            <a:custGeom>
              <a:avLst/>
              <a:gdLst>
                <a:gd name="T0" fmla="*/ 11 w 16"/>
                <a:gd name="T1" fmla="*/ 0 h 34"/>
                <a:gd name="T2" fmla="*/ 16 w 16"/>
                <a:gd name="T3" fmla="*/ 0 h 34"/>
                <a:gd name="T4" fmla="*/ 13 w 16"/>
                <a:gd name="T5" fmla="*/ 1 h 34"/>
                <a:gd name="T6" fmla="*/ 9 w 16"/>
                <a:gd name="T7" fmla="*/ 3 h 34"/>
                <a:gd name="T8" fmla="*/ 7 w 16"/>
                <a:gd name="T9" fmla="*/ 7 h 34"/>
                <a:gd name="T10" fmla="*/ 4 w 16"/>
                <a:gd name="T11" fmla="*/ 12 h 34"/>
                <a:gd name="T12" fmla="*/ 4 w 16"/>
                <a:gd name="T13" fmla="*/ 18 h 34"/>
                <a:gd name="T14" fmla="*/ 6 w 16"/>
                <a:gd name="T15" fmla="*/ 22 h 34"/>
                <a:gd name="T16" fmla="*/ 7 w 16"/>
                <a:gd name="T17" fmla="*/ 27 h 34"/>
                <a:gd name="T18" fmla="*/ 9 w 16"/>
                <a:gd name="T19" fmla="*/ 30 h 34"/>
                <a:gd name="T20" fmla="*/ 13 w 16"/>
                <a:gd name="T21" fmla="*/ 34 h 34"/>
                <a:gd name="T22" fmla="*/ 11 w 16"/>
                <a:gd name="T23" fmla="*/ 34 h 34"/>
                <a:gd name="T24" fmla="*/ 8 w 16"/>
                <a:gd name="T25" fmla="*/ 33 h 34"/>
                <a:gd name="T26" fmla="*/ 4 w 16"/>
                <a:gd name="T27" fmla="*/ 30 h 34"/>
                <a:gd name="T28" fmla="*/ 2 w 16"/>
                <a:gd name="T29" fmla="*/ 27 h 34"/>
                <a:gd name="T30" fmla="*/ 1 w 16"/>
                <a:gd name="T31" fmla="*/ 22 h 34"/>
                <a:gd name="T32" fmla="*/ 0 w 16"/>
                <a:gd name="T33" fmla="*/ 16 h 34"/>
                <a:gd name="T34" fmla="*/ 1 w 16"/>
                <a:gd name="T35" fmla="*/ 11 h 34"/>
                <a:gd name="T36" fmla="*/ 2 w 16"/>
                <a:gd name="T37" fmla="*/ 7 h 34"/>
                <a:gd name="T38" fmla="*/ 4 w 16"/>
                <a:gd name="T39" fmla="*/ 2 h 34"/>
                <a:gd name="T40" fmla="*/ 8 w 16"/>
                <a:gd name="T41" fmla="*/ 0 h 34"/>
                <a:gd name="T42" fmla="*/ 11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1" y="0"/>
                  </a:moveTo>
                  <a:lnTo>
                    <a:pt x="16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7" y="7"/>
                  </a:lnTo>
                  <a:lnTo>
                    <a:pt x="4" y="12"/>
                  </a:lnTo>
                  <a:lnTo>
                    <a:pt x="4" y="18"/>
                  </a:lnTo>
                  <a:lnTo>
                    <a:pt x="6" y="22"/>
                  </a:lnTo>
                  <a:lnTo>
                    <a:pt x="7" y="27"/>
                  </a:lnTo>
                  <a:lnTo>
                    <a:pt x="9" y="30"/>
                  </a:lnTo>
                  <a:lnTo>
                    <a:pt x="13" y="34"/>
                  </a:lnTo>
                  <a:lnTo>
                    <a:pt x="11" y="34"/>
                  </a:lnTo>
                  <a:lnTo>
                    <a:pt x="8" y="33"/>
                  </a:lnTo>
                  <a:lnTo>
                    <a:pt x="4" y="30"/>
                  </a:lnTo>
                  <a:lnTo>
                    <a:pt x="2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2" y="7"/>
                  </a:lnTo>
                  <a:lnTo>
                    <a:pt x="4" y="2"/>
                  </a:lnTo>
                  <a:lnTo>
                    <a:pt x="8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5" name="Freeform 1954"/>
            <p:cNvSpPr>
              <a:spLocks/>
            </p:cNvSpPr>
            <p:nvPr/>
          </p:nvSpPr>
          <p:spPr bwMode="auto">
            <a:xfrm>
              <a:off x="8467725" y="5284470"/>
              <a:ext cx="187325" cy="76200"/>
            </a:xfrm>
            <a:custGeom>
              <a:avLst/>
              <a:gdLst>
                <a:gd name="T0" fmla="*/ 79 w 118"/>
                <a:gd name="T1" fmla="*/ 0 h 48"/>
                <a:gd name="T2" fmla="*/ 92 w 118"/>
                <a:gd name="T3" fmla="*/ 3 h 48"/>
                <a:gd name="T4" fmla="*/ 103 w 118"/>
                <a:gd name="T5" fmla="*/ 9 h 48"/>
                <a:gd name="T6" fmla="*/ 112 w 118"/>
                <a:gd name="T7" fmla="*/ 15 h 48"/>
                <a:gd name="T8" fmla="*/ 117 w 118"/>
                <a:gd name="T9" fmla="*/ 18 h 48"/>
                <a:gd name="T10" fmla="*/ 118 w 118"/>
                <a:gd name="T11" fmla="*/ 20 h 48"/>
                <a:gd name="T12" fmla="*/ 117 w 118"/>
                <a:gd name="T13" fmla="*/ 21 h 48"/>
                <a:gd name="T14" fmla="*/ 116 w 118"/>
                <a:gd name="T15" fmla="*/ 23 h 48"/>
                <a:gd name="T16" fmla="*/ 113 w 118"/>
                <a:gd name="T17" fmla="*/ 24 h 48"/>
                <a:gd name="T18" fmla="*/ 116 w 118"/>
                <a:gd name="T19" fmla="*/ 25 h 48"/>
                <a:gd name="T20" fmla="*/ 117 w 118"/>
                <a:gd name="T21" fmla="*/ 27 h 48"/>
                <a:gd name="T22" fmla="*/ 117 w 118"/>
                <a:gd name="T23" fmla="*/ 28 h 48"/>
                <a:gd name="T24" fmla="*/ 117 w 118"/>
                <a:gd name="T25" fmla="*/ 29 h 48"/>
                <a:gd name="T26" fmla="*/ 111 w 118"/>
                <a:gd name="T27" fmla="*/ 33 h 48"/>
                <a:gd name="T28" fmla="*/ 103 w 118"/>
                <a:gd name="T29" fmla="*/ 38 h 48"/>
                <a:gd name="T30" fmla="*/ 92 w 118"/>
                <a:gd name="T31" fmla="*/ 44 h 48"/>
                <a:gd name="T32" fmla="*/ 79 w 118"/>
                <a:gd name="T33" fmla="*/ 48 h 48"/>
                <a:gd name="T34" fmla="*/ 65 w 118"/>
                <a:gd name="T35" fmla="*/ 48 h 48"/>
                <a:gd name="T36" fmla="*/ 51 w 118"/>
                <a:gd name="T37" fmla="*/ 43 h 48"/>
                <a:gd name="T38" fmla="*/ 39 w 118"/>
                <a:gd name="T39" fmla="*/ 38 h 48"/>
                <a:gd name="T40" fmla="*/ 30 w 118"/>
                <a:gd name="T41" fmla="*/ 34 h 48"/>
                <a:gd name="T42" fmla="*/ 24 w 118"/>
                <a:gd name="T43" fmla="*/ 29 h 48"/>
                <a:gd name="T44" fmla="*/ 22 w 118"/>
                <a:gd name="T45" fmla="*/ 28 h 48"/>
                <a:gd name="T46" fmla="*/ 20 w 118"/>
                <a:gd name="T47" fmla="*/ 29 h 48"/>
                <a:gd name="T48" fmla="*/ 15 w 118"/>
                <a:gd name="T49" fmla="*/ 31 h 48"/>
                <a:gd name="T50" fmla="*/ 9 w 118"/>
                <a:gd name="T51" fmla="*/ 37 h 48"/>
                <a:gd name="T52" fmla="*/ 2 w 118"/>
                <a:gd name="T53" fmla="*/ 44 h 48"/>
                <a:gd name="T54" fmla="*/ 1 w 118"/>
                <a:gd name="T55" fmla="*/ 35 h 48"/>
                <a:gd name="T56" fmla="*/ 0 w 118"/>
                <a:gd name="T57" fmla="*/ 23 h 48"/>
                <a:gd name="T58" fmla="*/ 1 w 118"/>
                <a:gd name="T59" fmla="*/ 11 h 48"/>
                <a:gd name="T60" fmla="*/ 2 w 118"/>
                <a:gd name="T61" fmla="*/ 3 h 48"/>
                <a:gd name="T62" fmla="*/ 9 w 118"/>
                <a:gd name="T63" fmla="*/ 10 h 48"/>
                <a:gd name="T64" fmla="*/ 16 w 118"/>
                <a:gd name="T65" fmla="*/ 16 h 48"/>
                <a:gd name="T66" fmla="*/ 21 w 118"/>
                <a:gd name="T67" fmla="*/ 18 h 48"/>
                <a:gd name="T68" fmla="*/ 22 w 118"/>
                <a:gd name="T69" fmla="*/ 20 h 48"/>
                <a:gd name="T70" fmla="*/ 24 w 118"/>
                <a:gd name="T71" fmla="*/ 18 h 48"/>
                <a:gd name="T72" fmla="*/ 30 w 118"/>
                <a:gd name="T73" fmla="*/ 14 h 48"/>
                <a:gd name="T74" fmla="*/ 39 w 118"/>
                <a:gd name="T75" fmla="*/ 9 h 48"/>
                <a:gd name="T76" fmla="*/ 52 w 118"/>
                <a:gd name="T77" fmla="*/ 4 h 48"/>
                <a:gd name="T78" fmla="*/ 65 w 118"/>
                <a:gd name="T79" fmla="*/ 0 h 48"/>
                <a:gd name="T80" fmla="*/ 79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79" y="0"/>
                  </a:moveTo>
                  <a:lnTo>
                    <a:pt x="92" y="3"/>
                  </a:lnTo>
                  <a:lnTo>
                    <a:pt x="103" y="9"/>
                  </a:lnTo>
                  <a:lnTo>
                    <a:pt x="112" y="15"/>
                  </a:lnTo>
                  <a:lnTo>
                    <a:pt x="117" y="18"/>
                  </a:lnTo>
                  <a:lnTo>
                    <a:pt x="118" y="20"/>
                  </a:lnTo>
                  <a:lnTo>
                    <a:pt x="117" y="21"/>
                  </a:lnTo>
                  <a:lnTo>
                    <a:pt x="116" y="23"/>
                  </a:lnTo>
                  <a:lnTo>
                    <a:pt x="113" y="24"/>
                  </a:lnTo>
                  <a:lnTo>
                    <a:pt x="116" y="25"/>
                  </a:lnTo>
                  <a:lnTo>
                    <a:pt x="117" y="27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1" y="33"/>
                  </a:lnTo>
                  <a:lnTo>
                    <a:pt x="103" y="38"/>
                  </a:lnTo>
                  <a:lnTo>
                    <a:pt x="92" y="44"/>
                  </a:lnTo>
                  <a:lnTo>
                    <a:pt x="79" y="48"/>
                  </a:lnTo>
                  <a:lnTo>
                    <a:pt x="65" y="48"/>
                  </a:lnTo>
                  <a:lnTo>
                    <a:pt x="51" y="43"/>
                  </a:lnTo>
                  <a:lnTo>
                    <a:pt x="39" y="38"/>
                  </a:lnTo>
                  <a:lnTo>
                    <a:pt x="30" y="34"/>
                  </a:lnTo>
                  <a:lnTo>
                    <a:pt x="24" y="29"/>
                  </a:lnTo>
                  <a:lnTo>
                    <a:pt x="22" y="28"/>
                  </a:lnTo>
                  <a:lnTo>
                    <a:pt x="20" y="29"/>
                  </a:lnTo>
                  <a:lnTo>
                    <a:pt x="15" y="31"/>
                  </a:lnTo>
                  <a:lnTo>
                    <a:pt x="9" y="37"/>
                  </a:lnTo>
                  <a:lnTo>
                    <a:pt x="2" y="44"/>
                  </a:lnTo>
                  <a:lnTo>
                    <a:pt x="1" y="35"/>
                  </a:lnTo>
                  <a:lnTo>
                    <a:pt x="0" y="23"/>
                  </a:lnTo>
                  <a:lnTo>
                    <a:pt x="1" y="11"/>
                  </a:lnTo>
                  <a:lnTo>
                    <a:pt x="2" y="3"/>
                  </a:lnTo>
                  <a:lnTo>
                    <a:pt x="9" y="10"/>
                  </a:lnTo>
                  <a:lnTo>
                    <a:pt x="16" y="16"/>
                  </a:lnTo>
                  <a:lnTo>
                    <a:pt x="21" y="18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30" y="14"/>
                  </a:lnTo>
                  <a:lnTo>
                    <a:pt x="39" y="9"/>
                  </a:lnTo>
                  <a:lnTo>
                    <a:pt x="52" y="4"/>
                  </a:lnTo>
                  <a:lnTo>
                    <a:pt x="65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6" name="Freeform 1955"/>
            <p:cNvSpPr>
              <a:spLocks/>
            </p:cNvSpPr>
            <p:nvPr/>
          </p:nvSpPr>
          <p:spPr bwMode="auto">
            <a:xfrm>
              <a:off x="8618538" y="5305108"/>
              <a:ext cx="12700" cy="19050"/>
            </a:xfrm>
            <a:custGeom>
              <a:avLst/>
              <a:gdLst>
                <a:gd name="T0" fmla="*/ 3 w 8"/>
                <a:gd name="T1" fmla="*/ 0 h 12"/>
                <a:gd name="T2" fmla="*/ 6 w 8"/>
                <a:gd name="T3" fmla="*/ 1 h 12"/>
                <a:gd name="T4" fmla="*/ 8 w 8"/>
                <a:gd name="T5" fmla="*/ 3 h 12"/>
                <a:gd name="T6" fmla="*/ 8 w 8"/>
                <a:gd name="T7" fmla="*/ 7 h 12"/>
                <a:gd name="T8" fmla="*/ 8 w 8"/>
                <a:gd name="T9" fmla="*/ 9 h 12"/>
                <a:gd name="T10" fmla="*/ 6 w 8"/>
                <a:gd name="T11" fmla="*/ 11 h 12"/>
                <a:gd name="T12" fmla="*/ 3 w 8"/>
                <a:gd name="T13" fmla="*/ 12 h 12"/>
                <a:gd name="T14" fmla="*/ 2 w 8"/>
                <a:gd name="T15" fmla="*/ 11 h 12"/>
                <a:gd name="T16" fmla="*/ 0 w 8"/>
                <a:gd name="T17" fmla="*/ 9 h 12"/>
                <a:gd name="T18" fmla="*/ 0 w 8"/>
                <a:gd name="T19" fmla="*/ 7 h 12"/>
                <a:gd name="T20" fmla="*/ 0 w 8"/>
                <a:gd name="T21" fmla="*/ 3 h 12"/>
                <a:gd name="T22" fmla="*/ 2 w 8"/>
                <a:gd name="T23" fmla="*/ 1 h 12"/>
                <a:gd name="T24" fmla="*/ 3 w 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2">
                  <a:moveTo>
                    <a:pt x="3" y="0"/>
                  </a:moveTo>
                  <a:lnTo>
                    <a:pt x="6" y="1"/>
                  </a:lnTo>
                  <a:lnTo>
                    <a:pt x="8" y="3"/>
                  </a:lnTo>
                  <a:lnTo>
                    <a:pt x="8" y="7"/>
                  </a:lnTo>
                  <a:lnTo>
                    <a:pt x="8" y="9"/>
                  </a:lnTo>
                  <a:lnTo>
                    <a:pt x="6" y="11"/>
                  </a:lnTo>
                  <a:lnTo>
                    <a:pt x="3" y="12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7" name="Freeform 1956"/>
            <p:cNvSpPr>
              <a:spLocks/>
            </p:cNvSpPr>
            <p:nvPr/>
          </p:nvSpPr>
          <p:spPr bwMode="auto">
            <a:xfrm>
              <a:off x="8621713" y="5313045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0 h 4"/>
                <a:gd name="T4" fmla="*/ 4 w 4"/>
                <a:gd name="T5" fmla="*/ 2 h 4"/>
                <a:gd name="T6" fmla="*/ 4 w 4"/>
                <a:gd name="T7" fmla="*/ 4 h 4"/>
                <a:gd name="T8" fmla="*/ 2 w 4"/>
                <a:gd name="T9" fmla="*/ 4 h 4"/>
                <a:gd name="T10" fmla="*/ 1 w 4"/>
                <a:gd name="T11" fmla="*/ 4 h 4"/>
                <a:gd name="T12" fmla="*/ 0 w 4"/>
                <a:gd name="T13" fmla="*/ 2 h 4"/>
                <a:gd name="T14" fmla="*/ 1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8" name="Freeform 1957"/>
            <p:cNvSpPr>
              <a:spLocks/>
            </p:cNvSpPr>
            <p:nvPr/>
          </p:nvSpPr>
          <p:spPr bwMode="auto">
            <a:xfrm>
              <a:off x="8593138" y="5295583"/>
              <a:ext cx="26987" cy="53975"/>
            </a:xfrm>
            <a:custGeom>
              <a:avLst/>
              <a:gdLst>
                <a:gd name="T0" fmla="*/ 12 w 17"/>
                <a:gd name="T1" fmla="*/ 0 h 34"/>
                <a:gd name="T2" fmla="*/ 17 w 17"/>
                <a:gd name="T3" fmla="*/ 0 h 34"/>
                <a:gd name="T4" fmla="*/ 12 w 17"/>
                <a:gd name="T5" fmla="*/ 1 h 34"/>
                <a:gd name="T6" fmla="*/ 10 w 17"/>
                <a:gd name="T7" fmla="*/ 3 h 34"/>
                <a:gd name="T8" fmla="*/ 7 w 17"/>
                <a:gd name="T9" fmla="*/ 8 h 34"/>
                <a:gd name="T10" fmla="*/ 5 w 17"/>
                <a:gd name="T11" fmla="*/ 11 h 34"/>
                <a:gd name="T12" fmla="*/ 5 w 17"/>
                <a:gd name="T13" fmla="*/ 17 h 34"/>
                <a:gd name="T14" fmla="*/ 5 w 17"/>
                <a:gd name="T15" fmla="*/ 22 h 34"/>
                <a:gd name="T16" fmla="*/ 7 w 17"/>
                <a:gd name="T17" fmla="*/ 27 h 34"/>
                <a:gd name="T18" fmla="*/ 10 w 17"/>
                <a:gd name="T19" fmla="*/ 31 h 34"/>
                <a:gd name="T20" fmla="*/ 13 w 17"/>
                <a:gd name="T21" fmla="*/ 34 h 34"/>
                <a:gd name="T22" fmla="*/ 12 w 17"/>
                <a:gd name="T23" fmla="*/ 34 h 34"/>
                <a:gd name="T24" fmla="*/ 9 w 17"/>
                <a:gd name="T25" fmla="*/ 33 h 34"/>
                <a:gd name="T26" fmla="*/ 5 w 17"/>
                <a:gd name="T27" fmla="*/ 30 h 34"/>
                <a:gd name="T28" fmla="*/ 3 w 17"/>
                <a:gd name="T29" fmla="*/ 27 h 34"/>
                <a:gd name="T30" fmla="*/ 2 w 17"/>
                <a:gd name="T31" fmla="*/ 22 h 34"/>
                <a:gd name="T32" fmla="*/ 0 w 17"/>
                <a:gd name="T33" fmla="*/ 16 h 34"/>
                <a:gd name="T34" fmla="*/ 2 w 17"/>
                <a:gd name="T35" fmla="*/ 11 h 34"/>
                <a:gd name="T36" fmla="*/ 3 w 17"/>
                <a:gd name="T37" fmla="*/ 7 h 34"/>
                <a:gd name="T38" fmla="*/ 5 w 17"/>
                <a:gd name="T39" fmla="*/ 2 h 34"/>
                <a:gd name="T40" fmla="*/ 9 w 17"/>
                <a:gd name="T41" fmla="*/ 0 h 34"/>
                <a:gd name="T42" fmla="*/ 12 w 17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4">
                  <a:moveTo>
                    <a:pt x="12" y="0"/>
                  </a:moveTo>
                  <a:lnTo>
                    <a:pt x="17" y="0"/>
                  </a:lnTo>
                  <a:lnTo>
                    <a:pt x="12" y="1"/>
                  </a:lnTo>
                  <a:lnTo>
                    <a:pt x="10" y="3"/>
                  </a:lnTo>
                  <a:lnTo>
                    <a:pt x="7" y="8"/>
                  </a:lnTo>
                  <a:lnTo>
                    <a:pt x="5" y="11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7" y="27"/>
                  </a:lnTo>
                  <a:lnTo>
                    <a:pt x="10" y="31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9" y="33"/>
                  </a:lnTo>
                  <a:lnTo>
                    <a:pt x="5" y="30"/>
                  </a:lnTo>
                  <a:lnTo>
                    <a:pt x="3" y="27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3" y="7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9" name="Freeform 1958"/>
            <p:cNvSpPr>
              <a:spLocks/>
            </p:cNvSpPr>
            <p:nvPr/>
          </p:nvSpPr>
          <p:spPr bwMode="auto">
            <a:xfrm>
              <a:off x="8504238" y="4149408"/>
              <a:ext cx="188912" cy="77788"/>
            </a:xfrm>
            <a:custGeom>
              <a:avLst/>
              <a:gdLst>
                <a:gd name="T0" fmla="*/ 80 w 119"/>
                <a:gd name="T1" fmla="*/ 0 h 49"/>
                <a:gd name="T2" fmla="*/ 93 w 119"/>
                <a:gd name="T3" fmla="*/ 4 h 49"/>
                <a:gd name="T4" fmla="*/ 105 w 119"/>
                <a:gd name="T5" fmla="*/ 9 h 49"/>
                <a:gd name="T6" fmla="*/ 113 w 119"/>
                <a:gd name="T7" fmla="*/ 15 h 49"/>
                <a:gd name="T8" fmla="*/ 119 w 119"/>
                <a:gd name="T9" fmla="*/ 20 h 49"/>
                <a:gd name="T10" fmla="*/ 119 w 119"/>
                <a:gd name="T11" fmla="*/ 21 h 49"/>
                <a:gd name="T12" fmla="*/ 117 w 119"/>
                <a:gd name="T13" fmla="*/ 22 h 49"/>
                <a:gd name="T14" fmla="*/ 116 w 119"/>
                <a:gd name="T15" fmla="*/ 23 h 49"/>
                <a:gd name="T16" fmla="*/ 115 w 119"/>
                <a:gd name="T17" fmla="*/ 24 h 49"/>
                <a:gd name="T18" fmla="*/ 116 w 119"/>
                <a:gd name="T19" fmla="*/ 25 h 49"/>
                <a:gd name="T20" fmla="*/ 117 w 119"/>
                <a:gd name="T21" fmla="*/ 28 h 49"/>
                <a:gd name="T22" fmla="*/ 117 w 119"/>
                <a:gd name="T23" fmla="*/ 29 h 49"/>
                <a:gd name="T24" fmla="*/ 117 w 119"/>
                <a:gd name="T25" fmla="*/ 29 h 49"/>
                <a:gd name="T26" fmla="*/ 113 w 119"/>
                <a:gd name="T27" fmla="*/ 34 h 49"/>
                <a:gd name="T28" fmla="*/ 103 w 119"/>
                <a:gd name="T29" fmla="*/ 39 h 49"/>
                <a:gd name="T30" fmla="*/ 93 w 119"/>
                <a:gd name="T31" fmla="*/ 45 h 49"/>
                <a:gd name="T32" fmla="*/ 80 w 119"/>
                <a:gd name="T33" fmla="*/ 49 h 49"/>
                <a:gd name="T34" fmla="*/ 66 w 119"/>
                <a:gd name="T35" fmla="*/ 48 h 49"/>
                <a:gd name="T36" fmla="*/ 52 w 119"/>
                <a:gd name="T37" fmla="*/ 44 h 49"/>
                <a:gd name="T38" fmla="*/ 40 w 119"/>
                <a:gd name="T39" fmla="*/ 38 h 49"/>
                <a:gd name="T40" fmla="*/ 31 w 119"/>
                <a:gd name="T41" fmla="*/ 34 h 49"/>
                <a:gd name="T42" fmla="*/ 25 w 119"/>
                <a:gd name="T43" fmla="*/ 30 h 49"/>
                <a:gd name="T44" fmla="*/ 22 w 119"/>
                <a:gd name="T45" fmla="*/ 29 h 49"/>
                <a:gd name="T46" fmla="*/ 20 w 119"/>
                <a:gd name="T47" fmla="*/ 29 h 49"/>
                <a:gd name="T48" fmla="*/ 15 w 119"/>
                <a:gd name="T49" fmla="*/ 32 h 49"/>
                <a:gd name="T50" fmla="*/ 9 w 119"/>
                <a:gd name="T51" fmla="*/ 37 h 49"/>
                <a:gd name="T52" fmla="*/ 2 w 119"/>
                <a:gd name="T53" fmla="*/ 45 h 49"/>
                <a:gd name="T54" fmla="*/ 1 w 119"/>
                <a:gd name="T55" fmla="*/ 36 h 49"/>
                <a:gd name="T56" fmla="*/ 0 w 119"/>
                <a:gd name="T57" fmla="*/ 24 h 49"/>
                <a:gd name="T58" fmla="*/ 1 w 119"/>
                <a:gd name="T59" fmla="*/ 12 h 49"/>
                <a:gd name="T60" fmla="*/ 4 w 119"/>
                <a:gd name="T61" fmla="*/ 3 h 49"/>
                <a:gd name="T62" fmla="*/ 9 w 119"/>
                <a:gd name="T63" fmla="*/ 11 h 49"/>
                <a:gd name="T64" fmla="*/ 16 w 119"/>
                <a:gd name="T65" fmla="*/ 16 h 49"/>
                <a:gd name="T66" fmla="*/ 21 w 119"/>
                <a:gd name="T67" fmla="*/ 20 h 49"/>
                <a:gd name="T68" fmla="*/ 22 w 119"/>
                <a:gd name="T69" fmla="*/ 20 h 49"/>
                <a:gd name="T70" fmla="*/ 25 w 119"/>
                <a:gd name="T71" fmla="*/ 18 h 49"/>
                <a:gd name="T72" fmla="*/ 32 w 119"/>
                <a:gd name="T73" fmla="*/ 15 h 49"/>
                <a:gd name="T74" fmla="*/ 41 w 119"/>
                <a:gd name="T75" fmla="*/ 10 h 49"/>
                <a:gd name="T76" fmla="*/ 53 w 119"/>
                <a:gd name="T77" fmla="*/ 4 h 49"/>
                <a:gd name="T78" fmla="*/ 66 w 119"/>
                <a:gd name="T79" fmla="*/ 1 h 49"/>
                <a:gd name="T80" fmla="*/ 80 w 119"/>
                <a:gd name="T8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49">
                  <a:moveTo>
                    <a:pt x="80" y="0"/>
                  </a:moveTo>
                  <a:lnTo>
                    <a:pt x="93" y="4"/>
                  </a:lnTo>
                  <a:lnTo>
                    <a:pt x="105" y="9"/>
                  </a:lnTo>
                  <a:lnTo>
                    <a:pt x="113" y="15"/>
                  </a:lnTo>
                  <a:lnTo>
                    <a:pt x="119" y="20"/>
                  </a:lnTo>
                  <a:lnTo>
                    <a:pt x="119" y="21"/>
                  </a:lnTo>
                  <a:lnTo>
                    <a:pt x="117" y="22"/>
                  </a:lnTo>
                  <a:lnTo>
                    <a:pt x="116" y="23"/>
                  </a:lnTo>
                  <a:lnTo>
                    <a:pt x="115" y="24"/>
                  </a:lnTo>
                  <a:lnTo>
                    <a:pt x="116" y="25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3" y="34"/>
                  </a:lnTo>
                  <a:lnTo>
                    <a:pt x="103" y="39"/>
                  </a:lnTo>
                  <a:lnTo>
                    <a:pt x="93" y="45"/>
                  </a:lnTo>
                  <a:lnTo>
                    <a:pt x="80" y="49"/>
                  </a:lnTo>
                  <a:lnTo>
                    <a:pt x="66" y="48"/>
                  </a:lnTo>
                  <a:lnTo>
                    <a:pt x="52" y="44"/>
                  </a:lnTo>
                  <a:lnTo>
                    <a:pt x="40" y="38"/>
                  </a:lnTo>
                  <a:lnTo>
                    <a:pt x="31" y="34"/>
                  </a:lnTo>
                  <a:lnTo>
                    <a:pt x="25" y="30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15" y="32"/>
                  </a:lnTo>
                  <a:lnTo>
                    <a:pt x="9" y="37"/>
                  </a:lnTo>
                  <a:lnTo>
                    <a:pt x="2" y="45"/>
                  </a:lnTo>
                  <a:lnTo>
                    <a:pt x="1" y="36"/>
                  </a:lnTo>
                  <a:lnTo>
                    <a:pt x="0" y="24"/>
                  </a:lnTo>
                  <a:lnTo>
                    <a:pt x="1" y="12"/>
                  </a:lnTo>
                  <a:lnTo>
                    <a:pt x="4" y="3"/>
                  </a:lnTo>
                  <a:lnTo>
                    <a:pt x="9" y="11"/>
                  </a:lnTo>
                  <a:lnTo>
                    <a:pt x="16" y="16"/>
                  </a:lnTo>
                  <a:lnTo>
                    <a:pt x="21" y="20"/>
                  </a:lnTo>
                  <a:lnTo>
                    <a:pt x="22" y="20"/>
                  </a:lnTo>
                  <a:lnTo>
                    <a:pt x="25" y="18"/>
                  </a:lnTo>
                  <a:lnTo>
                    <a:pt x="32" y="15"/>
                  </a:lnTo>
                  <a:lnTo>
                    <a:pt x="41" y="10"/>
                  </a:lnTo>
                  <a:lnTo>
                    <a:pt x="53" y="4"/>
                  </a:lnTo>
                  <a:lnTo>
                    <a:pt x="66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0" name="Freeform 1959"/>
            <p:cNvSpPr>
              <a:spLocks/>
            </p:cNvSpPr>
            <p:nvPr/>
          </p:nvSpPr>
          <p:spPr bwMode="auto">
            <a:xfrm>
              <a:off x="8655050" y="4168458"/>
              <a:ext cx="12700" cy="23813"/>
            </a:xfrm>
            <a:custGeom>
              <a:avLst/>
              <a:gdLst>
                <a:gd name="T0" fmla="*/ 5 w 8"/>
                <a:gd name="T1" fmla="*/ 0 h 15"/>
                <a:gd name="T2" fmla="*/ 6 w 8"/>
                <a:gd name="T3" fmla="*/ 2 h 15"/>
                <a:gd name="T4" fmla="*/ 8 w 8"/>
                <a:gd name="T5" fmla="*/ 4 h 15"/>
                <a:gd name="T6" fmla="*/ 8 w 8"/>
                <a:gd name="T7" fmla="*/ 8 h 15"/>
                <a:gd name="T8" fmla="*/ 8 w 8"/>
                <a:gd name="T9" fmla="*/ 11 h 15"/>
                <a:gd name="T10" fmla="*/ 6 w 8"/>
                <a:gd name="T11" fmla="*/ 13 h 15"/>
                <a:gd name="T12" fmla="*/ 5 w 8"/>
                <a:gd name="T13" fmla="*/ 15 h 15"/>
                <a:gd name="T14" fmla="*/ 2 w 8"/>
                <a:gd name="T15" fmla="*/ 13 h 15"/>
                <a:gd name="T16" fmla="*/ 0 w 8"/>
                <a:gd name="T17" fmla="*/ 11 h 15"/>
                <a:gd name="T18" fmla="*/ 0 w 8"/>
                <a:gd name="T19" fmla="*/ 8 h 15"/>
                <a:gd name="T20" fmla="*/ 0 w 8"/>
                <a:gd name="T21" fmla="*/ 4 h 15"/>
                <a:gd name="T22" fmla="*/ 2 w 8"/>
                <a:gd name="T23" fmla="*/ 2 h 15"/>
                <a:gd name="T24" fmla="*/ 5 w 8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5">
                  <a:moveTo>
                    <a:pt x="5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8" y="8"/>
                  </a:lnTo>
                  <a:lnTo>
                    <a:pt x="8" y="11"/>
                  </a:lnTo>
                  <a:lnTo>
                    <a:pt x="6" y="13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1" name="Freeform 1960"/>
            <p:cNvSpPr>
              <a:spLocks/>
            </p:cNvSpPr>
            <p:nvPr/>
          </p:nvSpPr>
          <p:spPr bwMode="auto">
            <a:xfrm>
              <a:off x="8658225" y="4177983"/>
              <a:ext cx="7937" cy="7938"/>
            </a:xfrm>
            <a:custGeom>
              <a:avLst/>
              <a:gdLst>
                <a:gd name="T0" fmla="*/ 3 w 5"/>
                <a:gd name="T1" fmla="*/ 0 h 5"/>
                <a:gd name="T2" fmla="*/ 4 w 5"/>
                <a:gd name="T3" fmla="*/ 2 h 5"/>
                <a:gd name="T4" fmla="*/ 5 w 5"/>
                <a:gd name="T5" fmla="*/ 3 h 5"/>
                <a:gd name="T6" fmla="*/ 4 w 5"/>
                <a:gd name="T7" fmla="*/ 4 h 5"/>
                <a:gd name="T8" fmla="*/ 3 w 5"/>
                <a:gd name="T9" fmla="*/ 5 h 5"/>
                <a:gd name="T10" fmla="*/ 2 w 5"/>
                <a:gd name="T11" fmla="*/ 4 h 5"/>
                <a:gd name="T12" fmla="*/ 0 w 5"/>
                <a:gd name="T13" fmla="*/ 3 h 5"/>
                <a:gd name="T14" fmla="*/ 2 w 5"/>
                <a:gd name="T15" fmla="*/ 2 h 5"/>
                <a:gd name="T16" fmla="*/ 3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4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2" name="Freeform 1961"/>
            <p:cNvSpPr>
              <a:spLocks/>
            </p:cNvSpPr>
            <p:nvPr/>
          </p:nvSpPr>
          <p:spPr bwMode="auto">
            <a:xfrm>
              <a:off x="8631238" y="4160520"/>
              <a:ext cx="25400" cy="53975"/>
            </a:xfrm>
            <a:custGeom>
              <a:avLst/>
              <a:gdLst>
                <a:gd name="T0" fmla="*/ 13 w 16"/>
                <a:gd name="T1" fmla="*/ 0 h 34"/>
                <a:gd name="T2" fmla="*/ 16 w 16"/>
                <a:gd name="T3" fmla="*/ 1 h 34"/>
                <a:gd name="T4" fmla="*/ 13 w 16"/>
                <a:gd name="T5" fmla="*/ 2 h 34"/>
                <a:gd name="T6" fmla="*/ 9 w 16"/>
                <a:gd name="T7" fmla="*/ 4 h 34"/>
                <a:gd name="T8" fmla="*/ 7 w 16"/>
                <a:gd name="T9" fmla="*/ 8 h 34"/>
                <a:gd name="T10" fmla="*/ 6 w 16"/>
                <a:gd name="T11" fmla="*/ 13 h 34"/>
                <a:gd name="T12" fmla="*/ 5 w 16"/>
                <a:gd name="T13" fmla="*/ 17 h 34"/>
                <a:gd name="T14" fmla="*/ 6 w 16"/>
                <a:gd name="T15" fmla="*/ 23 h 34"/>
                <a:gd name="T16" fmla="*/ 7 w 16"/>
                <a:gd name="T17" fmla="*/ 28 h 34"/>
                <a:gd name="T18" fmla="*/ 9 w 16"/>
                <a:gd name="T19" fmla="*/ 31 h 34"/>
                <a:gd name="T20" fmla="*/ 13 w 16"/>
                <a:gd name="T21" fmla="*/ 34 h 34"/>
                <a:gd name="T22" fmla="*/ 13 w 16"/>
                <a:gd name="T23" fmla="*/ 34 h 34"/>
                <a:gd name="T24" fmla="*/ 8 w 16"/>
                <a:gd name="T25" fmla="*/ 32 h 34"/>
                <a:gd name="T26" fmla="*/ 5 w 16"/>
                <a:gd name="T27" fmla="*/ 30 h 34"/>
                <a:gd name="T28" fmla="*/ 2 w 16"/>
                <a:gd name="T29" fmla="*/ 27 h 34"/>
                <a:gd name="T30" fmla="*/ 1 w 16"/>
                <a:gd name="T31" fmla="*/ 22 h 34"/>
                <a:gd name="T32" fmla="*/ 0 w 16"/>
                <a:gd name="T33" fmla="*/ 17 h 34"/>
                <a:gd name="T34" fmla="*/ 1 w 16"/>
                <a:gd name="T35" fmla="*/ 11 h 34"/>
                <a:gd name="T36" fmla="*/ 2 w 16"/>
                <a:gd name="T37" fmla="*/ 7 h 34"/>
                <a:gd name="T38" fmla="*/ 5 w 16"/>
                <a:gd name="T39" fmla="*/ 3 h 34"/>
                <a:gd name="T40" fmla="*/ 8 w 16"/>
                <a:gd name="T41" fmla="*/ 1 h 34"/>
                <a:gd name="T42" fmla="*/ 13 w 16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4">
                  <a:moveTo>
                    <a:pt x="13" y="0"/>
                  </a:moveTo>
                  <a:lnTo>
                    <a:pt x="16" y="1"/>
                  </a:lnTo>
                  <a:lnTo>
                    <a:pt x="13" y="2"/>
                  </a:lnTo>
                  <a:lnTo>
                    <a:pt x="9" y="4"/>
                  </a:lnTo>
                  <a:lnTo>
                    <a:pt x="7" y="8"/>
                  </a:lnTo>
                  <a:lnTo>
                    <a:pt x="6" y="13"/>
                  </a:lnTo>
                  <a:lnTo>
                    <a:pt x="5" y="17"/>
                  </a:lnTo>
                  <a:lnTo>
                    <a:pt x="6" y="23"/>
                  </a:lnTo>
                  <a:lnTo>
                    <a:pt x="7" y="28"/>
                  </a:lnTo>
                  <a:lnTo>
                    <a:pt x="9" y="31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8" y="32"/>
                  </a:lnTo>
                  <a:lnTo>
                    <a:pt x="5" y="30"/>
                  </a:lnTo>
                  <a:lnTo>
                    <a:pt x="2" y="27"/>
                  </a:lnTo>
                  <a:lnTo>
                    <a:pt x="1" y="22"/>
                  </a:lnTo>
                  <a:lnTo>
                    <a:pt x="0" y="17"/>
                  </a:lnTo>
                  <a:lnTo>
                    <a:pt x="1" y="11"/>
                  </a:lnTo>
                  <a:lnTo>
                    <a:pt x="2" y="7"/>
                  </a:lnTo>
                  <a:lnTo>
                    <a:pt x="5" y="3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3" name="Freeform 1962"/>
            <p:cNvSpPr>
              <a:spLocks/>
            </p:cNvSpPr>
            <p:nvPr/>
          </p:nvSpPr>
          <p:spPr bwMode="auto">
            <a:xfrm>
              <a:off x="10817225" y="4177983"/>
              <a:ext cx="185737" cy="76200"/>
            </a:xfrm>
            <a:custGeom>
              <a:avLst/>
              <a:gdLst>
                <a:gd name="T0" fmla="*/ 80 w 117"/>
                <a:gd name="T1" fmla="*/ 0 h 48"/>
                <a:gd name="T2" fmla="*/ 93 w 117"/>
                <a:gd name="T3" fmla="*/ 4 h 48"/>
                <a:gd name="T4" fmla="*/ 103 w 117"/>
                <a:gd name="T5" fmla="*/ 10 h 48"/>
                <a:gd name="T6" fmla="*/ 111 w 117"/>
                <a:gd name="T7" fmla="*/ 16 h 48"/>
                <a:gd name="T8" fmla="*/ 117 w 117"/>
                <a:gd name="T9" fmla="*/ 19 h 48"/>
                <a:gd name="T10" fmla="*/ 117 w 117"/>
                <a:gd name="T11" fmla="*/ 20 h 48"/>
                <a:gd name="T12" fmla="*/ 116 w 117"/>
                <a:gd name="T13" fmla="*/ 21 h 48"/>
                <a:gd name="T14" fmla="*/ 115 w 117"/>
                <a:gd name="T15" fmla="*/ 23 h 48"/>
                <a:gd name="T16" fmla="*/ 114 w 117"/>
                <a:gd name="T17" fmla="*/ 25 h 48"/>
                <a:gd name="T18" fmla="*/ 115 w 117"/>
                <a:gd name="T19" fmla="*/ 26 h 48"/>
                <a:gd name="T20" fmla="*/ 116 w 117"/>
                <a:gd name="T21" fmla="*/ 27 h 48"/>
                <a:gd name="T22" fmla="*/ 117 w 117"/>
                <a:gd name="T23" fmla="*/ 29 h 48"/>
                <a:gd name="T24" fmla="*/ 117 w 117"/>
                <a:gd name="T25" fmla="*/ 30 h 48"/>
                <a:gd name="T26" fmla="*/ 111 w 117"/>
                <a:gd name="T27" fmla="*/ 33 h 48"/>
                <a:gd name="T28" fmla="*/ 103 w 117"/>
                <a:gd name="T29" fmla="*/ 39 h 48"/>
                <a:gd name="T30" fmla="*/ 91 w 117"/>
                <a:gd name="T31" fmla="*/ 45 h 48"/>
                <a:gd name="T32" fmla="*/ 78 w 117"/>
                <a:gd name="T33" fmla="*/ 48 h 48"/>
                <a:gd name="T34" fmla="*/ 64 w 117"/>
                <a:gd name="T35" fmla="*/ 47 h 48"/>
                <a:gd name="T36" fmla="*/ 51 w 117"/>
                <a:gd name="T37" fmla="*/ 44 h 48"/>
                <a:gd name="T38" fmla="*/ 40 w 117"/>
                <a:gd name="T39" fmla="*/ 39 h 48"/>
                <a:gd name="T40" fmla="*/ 30 w 117"/>
                <a:gd name="T41" fmla="*/ 33 h 48"/>
                <a:gd name="T42" fmla="*/ 23 w 117"/>
                <a:gd name="T43" fmla="*/ 30 h 48"/>
                <a:gd name="T44" fmla="*/ 21 w 117"/>
                <a:gd name="T45" fmla="*/ 29 h 48"/>
                <a:gd name="T46" fmla="*/ 20 w 117"/>
                <a:gd name="T47" fmla="*/ 30 h 48"/>
                <a:gd name="T48" fmla="*/ 15 w 117"/>
                <a:gd name="T49" fmla="*/ 32 h 48"/>
                <a:gd name="T50" fmla="*/ 8 w 117"/>
                <a:gd name="T51" fmla="*/ 38 h 48"/>
                <a:gd name="T52" fmla="*/ 2 w 117"/>
                <a:gd name="T53" fmla="*/ 45 h 48"/>
                <a:gd name="T54" fmla="*/ 0 w 117"/>
                <a:gd name="T55" fmla="*/ 36 h 48"/>
                <a:gd name="T56" fmla="*/ 0 w 117"/>
                <a:gd name="T57" fmla="*/ 24 h 48"/>
                <a:gd name="T58" fmla="*/ 0 w 117"/>
                <a:gd name="T59" fmla="*/ 12 h 48"/>
                <a:gd name="T60" fmla="*/ 2 w 117"/>
                <a:gd name="T61" fmla="*/ 4 h 48"/>
                <a:gd name="T62" fmla="*/ 9 w 117"/>
                <a:gd name="T63" fmla="*/ 11 h 48"/>
                <a:gd name="T64" fmla="*/ 15 w 117"/>
                <a:gd name="T65" fmla="*/ 16 h 48"/>
                <a:gd name="T66" fmla="*/ 20 w 117"/>
                <a:gd name="T67" fmla="*/ 19 h 48"/>
                <a:gd name="T68" fmla="*/ 22 w 117"/>
                <a:gd name="T69" fmla="*/ 20 h 48"/>
                <a:gd name="T70" fmla="*/ 24 w 117"/>
                <a:gd name="T71" fmla="*/ 18 h 48"/>
                <a:gd name="T72" fmla="*/ 30 w 117"/>
                <a:gd name="T73" fmla="*/ 14 h 48"/>
                <a:gd name="T74" fmla="*/ 40 w 117"/>
                <a:gd name="T75" fmla="*/ 10 h 48"/>
                <a:gd name="T76" fmla="*/ 51 w 117"/>
                <a:gd name="T77" fmla="*/ 5 h 48"/>
                <a:gd name="T78" fmla="*/ 66 w 117"/>
                <a:gd name="T79" fmla="*/ 0 h 48"/>
                <a:gd name="T80" fmla="*/ 80 w 11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7" h="48">
                  <a:moveTo>
                    <a:pt x="80" y="0"/>
                  </a:moveTo>
                  <a:lnTo>
                    <a:pt x="93" y="4"/>
                  </a:lnTo>
                  <a:lnTo>
                    <a:pt x="103" y="10"/>
                  </a:lnTo>
                  <a:lnTo>
                    <a:pt x="111" y="16"/>
                  </a:lnTo>
                  <a:lnTo>
                    <a:pt x="117" y="19"/>
                  </a:lnTo>
                  <a:lnTo>
                    <a:pt x="117" y="20"/>
                  </a:lnTo>
                  <a:lnTo>
                    <a:pt x="116" y="21"/>
                  </a:lnTo>
                  <a:lnTo>
                    <a:pt x="115" y="23"/>
                  </a:lnTo>
                  <a:lnTo>
                    <a:pt x="114" y="25"/>
                  </a:lnTo>
                  <a:lnTo>
                    <a:pt x="115" y="26"/>
                  </a:lnTo>
                  <a:lnTo>
                    <a:pt x="116" y="27"/>
                  </a:lnTo>
                  <a:lnTo>
                    <a:pt x="117" y="29"/>
                  </a:lnTo>
                  <a:lnTo>
                    <a:pt x="117" y="30"/>
                  </a:lnTo>
                  <a:lnTo>
                    <a:pt x="111" y="33"/>
                  </a:lnTo>
                  <a:lnTo>
                    <a:pt x="103" y="39"/>
                  </a:lnTo>
                  <a:lnTo>
                    <a:pt x="91" y="45"/>
                  </a:lnTo>
                  <a:lnTo>
                    <a:pt x="78" y="48"/>
                  </a:lnTo>
                  <a:lnTo>
                    <a:pt x="64" y="47"/>
                  </a:lnTo>
                  <a:lnTo>
                    <a:pt x="51" y="44"/>
                  </a:lnTo>
                  <a:lnTo>
                    <a:pt x="40" y="39"/>
                  </a:lnTo>
                  <a:lnTo>
                    <a:pt x="30" y="33"/>
                  </a:lnTo>
                  <a:lnTo>
                    <a:pt x="23" y="30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5" y="32"/>
                  </a:lnTo>
                  <a:lnTo>
                    <a:pt x="8" y="38"/>
                  </a:lnTo>
                  <a:lnTo>
                    <a:pt x="2" y="45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2" y="4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20" y="19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30" y="14"/>
                  </a:lnTo>
                  <a:lnTo>
                    <a:pt x="40" y="10"/>
                  </a:lnTo>
                  <a:lnTo>
                    <a:pt x="51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4" name="Freeform 1963"/>
            <p:cNvSpPr>
              <a:spLocks/>
            </p:cNvSpPr>
            <p:nvPr/>
          </p:nvSpPr>
          <p:spPr bwMode="auto">
            <a:xfrm>
              <a:off x="10966450" y="4198620"/>
              <a:ext cx="14287" cy="20638"/>
            </a:xfrm>
            <a:custGeom>
              <a:avLst/>
              <a:gdLst>
                <a:gd name="T0" fmla="*/ 4 w 9"/>
                <a:gd name="T1" fmla="*/ 0 h 13"/>
                <a:gd name="T2" fmla="*/ 7 w 9"/>
                <a:gd name="T3" fmla="*/ 1 h 13"/>
                <a:gd name="T4" fmla="*/ 8 w 9"/>
                <a:gd name="T5" fmla="*/ 4 h 13"/>
                <a:gd name="T6" fmla="*/ 9 w 9"/>
                <a:gd name="T7" fmla="*/ 6 h 13"/>
                <a:gd name="T8" fmla="*/ 8 w 9"/>
                <a:gd name="T9" fmla="*/ 10 h 13"/>
                <a:gd name="T10" fmla="*/ 7 w 9"/>
                <a:gd name="T11" fmla="*/ 12 h 13"/>
                <a:gd name="T12" fmla="*/ 4 w 9"/>
                <a:gd name="T13" fmla="*/ 13 h 13"/>
                <a:gd name="T14" fmla="*/ 2 w 9"/>
                <a:gd name="T15" fmla="*/ 12 h 13"/>
                <a:gd name="T16" fmla="*/ 1 w 9"/>
                <a:gd name="T17" fmla="*/ 10 h 13"/>
                <a:gd name="T18" fmla="*/ 0 w 9"/>
                <a:gd name="T19" fmla="*/ 6 h 13"/>
                <a:gd name="T20" fmla="*/ 1 w 9"/>
                <a:gd name="T21" fmla="*/ 4 h 13"/>
                <a:gd name="T22" fmla="*/ 2 w 9"/>
                <a:gd name="T23" fmla="*/ 1 h 13"/>
                <a:gd name="T24" fmla="*/ 4 w 9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lnTo>
                    <a:pt x="7" y="1"/>
                  </a:lnTo>
                  <a:lnTo>
                    <a:pt x="8" y="4"/>
                  </a:lnTo>
                  <a:lnTo>
                    <a:pt x="9" y="6"/>
                  </a:lnTo>
                  <a:lnTo>
                    <a:pt x="8" y="10"/>
                  </a:lnTo>
                  <a:lnTo>
                    <a:pt x="7" y="12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1" y="10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5" name="Freeform 1964"/>
            <p:cNvSpPr>
              <a:spLocks/>
            </p:cNvSpPr>
            <p:nvPr/>
          </p:nvSpPr>
          <p:spPr bwMode="auto">
            <a:xfrm>
              <a:off x="10971213" y="4208145"/>
              <a:ext cx="6350" cy="6350"/>
            </a:xfrm>
            <a:custGeom>
              <a:avLst/>
              <a:gdLst>
                <a:gd name="T0" fmla="*/ 1 w 4"/>
                <a:gd name="T1" fmla="*/ 0 h 4"/>
                <a:gd name="T2" fmla="*/ 4 w 4"/>
                <a:gd name="T3" fmla="*/ 0 h 4"/>
                <a:gd name="T4" fmla="*/ 4 w 4"/>
                <a:gd name="T5" fmla="*/ 1 h 4"/>
                <a:gd name="T6" fmla="*/ 4 w 4"/>
                <a:gd name="T7" fmla="*/ 2 h 4"/>
                <a:gd name="T8" fmla="*/ 1 w 4"/>
                <a:gd name="T9" fmla="*/ 4 h 4"/>
                <a:gd name="T10" fmla="*/ 0 w 4"/>
                <a:gd name="T11" fmla="*/ 2 h 4"/>
                <a:gd name="T12" fmla="*/ 0 w 4"/>
                <a:gd name="T13" fmla="*/ 1 h 4"/>
                <a:gd name="T14" fmla="*/ 0 w 4"/>
                <a:gd name="T15" fmla="*/ 0 h 4"/>
                <a:gd name="T16" fmla="*/ 1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6" name="Freeform 1965"/>
            <p:cNvSpPr>
              <a:spLocks/>
            </p:cNvSpPr>
            <p:nvPr/>
          </p:nvSpPr>
          <p:spPr bwMode="auto">
            <a:xfrm>
              <a:off x="10944225" y="4189095"/>
              <a:ext cx="23812" cy="53975"/>
            </a:xfrm>
            <a:custGeom>
              <a:avLst/>
              <a:gdLst>
                <a:gd name="T0" fmla="*/ 11 w 15"/>
                <a:gd name="T1" fmla="*/ 0 h 34"/>
                <a:gd name="T2" fmla="*/ 15 w 15"/>
                <a:gd name="T3" fmla="*/ 0 h 34"/>
                <a:gd name="T4" fmla="*/ 11 w 15"/>
                <a:gd name="T5" fmla="*/ 2 h 34"/>
                <a:gd name="T6" fmla="*/ 8 w 15"/>
                <a:gd name="T7" fmla="*/ 4 h 34"/>
                <a:gd name="T8" fmla="*/ 6 w 15"/>
                <a:gd name="T9" fmla="*/ 7 h 34"/>
                <a:gd name="T10" fmla="*/ 4 w 15"/>
                <a:gd name="T11" fmla="*/ 12 h 34"/>
                <a:gd name="T12" fmla="*/ 3 w 15"/>
                <a:gd name="T13" fmla="*/ 18 h 34"/>
                <a:gd name="T14" fmla="*/ 4 w 15"/>
                <a:gd name="T15" fmla="*/ 23 h 34"/>
                <a:gd name="T16" fmla="*/ 6 w 15"/>
                <a:gd name="T17" fmla="*/ 27 h 34"/>
                <a:gd name="T18" fmla="*/ 9 w 15"/>
                <a:gd name="T19" fmla="*/ 31 h 34"/>
                <a:gd name="T20" fmla="*/ 11 w 15"/>
                <a:gd name="T21" fmla="*/ 34 h 34"/>
                <a:gd name="T22" fmla="*/ 11 w 15"/>
                <a:gd name="T23" fmla="*/ 34 h 34"/>
                <a:gd name="T24" fmla="*/ 8 w 15"/>
                <a:gd name="T25" fmla="*/ 33 h 34"/>
                <a:gd name="T26" fmla="*/ 4 w 15"/>
                <a:gd name="T27" fmla="*/ 31 h 34"/>
                <a:gd name="T28" fmla="*/ 2 w 15"/>
                <a:gd name="T29" fmla="*/ 27 h 34"/>
                <a:gd name="T30" fmla="*/ 0 w 15"/>
                <a:gd name="T31" fmla="*/ 23 h 34"/>
                <a:gd name="T32" fmla="*/ 0 w 15"/>
                <a:gd name="T33" fmla="*/ 17 h 34"/>
                <a:gd name="T34" fmla="*/ 0 w 15"/>
                <a:gd name="T35" fmla="*/ 11 h 34"/>
                <a:gd name="T36" fmla="*/ 2 w 15"/>
                <a:gd name="T37" fmla="*/ 6 h 34"/>
                <a:gd name="T38" fmla="*/ 4 w 15"/>
                <a:gd name="T39" fmla="*/ 3 h 34"/>
                <a:gd name="T40" fmla="*/ 8 w 15"/>
                <a:gd name="T41" fmla="*/ 0 h 34"/>
                <a:gd name="T42" fmla="*/ 11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1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8" y="4"/>
                  </a:lnTo>
                  <a:lnTo>
                    <a:pt x="6" y="7"/>
                  </a:lnTo>
                  <a:lnTo>
                    <a:pt x="4" y="12"/>
                  </a:lnTo>
                  <a:lnTo>
                    <a:pt x="3" y="18"/>
                  </a:lnTo>
                  <a:lnTo>
                    <a:pt x="4" y="23"/>
                  </a:lnTo>
                  <a:lnTo>
                    <a:pt x="6" y="27"/>
                  </a:lnTo>
                  <a:lnTo>
                    <a:pt x="9" y="31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8" y="33"/>
                  </a:lnTo>
                  <a:lnTo>
                    <a:pt x="4" y="31"/>
                  </a:lnTo>
                  <a:lnTo>
                    <a:pt x="2" y="2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6"/>
                  </a:lnTo>
                  <a:lnTo>
                    <a:pt x="4" y="3"/>
                  </a:lnTo>
                  <a:lnTo>
                    <a:pt x="8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7" name="Freeform 1966"/>
            <p:cNvSpPr>
              <a:spLocks/>
            </p:cNvSpPr>
            <p:nvPr/>
          </p:nvSpPr>
          <p:spPr bwMode="auto">
            <a:xfrm>
              <a:off x="10585450" y="3950970"/>
              <a:ext cx="187325" cy="76200"/>
            </a:xfrm>
            <a:custGeom>
              <a:avLst/>
              <a:gdLst>
                <a:gd name="T0" fmla="*/ 80 w 118"/>
                <a:gd name="T1" fmla="*/ 0 h 48"/>
                <a:gd name="T2" fmla="*/ 93 w 118"/>
                <a:gd name="T3" fmla="*/ 4 h 48"/>
                <a:gd name="T4" fmla="*/ 104 w 118"/>
                <a:gd name="T5" fmla="*/ 8 h 48"/>
                <a:gd name="T6" fmla="*/ 112 w 118"/>
                <a:gd name="T7" fmla="*/ 14 h 48"/>
                <a:gd name="T8" fmla="*/ 118 w 118"/>
                <a:gd name="T9" fmla="*/ 19 h 48"/>
                <a:gd name="T10" fmla="*/ 118 w 118"/>
                <a:gd name="T11" fmla="*/ 20 h 48"/>
                <a:gd name="T12" fmla="*/ 118 w 118"/>
                <a:gd name="T13" fmla="*/ 21 h 48"/>
                <a:gd name="T14" fmla="*/ 115 w 118"/>
                <a:gd name="T15" fmla="*/ 22 h 48"/>
                <a:gd name="T16" fmla="*/ 114 w 118"/>
                <a:gd name="T17" fmla="*/ 24 h 48"/>
                <a:gd name="T18" fmla="*/ 115 w 118"/>
                <a:gd name="T19" fmla="*/ 25 h 48"/>
                <a:gd name="T20" fmla="*/ 116 w 118"/>
                <a:gd name="T21" fmla="*/ 27 h 48"/>
                <a:gd name="T22" fmla="*/ 118 w 118"/>
                <a:gd name="T23" fmla="*/ 28 h 48"/>
                <a:gd name="T24" fmla="*/ 118 w 118"/>
                <a:gd name="T25" fmla="*/ 28 h 48"/>
                <a:gd name="T26" fmla="*/ 112 w 118"/>
                <a:gd name="T27" fmla="*/ 33 h 48"/>
                <a:gd name="T28" fmla="*/ 104 w 118"/>
                <a:gd name="T29" fmla="*/ 39 h 48"/>
                <a:gd name="T30" fmla="*/ 92 w 118"/>
                <a:gd name="T31" fmla="*/ 45 h 48"/>
                <a:gd name="T32" fmla="*/ 79 w 118"/>
                <a:gd name="T33" fmla="*/ 48 h 48"/>
                <a:gd name="T34" fmla="*/ 65 w 118"/>
                <a:gd name="T35" fmla="*/ 47 h 48"/>
                <a:gd name="T36" fmla="*/ 52 w 118"/>
                <a:gd name="T37" fmla="*/ 44 h 48"/>
                <a:gd name="T38" fmla="*/ 40 w 118"/>
                <a:gd name="T39" fmla="*/ 38 h 48"/>
                <a:gd name="T40" fmla="*/ 31 w 118"/>
                <a:gd name="T41" fmla="*/ 33 h 48"/>
                <a:gd name="T42" fmla="*/ 24 w 118"/>
                <a:gd name="T43" fmla="*/ 29 h 48"/>
                <a:gd name="T44" fmla="*/ 21 w 118"/>
                <a:gd name="T45" fmla="*/ 28 h 48"/>
                <a:gd name="T46" fmla="*/ 20 w 118"/>
                <a:gd name="T47" fmla="*/ 28 h 48"/>
                <a:gd name="T48" fmla="*/ 16 w 118"/>
                <a:gd name="T49" fmla="*/ 32 h 48"/>
                <a:gd name="T50" fmla="*/ 8 w 118"/>
                <a:gd name="T51" fmla="*/ 36 h 48"/>
                <a:gd name="T52" fmla="*/ 3 w 118"/>
                <a:gd name="T53" fmla="*/ 45 h 48"/>
                <a:gd name="T54" fmla="*/ 0 w 118"/>
                <a:gd name="T55" fmla="*/ 35 h 48"/>
                <a:gd name="T56" fmla="*/ 0 w 118"/>
                <a:gd name="T57" fmla="*/ 24 h 48"/>
                <a:gd name="T58" fmla="*/ 1 w 118"/>
                <a:gd name="T59" fmla="*/ 12 h 48"/>
                <a:gd name="T60" fmla="*/ 3 w 118"/>
                <a:gd name="T61" fmla="*/ 2 h 48"/>
                <a:gd name="T62" fmla="*/ 10 w 118"/>
                <a:gd name="T63" fmla="*/ 11 h 48"/>
                <a:gd name="T64" fmla="*/ 16 w 118"/>
                <a:gd name="T65" fmla="*/ 15 h 48"/>
                <a:gd name="T66" fmla="*/ 20 w 118"/>
                <a:gd name="T67" fmla="*/ 19 h 48"/>
                <a:gd name="T68" fmla="*/ 23 w 118"/>
                <a:gd name="T69" fmla="*/ 19 h 48"/>
                <a:gd name="T70" fmla="*/ 25 w 118"/>
                <a:gd name="T71" fmla="*/ 18 h 48"/>
                <a:gd name="T72" fmla="*/ 31 w 118"/>
                <a:gd name="T73" fmla="*/ 14 h 48"/>
                <a:gd name="T74" fmla="*/ 40 w 118"/>
                <a:gd name="T75" fmla="*/ 9 h 48"/>
                <a:gd name="T76" fmla="*/ 52 w 118"/>
                <a:gd name="T77" fmla="*/ 4 h 48"/>
                <a:gd name="T78" fmla="*/ 66 w 118"/>
                <a:gd name="T79" fmla="*/ 0 h 48"/>
                <a:gd name="T80" fmla="*/ 80 w 118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48">
                  <a:moveTo>
                    <a:pt x="80" y="0"/>
                  </a:moveTo>
                  <a:lnTo>
                    <a:pt x="93" y="4"/>
                  </a:lnTo>
                  <a:lnTo>
                    <a:pt x="104" y="8"/>
                  </a:lnTo>
                  <a:lnTo>
                    <a:pt x="112" y="14"/>
                  </a:lnTo>
                  <a:lnTo>
                    <a:pt x="118" y="19"/>
                  </a:lnTo>
                  <a:lnTo>
                    <a:pt x="118" y="20"/>
                  </a:lnTo>
                  <a:lnTo>
                    <a:pt x="118" y="21"/>
                  </a:lnTo>
                  <a:lnTo>
                    <a:pt x="115" y="22"/>
                  </a:lnTo>
                  <a:lnTo>
                    <a:pt x="114" y="24"/>
                  </a:lnTo>
                  <a:lnTo>
                    <a:pt x="115" y="25"/>
                  </a:lnTo>
                  <a:lnTo>
                    <a:pt x="116" y="27"/>
                  </a:lnTo>
                  <a:lnTo>
                    <a:pt x="118" y="28"/>
                  </a:lnTo>
                  <a:lnTo>
                    <a:pt x="118" y="28"/>
                  </a:lnTo>
                  <a:lnTo>
                    <a:pt x="112" y="33"/>
                  </a:lnTo>
                  <a:lnTo>
                    <a:pt x="104" y="39"/>
                  </a:lnTo>
                  <a:lnTo>
                    <a:pt x="92" y="45"/>
                  </a:lnTo>
                  <a:lnTo>
                    <a:pt x="79" y="48"/>
                  </a:lnTo>
                  <a:lnTo>
                    <a:pt x="65" y="47"/>
                  </a:lnTo>
                  <a:lnTo>
                    <a:pt x="52" y="44"/>
                  </a:lnTo>
                  <a:lnTo>
                    <a:pt x="40" y="38"/>
                  </a:lnTo>
                  <a:lnTo>
                    <a:pt x="31" y="33"/>
                  </a:lnTo>
                  <a:lnTo>
                    <a:pt x="24" y="29"/>
                  </a:lnTo>
                  <a:lnTo>
                    <a:pt x="21" y="28"/>
                  </a:lnTo>
                  <a:lnTo>
                    <a:pt x="20" y="28"/>
                  </a:lnTo>
                  <a:lnTo>
                    <a:pt x="16" y="32"/>
                  </a:lnTo>
                  <a:lnTo>
                    <a:pt x="8" y="36"/>
                  </a:lnTo>
                  <a:lnTo>
                    <a:pt x="3" y="45"/>
                  </a:lnTo>
                  <a:lnTo>
                    <a:pt x="0" y="35"/>
                  </a:lnTo>
                  <a:lnTo>
                    <a:pt x="0" y="24"/>
                  </a:lnTo>
                  <a:lnTo>
                    <a:pt x="1" y="12"/>
                  </a:lnTo>
                  <a:lnTo>
                    <a:pt x="3" y="2"/>
                  </a:lnTo>
                  <a:lnTo>
                    <a:pt x="10" y="11"/>
                  </a:lnTo>
                  <a:lnTo>
                    <a:pt x="16" y="15"/>
                  </a:lnTo>
                  <a:lnTo>
                    <a:pt x="20" y="19"/>
                  </a:lnTo>
                  <a:lnTo>
                    <a:pt x="23" y="19"/>
                  </a:lnTo>
                  <a:lnTo>
                    <a:pt x="25" y="18"/>
                  </a:lnTo>
                  <a:lnTo>
                    <a:pt x="31" y="14"/>
                  </a:lnTo>
                  <a:lnTo>
                    <a:pt x="40" y="9"/>
                  </a:lnTo>
                  <a:lnTo>
                    <a:pt x="52" y="4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8" name="Freeform 1967"/>
            <p:cNvSpPr>
              <a:spLocks/>
            </p:cNvSpPr>
            <p:nvPr/>
          </p:nvSpPr>
          <p:spPr bwMode="auto">
            <a:xfrm>
              <a:off x="10734675" y="3970020"/>
              <a:ext cx="15875" cy="22225"/>
            </a:xfrm>
            <a:custGeom>
              <a:avLst/>
              <a:gdLst>
                <a:gd name="T0" fmla="*/ 5 w 10"/>
                <a:gd name="T1" fmla="*/ 0 h 14"/>
                <a:gd name="T2" fmla="*/ 7 w 10"/>
                <a:gd name="T3" fmla="*/ 1 h 14"/>
                <a:gd name="T4" fmla="*/ 8 w 10"/>
                <a:gd name="T5" fmla="*/ 3 h 14"/>
                <a:gd name="T6" fmla="*/ 10 w 10"/>
                <a:gd name="T7" fmla="*/ 7 h 14"/>
                <a:gd name="T8" fmla="*/ 8 w 10"/>
                <a:gd name="T9" fmla="*/ 10 h 14"/>
                <a:gd name="T10" fmla="*/ 7 w 10"/>
                <a:gd name="T11" fmla="*/ 13 h 14"/>
                <a:gd name="T12" fmla="*/ 5 w 10"/>
                <a:gd name="T13" fmla="*/ 14 h 14"/>
                <a:gd name="T14" fmla="*/ 3 w 10"/>
                <a:gd name="T15" fmla="*/ 13 h 14"/>
                <a:gd name="T16" fmla="*/ 1 w 10"/>
                <a:gd name="T17" fmla="*/ 10 h 14"/>
                <a:gd name="T18" fmla="*/ 0 w 10"/>
                <a:gd name="T19" fmla="*/ 7 h 14"/>
                <a:gd name="T20" fmla="*/ 1 w 10"/>
                <a:gd name="T21" fmla="*/ 3 h 14"/>
                <a:gd name="T22" fmla="*/ 3 w 10"/>
                <a:gd name="T23" fmla="*/ 1 h 14"/>
                <a:gd name="T24" fmla="*/ 5 w 10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10" y="7"/>
                  </a:lnTo>
                  <a:lnTo>
                    <a:pt x="8" y="10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9" name="Freeform 1968"/>
            <p:cNvSpPr>
              <a:spLocks/>
            </p:cNvSpPr>
            <p:nvPr/>
          </p:nvSpPr>
          <p:spPr bwMode="auto">
            <a:xfrm>
              <a:off x="10741025" y="3979545"/>
              <a:ext cx="4762" cy="6350"/>
            </a:xfrm>
            <a:custGeom>
              <a:avLst/>
              <a:gdLst>
                <a:gd name="T0" fmla="*/ 1 w 3"/>
                <a:gd name="T1" fmla="*/ 0 h 4"/>
                <a:gd name="T2" fmla="*/ 3 w 3"/>
                <a:gd name="T3" fmla="*/ 1 h 4"/>
                <a:gd name="T4" fmla="*/ 3 w 3"/>
                <a:gd name="T5" fmla="*/ 2 h 4"/>
                <a:gd name="T6" fmla="*/ 3 w 3"/>
                <a:gd name="T7" fmla="*/ 3 h 4"/>
                <a:gd name="T8" fmla="*/ 1 w 3"/>
                <a:gd name="T9" fmla="*/ 4 h 4"/>
                <a:gd name="T10" fmla="*/ 0 w 3"/>
                <a:gd name="T11" fmla="*/ 3 h 4"/>
                <a:gd name="T12" fmla="*/ 0 w 3"/>
                <a:gd name="T13" fmla="*/ 2 h 4"/>
                <a:gd name="T14" fmla="*/ 0 w 3"/>
                <a:gd name="T15" fmla="*/ 1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0" name="Freeform 1969"/>
            <p:cNvSpPr>
              <a:spLocks/>
            </p:cNvSpPr>
            <p:nvPr/>
          </p:nvSpPr>
          <p:spPr bwMode="auto">
            <a:xfrm>
              <a:off x="10712450" y="3960495"/>
              <a:ext cx="23812" cy="53975"/>
            </a:xfrm>
            <a:custGeom>
              <a:avLst/>
              <a:gdLst>
                <a:gd name="T0" fmla="*/ 12 w 15"/>
                <a:gd name="T1" fmla="*/ 0 h 34"/>
                <a:gd name="T2" fmla="*/ 15 w 15"/>
                <a:gd name="T3" fmla="*/ 1 h 34"/>
                <a:gd name="T4" fmla="*/ 12 w 15"/>
                <a:gd name="T5" fmla="*/ 2 h 34"/>
                <a:gd name="T6" fmla="*/ 9 w 15"/>
                <a:gd name="T7" fmla="*/ 5 h 34"/>
                <a:gd name="T8" fmla="*/ 6 w 15"/>
                <a:gd name="T9" fmla="*/ 8 h 34"/>
                <a:gd name="T10" fmla="*/ 5 w 15"/>
                <a:gd name="T11" fmla="*/ 13 h 34"/>
                <a:gd name="T12" fmla="*/ 5 w 15"/>
                <a:gd name="T13" fmla="*/ 18 h 34"/>
                <a:gd name="T14" fmla="*/ 5 w 15"/>
                <a:gd name="T15" fmla="*/ 23 h 34"/>
                <a:gd name="T16" fmla="*/ 7 w 15"/>
                <a:gd name="T17" fmla="*/ 28 h 34"/>
                <a:gd name="T18" fmla="*/ 9 w 15"/>
                <a:gd name="T19" fmla="*/ 32 h 34"/>
                <a:gd name="T20" fmla="*/ 13 w 15"/>
                <a:gd name="T21" fmla="*/ 34 h 34"/>
                <a:gd name="T22" fmla="*/ 12 w 15"/>
                <a:gd name="T23" fmla="*/ 34 h 34"/>
                <a:gd name="T24" fmla="*/ 8 w 15"/>
                <a:gd name="T25" fmla="*/ 34 h 34"/>
                <a:gd name="T26" fmla="*/ 5 w 15"/>
                <a:gd name="T27" fmla="*/ 30 h 34"/>
                <a:gd name="T28" fmla="*/ 2 w 15"/>
                <a:gd name="T29" fmla="*/ 27 h 34"/>
                <a:gd name="T30" fmla="*/ 0 w 15"/>
                <a:gd name="T31" fmla="*/ 22 h 34"/>
                <a:gd name="T32" fmla="*/ 0 w 15"/>
                <a:gd name="T33" fmla="*/ 18 h 34"/>
                <a:gd name="T34" fmla="*/ 0 w 15"/>
                <a:gd name="T35" fmla="*/ 12 h 34"/>
                <a:gd name="T36" fmla="*/ 2 w 15"/>
                <a:gd name="T37" fmla="*/ 7 h 34"/>
                <a:gd name="T38" fmla="*/ 5 w 15"/>
                <a:gd name="T39" fmla="*/ 3 h 34"/>
                <a:gd name="T40" fmla="*/ 8 w 15"/>
                <a:gd name="T41" fmla="*/ 1 h 34"/>
                <a:gd name="T42" fmla="*/ 12 w 15"/>
                <a:gd name="T4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lnTo>
                    <a:pt x="15" y="1"/>
                  </a:lnTo>
                  <a:lnTo>
                    <a:pt x="12" y="2"/>
                  </a:lnTo>
                  <a:lnTo>
                    <a:pt x="9" y="5"/>
                  </a:lnTo>
                  <a:lnTo>
                    <a:pt x="6" y="8"/>
                  </a:lnTo>
                  <a:lnTo>
                    <a:pt x="5" y="13"/>
                  </a:lnTo>
                  <a:lnTo>
                    <a:pt x="5" y="18"/>
                  </a:lnTo>
                  <a:lnTo>
                    <a:pt x="5" y="23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13" y="34"/>
                  </a:lnTo>
                  <a:lnTo>
                    <a:pt x="12" y="34"/>
                  </a:lnTo>
                  <a:lnTo>
                    <a:pt x="8" y="34"/>
                  </a:lnTo>
                  <a:lnTo>
                    <a:pt x="5" y="30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2" y="7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91" name="그룹 1990"/>
          <p:cNvGrpSpPr/>
          <p:nvPr/>
        </p:nvGrpSpPr>
        <p:grpSpPr>
          <a:xfrm>
            <a:off x="189706" y="1019473"/>
            <a:ext cx="3727450" cy="2833688"/>
            <a:chOff x="189706" y="3232151"/>
            <a:chExt cx="3727450" cy="2833688"/>
          </a:xfrm>
        </p:grpSpPr>
        <p:sp>
          <p:nvSpPr>
            <p:cNvPr id="1799" name="Freeform 1332"/>
            <p:cNvSpPr>
              <a:spLocks/>
            </p:cNvSpPr>
            <p:nvPr/>
          </p:nvSpPr>
          <p:spPr bwMode="auto">
            <a:xfrm>
              <a:off x="200818" y="3232151"/>
              <a:ext cx="3703638" cy="2833688"/>
            </a:xfrm>
            <a:custGeom>
              <a:avLst/>
              <a:gdLst>
                <a:gd name="T0" fmla="*/ 5 w 2333"/>
                <a:gd name="T1" fmla="*/ 10 h 1785"/>
                <a:gd name="T2" fmla="*/ 32 w 2333"/>
                <a:gd name="T3" fmla="*/ 26 h 1785"/>
                <a:gd name="T4" fmla="*/ 78 w 2333"/>
                <a:gd name="T5" fmla="*/ 36 h 1785"/>
                <a:gd name="T6" fmla="*/ 138 w 2333"/>
                <a:gd name="T7" fmla="*/ 36 h 1785"/>
                <a:gd name="T8" fmla="*/ 187 w 2333"/>
                <a:gd name="T9" fmla="*/ 24 h 1785"/>
                <a:gd name="T10" fmla="*/ 219 w 2333"/>
                <a:gd name="T11" fmla="*/ 24 h 1785"/>
                <a:gd name="T12" fmla="*/ 268 w 2333"/>
                <a:gd name="T13" fmla="*/ 36 h 1785"/>
                <a:gd name="T14" fmla="*/ 330 w 2333"/>
                <a:gd name="T15" fmla="*/ 36 h 1785"/>
                <a:gd name="T16" fmla="*/ 379 w 2333"/>
                <a:gd name="T17" fmla="*/ 24 h 1785"/>
                <a:gd name="T18" fmla="*/ 411 w 2333"/>
                <a:gd name="T19" fmla="*/ 24 h 1785"/>
                <a:gd name="T20" fmla="*/ 462 w 2333"/>
                <a:gd name="T21" fmla="*/ 36 h 1785"/>
                <a:gd name="T22" fmla="*/ 523 w 2333"/>
                <a:gd name="T23" fmla="*/ 36 h 1785"/>
                <a:gd name="T24" fmla="*/ 572 w 2333"/>
                <a:gd name="T25" fmla="*/ 24 h 1785"/>
                <a:gd name="T26" fmla="*/ 605 w 2333"/>
                <a:gd name="T27" fmla="*/ 24 h 1785"/>
                <a:gd name="T28" fmla="*/ 654 w 2333"/>
                <a:gd name="T29" fmla="*/ 36 h 1785"/>
                <a:gd name="T30" fmla="*/ 715 w 2333"/>
                <a:gd name="T31" fmla="*/ 36 h 1785"/>
                <a:gd name="T32" fmla="*/ 764 w 2333"/>
                <a:gd name="T33" fmla="*/ 24 h 1785"/>
                <a:gd name="T34" fmla="*/ 797 w 2333"/>
                <a:gd name="T35" fmla="*/ 24 h 1785"/>
                <a:gd name="T36" fmla="*/ 847 w 2333"/>
                <a:gd name="T37" fmla="*/ 36 h 1785"/>
                <a:gd name="T38" fmla="*/ 908 w 2333"/>
                <a:gd name="T39" fmla="*/ 36 h 1785"/>
                <a:gd name="T40" fmla="*/ 958 w 2333"/>
                <a:gd name="T41" fmla="*/ 24 h 1785"/>
                <a:gd name="T42" fmla="*/ 990 w 2333"/>
                <a:gd name="T43" fmla="*/ 24 h 1785"/>
                <a:gd name="T44" fmla="*/ 1039 w 2333"/>
                <a:gd name="T45" fmla="*/ 36 h 1785"/>
                <a:gd name="T46" fmla="*/ 1101 w 2333"/>
                <a:gd name="T47" fmla="*/ 36 h 1785"/>
                <a:gd name="T48" fmla="*/ 1151 w 2333"/>
                <a:gd name="T49" fmla="*/ 24 h 1785"/>
                <a:gd name="T50" fmla="*/ 1182 w 2333"/>
                <a:gd name="T51" fmla="*/ 24 h 1785"/>
                <a:gd name="T52" fmla="*/ 1232 w 2333"/>
                <a:gd name="T53" fmla="*/ 36 h 1785"/>
                <a:gd name="T54" fmla="*/ 1294 w 2333"/>
                <a:gd name="T55" fmla="*/ 36 h 1785"/>
                <a:gd name="T56" fmla="*/ 1343 w 2333"/>
                <a:gd name="T57" fmla="*/ 24 h 1785"/>
                <a:gd name="T58" fmla="*/ 1375 w 2333"/>
                <a:gd name="T59" fmla="*/ 24 h 1785"/>
                <a:gd name="T60" fmla="*/ 1425 w 2333"/>
                <a:gd name="T61" fmla="*/ 36 h 1785"/>
                <a:gd name="T62" fmla="*/ 1486 w 2333"/>
                <a:gd name="T63" fmla="*/ 36 h 1785"/>
                <a:gd name="T64" fmla="*/ 1536 w 2333"/>
                <a:gd name="T65" fmla="*/ 24 h 1785"/>
                <a:gd name="T66" fmla="*/ 1569 w 2333"/>
                <a:gd name="T67" fmla="*/ 24 h 1785"/>
                <a:gd name="T68" fmla="*/ 1618 w 2333"/>
                <a:gd name="T69" fmla="*/ 36 h 1785"/>
                <a:gd name="T70" fmla="*/ 1679 w 2333"/>
                <a:gd name="T71" fmla="*/ 36 h 1785"/>
                <a:gd name="T72" fmla="*/ 1728 w 2333"/>
                <a:gd name="T73" fmla="*/ 24 h 1785"/>
                <a:gd name="T74" fmla="*/ 1761 w 2333"/>
                <a:gd name="T75" fmla="*/ 24 h 1785"/>
                <a:gd name="T76" fmla="*/ 1810 w 2333"/>
                <a:gd name="T77" fmla="*/ 36 h 1785"/>
                <a:gd name="T78" fmla="*/ 1871 w 2333"/>
                <a:gd name="T79" fmla="*/ 36 h 1785"/>
                <a:gd name="T80" fmla="*/ 1922 w 2333"/>
                <a:gd name="T81" fmla="*/ 24 h 1785"/>
                <a:gd name="T82" fmla="*/ 1954 w 2333"/>
                <a:gd name="T83" fmla="*/ 24 h 1785"/>
                <a:gd name="T84" fmla="*/ 2003 w 2333"/>
                <a:gd name="T85" fmla="*/ 36 h 1785"/>
                <a:gd name="T86" fmla="*/ 2065 w 2333"/>
                <a:gd name="T87" fmla="*/ 36 h 1785"/>
                <a:gd name="T88" fmla="*/ 2114 w 2333"/>
                <a:gd name="T89" fmla="*/ 24 h 1785"/>
                <a:gd name="T90" fmla="*/ 2146 w 2333"/>
                <a:gd name="T91" fmla="*/ 24 h 1785"/>
                <a:gd name="T92" fmla="*/ 2195 w 2333"/>
                <a:gd name="T93" fmla="*/ 36 h 1785"/>
                <a:gd name="T94" fmla="*/ 2255 w 2333"/>
                <a:gd name="T95" fmla="*/ 36 h 1785"/>
                <a:gd name="T96" fmla="*/ 2301 w 2333"/>
                <a:gd name="T97" fmla="*/ 26 h 1785"/>
                <a:gd name="T98" fmla="*/ 2329 w 2333"/>
                <a:gd name="T99" fmla="*/ 10 h 1785"/>
                <a:gd name="T100" fmla="*/ 2333 w 2333"/>
                <a:gd name="T101" fmla="*/ 1785 h 1785"/>
                <a:gd name="T102" fmla="*/ 0 w 2333"/>
                <a:gd name="T103" fmla="*/ 0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33" h="1785">
                  <a:moveTo>
                    <a:pt x="0" y="0"/>
                  </a:moveTo>
                  <a:lnTo>
                    <a:pt x="5" y="10"/>
                  </a:lnTo>
                  <a:lnTo>
                    <a:pt x="16" y="19"/>
                  </a:lnTo>
                  <a:lnTo>
                    <a:pt x="32" y="26"/>
                  </a:lnTo>
                  <a:lnTo>
                    <a:pt x="53" y="32"/>
                  </a:lnTo>
                  <a:lnTo>
                    <a:pt x="78" y="36"/>
                  </a:lnTo>
                  <a:lnTo>
                    <a:pt x="106" y="37"/>
                  </a:lnTo>
                  <a:lnTo>
                    <a:pt x="138" y="36"/>
                  </a:lnTo>
                  <a:lnTo>
                    <a:pt x="165" y="31"/>
                  </a:lnTo>
                  <a:lnTo>
                    <a:pt x="187" y="24"/>
                  </a:lnTo>
                  <a:lnTo>
                    <a:pt x="203" y="16"/>
                  </a:lnTo>
                  <a:lnTo>
                    <a:pt x="219" y="24"/>
                  </a:lnTo>
                  <a:lnTo>
                    <a:pt x="241" y="31"/>
                  </a:lnTo>
                  <a:lnTo>
                    <a:pt x="268" y="36"/>
                  </a:lnTo>
                  <a:lnTo>
                    <a:pt x="300" y="37"/>
                  </a:lnTo>
                  <a:lnTo>
                    <a:pt x="330" y="36"/>
                  </a:lnTo>
                  <a:lnTo>
                    <a:pt x="357" y="31"/>
                  </a:lnTo>
                  <a:lnTo>
                    <a:pt x="379" y="24"/>
                  </a:lnTo>
                  <a:lnTo>
                    <a:pt x="396" y="16"/>
                  </a:lnTo>
                  <a:lnTo>
                    <a:pt x="411" y="24"/>
                  </a:lnTo>
                  <a:lnTo>
                    <a:pt x="433" y="31"/>
                  </a:lnTo>
                  <a:lnTo>
                    <a:pt x="462" y="36"/>
                  </a:lnTo>
                  <a:lnTo>
                    <a:pt x="492" y="37"/>
                  </a:lnTo>
                  <a:lnTo>
                    <a:pt x="523" y="36"/>
                  </a:lnTo>
                  <a:lnTo>
                    <a:pt x="550" y="31"/>
                  </a:lnTo>
                  <a:lnTo>
                    <a:pt x="572" y="24"/>
                  </a:lnTo>
                  <a:lnTo>
                    <a:pt x="588" y="16"/>
                  </a:lnTo>
                  <a:lnTo>
                    <a:pt x="605" y="24"/>
                  </a:lnTo>
                  <a:lnTo>
                    <a:pt x="627" y="31"/>
                  </a:lnTo>
                  <a:lnTo>
                    <a:pt x="654" y="36"/>
                  </a:lnTo>
                  <a:lnTo>
                    <a:pt x="685" y="37"/>
                  </a:lnTo>
                  <a:lnTo>
                    <a:pt x="715" y="36"/>
                  </a:lnTo>
                  <a:lnTo>
                    <a:pt x="742" y="31"/>
                  </a:lnTo>
                  <a:lnTo>
                    <a:pt x="764" y="24"/>
                  </a:lnTo>
                  <a:lnTo>
                    <a:pt x="781" y="16"/>
                  </a:lnTo>
                  <a:lnTo>
                    <a:pt x="797" y="24"/>
                  </a:lnTo>
                  <a:lnTo>
                    <a:pt x="820" y="31"/>
                  </a:lnTo>
                  <a:lnTo>
                    <a:pt x="847" y="36"/>
                  </a:lnTo>
                  <a:lnTo>
                    <a:pt x="877" y="37"/>
                  </a:lnTo>
                  <a:lnTo>
                    <a:pt x="908" y="36"/>
                  </a:lnTo>
                  <a:lnTo>
                    <a:pt x="936" y="31"/>
                  </a:lnTo>
                  <a:lnTo>
                    <a:pt x="958" y="24"/>
                  </a:lnTo>
                  <a:lnTo>
                    <a:pt x="973" y="16"/>
                  </a:lnTo>
                  <a:lnTo>
                    <a:pt x="990" y="24"/>
                  </a:lnTo>
                  <a:lnTo>
                    <a:pt x="1012" y="31"/>
                  </a:lnTo>
                  <a:lnTo>
                    <a:pt x="1039" y="36"/>
                  </a:lnTo>
                  <a:lnTo>
                    <a:pt x="1070" y="37"/>
                  </a:lnTo>
                  <a:lnTo>
                    <a:pt x="1101" y="36"/>
                  </a:lnTo>
                  <a:lnTo>
                    <a:pt x="1128" y="31"/>
                  </a:lnTo>
                  <a:lnTo>
                    <a:pt x="1151" y="24"/>
                  </a:lnTo>
                  <a:lnTo>
                    <a:pt x="1166" y="16"/>
                  </a:lnTo>
                  <a:lnTo>
                    <a:pt x="1182" y="24"/>
                  </a:lnTo>
                  <a:lnTo>
                    <a:pt x="1205" y="31"/>
                  </a:lnTo>
                  <a:lnTo>
                    <a:pt x="1232" y="36"/>
                  </a:lnTo>
                  <a:lnTo>
                    <a:pt x="1263" y="37"/>
                  </a:lnTo>
                  <a:lnTo>
                    <a:pt x="1294" y="36"/>
                  </a:lnTo>
                  <a:lnTo>
                    <a:pt x="1321" y="31"/>
                  </a:lnTo>
                  <a:lnTo>
                    <a:pt x="1343" y="24"/>
                  </a:lnTo>
                  <a:lnTo>
                    <a:pt x="1360" y="16"/>
                  </a:lnTo>
                  <a:lnTo>
                    <a:pt x="1375" y="24"/>
                  </a:lnTo>
                  <a:lnTo>
                    <a:pt x="1397" y="31"/>
                  </a:lnTo>
                  <a:lnTo>
                    <a:pt x="1425" y="36"/>
                  </a:lnTo>
                  <a:lnTo>
                    <a:pt x="1456" y="37"/>
                  </a:lnTo>
                  <a:lnTo>
                    <a:pt x="1486" y="36"/>
                  </a:lnTo>
                  <a:lnTo>
                    <a:pt x="1513" y="31"/>
                  </a:lnTo>
                  <a:lnTo>
                    <a:pt x="1536" y="24"/>
                  </a:lnTo>
                  <a:lnTo>
                    <a:pt x="1552" y="16"/>
                  </a:lnTo>
                  <a:lnTo>
                    <a:pt x="1569" y="24"/>
                  </a:lnTo>
                  <a:lnTo>
                    <a:pt x="1591" y="31"/>
                  </a:lnTo>
                  <a:lnTo>
                    <a:pt x="1618" y="36"/>
                  </a:lnTo>
                  <a:lnTo>
                    <a:pt x="1648" y="37"/>
                  </a:lnTo>
                  <a:lnTo>
                    <a:pt x="1679" y="36"/>
                  </a:lnTo>
                  <a:lnTo>
                    <a:pt x="1706" y="31"/>
                  </a:lnTo>
                  <a:lnTo>
                    <a:pt x="1728" y="24"/>
                  </a:lnTo>
                  <a:lnTo>
                    <a:pt x="1745" y="16"/>
                  </a:lnTo>
                  <a:lnTo>
                    <a:pt x="1761" y="24"/>
                  </a:lnTo>
                  <a:lnTo>
                    <a:pt x="1783" y="31"/>
                  </a:lnTo>
                  <a:lnTo>
                    <a:pt x="1810" y="36"/>
                  </a:lnTo>
                  <a:lnTo>
                    <a:pt x="1841" y="37"/>
                  </a:lnTo>
                  <a:lnTo>
                    <a:pt x="1871" y="36"/>
                  </a:lnTo>
                  <a:lnTo>
                    <a:pt x="1900" y="31"/>
                  </a:lnTo>
                  <a:lnTo>
                    <a:pt x="1922" y="24"/>
                  </a:lnTo>
                  <a:lnTo>
                    <a:pt x="1937" y="16"/>
                  </a:lnTo>
                  <a:lnTo>
                    <a:pt x="1954" y="24"/>
                  </a:lnTo>
                  <a:lnTo>
                    <a:pt x="1976" y="31"/>
                  </a:lnTo>
                  <a:lnTo>
                    <a:pt x="2003" y="36"/>
                  </a:lnTo>
                  <a:lnTo>
                    <a:pt x="2033" y="37"/>
                  </a:lnTo>
                  <a:lnTo>
                    <a:pt x="2065" y="36"/>
                  </a:lnTo>
                  <a:lnTo>
                    <a:pt x="2092" y="31"/>
                  </a:lnTo>
                  <a:lnTo>
                    <a:pt x="2114" y="24"/>
                  </a:lnTo>
                  <a:lnTo>
                    <a:pt x="2130" y="16"/>
                  </a:lnTo>
                  <a:lnTo>
                    <a:pt x="2146" y="24"/>
                  </a:lnTo>
                  <a:lnTo>
                    <a:pt x="2168" y="31"/>
                  </a:lnTo>
                  <a:lnTo>
                    <a:pt x="2195" y="36"/>
                  </a:lnTo>
                  <a:lnTo>
                    <a:pt x="2227" y="37"/>
                  </a:lnTo>
                  <a:lnTo>
                    <a:pt x="2255" y="36"/>
                  </a:lnTo>
                  <a:lnTo>
                    <a:pt x="2280" y="32"/>
                  </a:lnTo>
                  <a:lnTo>
                    <a:pt x="2301" y="26"/>
                  </a:lnTo>
                  <a:lnTo>
                    <a:pt x="2318" y="19"/>
                  </a:lnTo>
                  <a:lnTo>
                    <a:pt x="2329" y="10"/>
                  </a:lnTo>
                  <a:lnTo>
                    <a:pt x="2333" y="0"/>
                  </a:lnTo>
                  <a:lnTo>
                    <a:pt x="2333" y="1785"/>
                  </a:lnTo>
                  <a:lnTo>
                    <a:pt x="0" y="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FFFF"/>
            </a:solidFill>
            <a:ln w="0">
              <a:solidFill>
                <a:srgbClr val="99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0" name="Freeform 1333"/>
            <p:cNvSpPr>
              <a:spLocks/>
            </p:cNvSpPr>
            <p:nvPr/>
          </p:nvSpPr>
          <p:spPr bwMode="auto">
            <a:xfrm>
              <a:off x="3910806" y="3255963"/>
              <a:ext cx="6350" cy="17463"/>
            </a:xfrm>
            <a:custGeom>
              <a:avLst/>
              <a:gdLst>
                <a:gd name="T0" fmla="*/ 4 w 4"/>
                <a:gd name="T1" fmla="*/ 0 h 11"/>
                <a:gd name="T2" fmla="*/ 4 w 4"/>
                <a:gd name="T3" fmla="*/ 1 h 11"/>
                <a:gd name="T4" fmla="*/ 3 w 4"/>
                <a:gd name="T5" fmla="*/ 3 h 11"/>
                <a:gd name="T6" fmla="*/ 3 w 4"/>
                <a:gd name="T7" fmla="*/ 5 h 11"/>
                <a:gd name="T8" fmla="*/ 2 w 4"/>
                <a:gd name="T9" fmla="*/ 9 h 11"/>
                <a:gd name="T10" fmla="*/ 0 w 4"/>
                <a:gd name="T11" fmla="*/ 11 h 11"/>
                <a:gd name="T12" fmla="*/ 4 w 4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1">
                  <a:moveTo>
                    <a:pt x="4" y="0"/>
                  </a:moveTo>
                  <a:lnTo>
                    <a:pt x="4" y="1"/>
                  </a:lnTo>
                  <a:lnTo>
                    <a:pt x="3" y="3"/>
                  </a:lnTo>
                  <a:lnTo>
                    <a:pt x="3" y="5"/>
                  </a:lnTo>
                  <a:lnTo>
                    <a:pt x="2" y="9"/>
                  </a:lnTo>
                  <a:lnTo>
                    <a:pt x="0" y="1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1" name="Freeform 1334"/>
            <p:cNvSpPr>
              <a:spLocks/>
            </p:cNvSpPr>
            <p:nvPr/>
          </p:nvSpPr>
          <p:spPr bwMode="auto">
            <a:xfrm>
              <a:off x="189706" y="3255963"/>
              <a:ext cx="3719513" cy="142875"/>
            </a:xfrm>
            <a:custGeom>
              <a:avLst/>
              <a:gdLst>
                <a:gd name="T0" fmla="*/ 32 w 2343"/>
                <a:gd name="T1" fmla="*/ 31 h 90"/>
                <a:gd name="T2" fmla="*/ 139 w 2343"/>
                <a:gd name="T3" fmla="*/ 42 h 90"/>
                <a:gd name="T4" fmla="*/ 221 w 2343"/>
                <a:gd name="T5" fmla="*/ 29 h 90"/>
                <a:gd name="T6" fmla="*/ 332 w 2343"/>
                <a:gd name="T7" fmla="*/ 42 h 90"/>
                <a:gd name="T8" fmla="*/ 415 w 2343"/>
                <a:gd name="T9" fmla="*/ 29 h 90"/>
                <a:gd name="T10" fmla="*/ 526 w 2343"/>
                <a:gd name="T11" fmla="*/ 42 h 90"/>
                <a:gd name="T12" fmla="*/ 608 w 2343"/>
                <a:gd name="T13" fmla="*/ 29 h 90"/>
                <a:gd name="T14" fmla="*/ 720 w 2343"/>
                <a:gd name="T15" fmla="*/ 42 h 90"/>
                <a:gd name="T16" fmla="*/ 802 w 2343"/>
                <a:gd name="T17" fmla="*/ 29 h 90"/>
                <a:gd name="T18" fmla="*/ 915 w 2343"/>
                <a:gd name="T19" fmla="*/ 42 h 90"/>
                <a:gd name="T20" fmla="*/ 997 w 2343"/>
                <a:gd name="T21" fmla="*/ 29 h 90"/>
                <a:gd name="T22" fmla="*/ 1108 w 2343"/>
                <a:gd name="T23" fmla="*/ 42 h 90"/>
                <a:gd name="T24" fmla="*/ 1191 w 2343"/>
                <a:gd name="T25" fmla="*/ 29 h 90"/>
                <a:gd name="T26" fmla="*/ 1302 w 2343"/>
                <a:gd name="T27" fmla="*/ 42 h 90"/>
                <a:gd name="T28" fmla="*/ 1384 w 2343"/>
                <a:gd name="T29" fmla="*/ 29 h 90"/>
                <a:gd name="T30" fmla="*/ 1496 w 2343"/>
                <a:gd name="T31" fmla="*/ 42 h 90"/>
                <a:gd name="T32" fmla="*/ 1578 w 2343"/>
                <a:gd name="T33" fmla="*/ 29 h 90"/>
                <a:gd name="T34" fmla="*/ 1691 w 2343"/>
                <a:gd name="T35" fmla="*/ 42 h 90"/>
                <a:gd name="T36" fmla="*/ 1773 w 2343"/>
                <a:gd name="T37" fmla="*/ 29 h 90"/>
                <a:gd name="T38" fmla="*/ 1884 w 2343"/>
                <a:gd name="T39" fmla="*/ 42 h 90"/>
                <a:gd name="T40" fmla="*/ 1966 w 2343"/>
                <a:gd name="T41" fmla="*/ 29 h 90"/>
                <a:gd name="T42" fmla="*/ 2078 w 2343"/>
                <a:gd name="T43" fmla="*/ 42 h 90"/>
                <a:gd name="T44" fmla="*/ 2160 w 2343"/>
                <a:gd name="T45" fmla="*/ 29 h 90"/>
                <a:gd name="T46" fmla="*/ 2269 w 2343"/>
                <a:gd name="T47" fmla="*/ 42 h 90"/>
                <a:gd name="T48" fmla="*/ 2343 w 2343"/>
                <a:gd name="T49" fmla="*/ 12 h 90"/>
                <a:gd name="T50" fmla="*/ 2288 w 2343"/>
                <a:gd name="T51" fmla="*/ 79 h 90"/>
                <a:gd name="T52" fmla="*/ 2190 w 2343"/>
                <a:gd name="T53" fmla="*/ 81 h 90"/>
                <a:gd name="T54" fmla="*/ 2128 w 2343"/>
                <a:gd name="T55" fmla="*/ 55 h 90"/>
                <a:gd name="T56" fmla="*/ 2044 w 2343"/>
                <a:gd name="T57" fmla="*/ 90 h 90"/>
                <a:gd name="T58" fmla="*/ 1959 w 2343"/>
                <a:gd name="T59" fmla="*/ 55 h 90"/>
                <a:gd name="T60" fmla="*/ 1897 w 2343"/>
                <a:gd name="T61" fmla="*/ 81 h 90"/>
                <a:gd name="T62" fmla="*/ 1802 w 2343"/>
                <a:gd name="T63" fmla="*/ 81 h 90"/>
                <a:gd name="T64" fmla="*/ 1740 w 2343"/>
                <a:gd name="T65" fmla="*/ 55 h 90"/>
                <a:gd name="T66" fmla="*/ 1655 w 2343"/>
                <a:gd name="T67" fmla="*/ 90 h 90"/>
                <a:gd name="T68" fmla="*/ 1571 w 2343"/>
                <a:gd name="T69" fmla="*/ 55 h 90"/>
                <a:gd name="T70" fmla="*/ 1510 w 2343"/>
                <a:gd name="T71" fmla="*/ 81 h 90"/>
                <a:gd name="T72" fmla="*/ 1414 w 2343"/>
                <a:gd name="T73" fmla="*/ 81 h 90"/>
                <a:gd name="T74" fmla="*/ 1353 w 2343"/>
                <a:gd name="T75" fmla="*/ 55 h 90"/>
                <a:gd name="T76" fmla="*/ 1268 w 2343"/>
                <a:gd name="T77" fmla="*/ 90 h 90"/>
                <a:gd name="T78" fmla="*/ 1183 w 2343"/>
                <a:gd name="T79" fmla="*/ 55 h 90"/>
                <a:gd name="T80" fmla="*/ 1121 w 2343"/>
                <a:gd name="T81" fmla="*/ 81 h 90"/>
                <a:gd name="T82" fmla="*/ 1026 w 2343"/>
                <a:gd name="T83" fmla="*/ 81 h 90"/>
                <a:gd name="T84" fmla="*/ 964 w 2343"/>
                <a:gd name="T85" fmla="*/ 55 h 90"/>
                <a:gd name="T86" fmla="*/ 879 w 2343"/>
                <a:gd name="T87" fmla="*/ 90 h 90"/>
                <a:gd name="T88" fmla="*/ 795 w 2343"/>
                <a:gd name="T89" fmla="*/ 55 h 90"/>
                <a:gd name="T90" fmla="*/ 734 w 2343"/>
                <a:gd name="T91" fmla="*/ 81 h 90"/>
                <a:gd name="T92" fmla="*/ 638 w 2343"/>
                <a:gd name="T93" fmla="*/ 81 h 90"/>
                <a:gd name="T94" fmla="*/ 577 w 2343"/>
                <a:gd name="T95" fmla="*/ 55 h 90"/>
                <a:gd name="T96" fmla="*/ 492 w 2343"/>
                <a:gd name="T97" fmla="*/ 90 h 90"/>
                <a:gd name="T98" fmla="*/ 408 w 2343"/>
                <a:gd name="T99" fmla="*/ 55 h 90"/>
                <a:gd name="T100" fmla="*/ 345 w 2343"/>
                <a:gd name="T101" fmla="*/ 81 h 90"/>
                <a:gd name="T102" fmla="*/ 250 w 2343"/>
                <a:gd name="T103" fmla="*/ 81 h 90"/>
                <a:gd name="T104" fmla="*/ 188 w 2343"/>
                <a:gd name="T105" fmla="*/ 55 h 90"/>
                <a:gd name="T106" fmla="*/ 104 w 2343"/>
                <a:gd name="T107" fmla="*/ 90 h 90"/>
                <a:gd name="T108" fmla="*/ 21 w 2343"/>
                <a:gd name="T10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43" h="90">
                  <a:moveTo>
                    <a:pt x="0" y="0"/>
                  </a:moveTo>
                  <a:lnTo>
                    <a:pt x="5" y="11"/>
                  </a:lnTo>
                  <a:lnTo>
                    <a:pt x="15" y="22"/>
                  </a:lnTo>
                  <a:lnTo>
                    <a:pt x="32" y="31"/>
                  </a:lnTo>
                  <a:lnTo>
                    <a:pt x="53" y="37"/>
                  </a:lnTo>
                  <a:lnTo>
                    <a:pt x="79" y="42"/>
                  </a:lnTo>
                  <a:lnTo>
                    <a:pt x="107" y="43"/>
                  </a:lnTo>
                  <a:lnTo>
                    <a:pt x="139" y="42"/>
                  </a:lnTo>
                  <a:lnTo>
                    <a:pt x="166" y="36"/>
                  </a:lnTo>
                  <a:lnTo>
                    <a:pt x="188" y="29"/>
                  </a:lnTo>
                  <a:lnTo>
                    <a:pt x="204" y="18"/>
                  </a:lnTo>
                  <a:lnTo>
                    <a:pt x="221" y="29"/>
                  </a:lnTo>
                  <a:lnTo>
                    <a:pt x="243" y="36"/>
                  </a:lnTo>
                  <a:lnTo>
                    <a:pt x="270" y="42"/>
                  </a:lnTo>
                  <a:lnTo>
                    <a:pt x="301" y="43"/>
                  </a:lnTo>
                  <a:lnTo>
                    <a:pt x="332" y="42"/>
                  </a:lnTo>
                  <a:lnTo>
                    <a:pt x="359" y="36"/>
                  </a:lnTo>
                  <a:lnTo>
                    <a:pt x="382" y="29"/>
                  </a:lnTo>
                  <a:lnTo>
                    <a:pt x="398" y="18"/>
                  </a:lnTo>
                  <a:lnTo>
                    <a:pt x="415" y="29"/>
                  </a:lnTo>
                  <a:lnTo>
                    <a:pt x="437" y="36"/>
                  </a:lnTo>
                  <a:lnTo>
                    <a:pt x="464" y="42"/>
                  </a:lnTo>
                  <a:lnTo>
                    <a:pt x="496" y="43"/>
                  </a:lnTo>
                  <a:lnTo>
                    <a:pt x="526" y="42"/>
                  </a:lnTo>
                  <a:lnTo>
                    <a:pt x="553" y="36"/>
                  </a:lnTo>
                  <a:lnTo>
                    <a:pt x="577" y="29"/>
                  </a:lnTo>
                  <a:lnTo>
                    <a:pt x="592" y="18"/>
                  </a:lnTo>
                  <a:lnTo>
                    <a:pt x="608" y="29"/>
                  </a:lnTo>
                  <a:lnTo>
                    <a:pt x="631" y="36"/>
                  </a:lnTo>
                  <a:lnTo>
                    <a:pt x="659" y="42"/>
                  </a:lnTo>
                  <a:lnTo>
                    <a:pt x="689" y="43"/>
                  </a:lnTo>
                  <a:lnTo>
                    <a:pt x="720" y="42"/>
                  </a:lnTo>
                  <a:lnTo>
                    <a:pt x="748" y="36"/>
                  </a:lnTo>
                  <a:lnTo>
                    <a:pt x="770" y="29"/>
                  </a:lnTo>
                  <a:lnTo>
                    <a:pt x="787" y="18"/>
                  </a:lnTo>
                  <a:lnTo>
                    <a:pt x="802" y="29"/>
                  </a:lnTo>
                  <a:lnTo>
                    <a:pt x="824" y="36"/>
                  </a:lnTo>
                  <a:lnTo>
                    <a:pt x="852" y="42"/>
                  </a:lnTo>
                  <a:lnTo>
                    <a:pt x="883" y="43"/>
                  </a:lnTo>
                  <a:lnTo>
                    <a:pt x="915" y="42"/>
                  </a:lnTo>
                  <a:lnTo>
                    <a:pt x="942" y="36"/>
                  </a:lnTo>
                  <a:lnTo>
                    <a:pt x="964" y="29"/>
                  </a:lnTo>
                  <a:lnTo>
                    <a:pt x="980" y="18"/>
                  </a:lnTo>
                  <a:lnTo>
                    <a:pt x="997" y="29"/>
                  </a:lnTo>
                  <a:lnTo>
                    <a:pt x="1019" y="36"/>
                  </a:lnTo>
                  <a:lnTo>
                    <a:pt x="1046" y="42"/>
                  </a:lnTo>
                  <a:lnTo>
                    <a:pt x="1077" y="43"/>
                  </a:lnTo>
                  <a:lnTo>
                    <a:pt x="1108" y="42"/>
                  </a:lnTo>
                  <a:lnTo>
                    <a:pt x="1135" y="36"/>
                  </a:lnTo>
                  <a:lnTo>
                    <a:pt x="1158" y="29"/>
                  </a:lnTo>
                  <a:lnTo>
                    <a:pt x="1174" y="18"/>
                  </a:lnTo>
                  <a:lnTo>
                    <a:pt x="1191" y="29"/>
                  </a:lnTo>
                  <a:lnTo>
                    <a:pt x="1213" y="36"/>
                  </a:lnTo>
                  <a:lnTo>
                    <a:pt x="1240" y="42"/>
                  </a:lnTo>
                  <a:lnTo>
                    <a:pt x="1272" y="43"/>
                  </a:lnTo>
                  <a:lnTo>
                    <a:pt x="1302" y="42"/>
                  </a:lnTo>
                  <a:lnTo>
                    <a:pt x="1330" y="36"/>
                  </a:lnTo>
                  <a:lnTo>
                    <a:pt x="1353" y="29"/>
                  </a:lnTo>
                  <a:lnTo>
                    <a:pt x="1368" y="18"/>
                  </a:lnTo>
                  <a:lnTo>
                    <a:pt x="1384" y="29"/>
                  </a:lnTo>
                  <a:lnTo>
                    <a:pt x="1407" y="36"/>
                  </a:lnTo>
                  <a:lnTo>
                    <a:pt x="1435" y="42"/>
                  </a:lnTo>
                  <a:lnTo>
                    <a:pt x="1465" y="43"/>
                  </a:lnTo>
                  <a:lnTo>
                    <a:pt x="1496" y="42"/>
                  </a:lnTo>
                  <a:lnTo>
                    <a:pt x="1524" y="36"/>
                  </a:lnTo>
                  <a:lnTo>
                    <a:pt x="1546" y="29"/>
                  </a:lnTo>
                  <a:lnTo>
                    <a:pt x="1563" y="18"/>
                  </a:lnTo>
                  <a:lnTo>
                    <a:pt x="1578" y="29"/>
                  </a:lnTo>
                  <a:lnTo>
                    <a:pt x="1601" y="36"/>
                  </a:lnTo>
                  <a:lnTo>
                    <a:pt x="1628" y="42"/>
                  </a:lnTo>
                  <a:lnTo>
                    <a:pt x="1659" y="43"/>
                  </a:lnTo>
                  <a:lnTo>
                    <a:pt x="1691" y="42"/>
                  </a:lnTo>
                  <a:lnTo>
                    <a:pt x="1718" y="36"/>
                  </a:lnTo>
                  <a:lnTo>
                    <a:pt x="1740" y="29"/>
                  </a:lnTo>
                  <a:lnTo>
                    <a:pt x="1756" y="18"/>
                  </a:lnTo>
                  <a:lnTo>
                    <a:pt x="1773" y="29"/>
                  </a:lnTo>
                  <a:lnTo>
                    <a:pt x="1795" y="36"/>
                  </a:lnTo>
                  <a:lnTo>
                    <a:pt x="1822" y="42"/>
                  </a:lnTo>
                  <a:lnTo>
                    <a:pt x="1854" y="43"/>
                  </a:lnTo>
                  <a:lnTo>
                    <a:pt x="1884" y="42"/>
                  </a:lnTo>
                  <a:lnTo>
                    <a:pt x="1911" y="36"/>
                  </a:lnTo>
                  <a:lnTo>
                    <a:pt x="1934" y="29"/>
                  </a:lnTo>
                  <a:lnTo>
                    <a:pt x="1950" y="18"/>
                  </a:lnTo>
                  <a:lnTo>
                    <a:pt x="1966" y="29"/>
                  </a:lnTo>
                  <a:lnTo>
                    <a:pt x="1989" y="36"/>
                  </a:lnTo>
                  <a:lnTo>
                    <a:pt x="2016" y="42"/>
                  </a:lnTo>
                  <a:lnTo>
                    <a:pt x="2047" y="43"/>
                  </a:lnTo>
                  <a:lnTo>
                    <a:pt x="2078" y="42"/>
                  </a:lnTo>
                  <a:lnTo>
                    <a:pt x="2106" y="36"/>
                  </a:lnTo>
                  <a:lnTo>
                    <a:pt x="2128" y="29"/>
                  </a:lnTo>
                  <a:lnTo>
                    <a:pt x="2144" y="18"/>
                  </a:lnTo>
                  <a:lnTo>
                    <a:pt x="2160" y="29"/>
                  </a:lnTo>
                  <a:lnTo>
                    <a:pt x="2182" y="36"/>
                  </a:lnTo>
                  <a:lnTo>
                    <a:pt x="2211" y="42"/>
                  </a:lnTo>
                  <a:lnTo>
                    <a:pt x="2241" y="43"/>
                  </a:lnTo>
                  <a:lnTo>
                    <a:pt x="2269" y="42"/>
                  </a:lnTo>
                  <a:lnTo>
                    <a:pt x="2294" y="38"/>
                  </a:lnTo>
                  <a:lnTo>
                    <a:pt x="2316" y="31"/>
                  </a:lnTo>
                  <a:lnTo>
                    <a:pt x="2333" y="23"/>
                  </a:lnTo>
                  <a:lnTo>
                    <a:pt x="2343" y="12"/>
                  </a:lnTo>
                  <a:lnTo>
                    <a:pt x="2337" y="34"/>
                  </a:lnTo>
                  <a:lnTo>
                    <a:pt x="2326" y="51"/>
                  </a:lnTo>
                  <a:lnTo>
                    <a:pt x="2308" y="68"/>
                  </a:lnTo>
                  <a:lnTo>
                    <a:pt x="2288" y="79"/>
                  </a:lnTo>
                  <a:lnTo>
                    <a:pt x="2263" y="86"/>
                  </a:lnTo>
                  <a:lnTo>
                    <a:pt x="2238" y="90"/>
                  </a:lnTo>
                  <a:lnTo>
                    <a:pt x="2213" y="86"/>
                  </a:lnTo>
                  <a:lnTo>
                    <a:pt x="2190" y="81"/>
                  </a:lnTo>
                  <a:lnTo>
                    <a:pt x="2170" y="69"/>
                  </a:lnTo>
                  <a:lnTo>
                    <a:pt x="2153" y="55"/>
                  </a:lnTo>
                  <a:lnTo>
                    <a:pt x="2140" y="38"/>
                  </a:lnTo>
                  <a:lnTo>
                    <a:pt x="2128" y="55"/>
                  </a:lnTo>
                  <a:lnTo>
                    <a:pt x="2112" y="69"/>
                  </a:lnTo>
                  <a:lnTo>
                    <a:pt x="2092" y="81"/>
                  </a:lnTo>
                  <a:lnTo>
                    <a:pt x="2069" y="86"/>
                  </a:lnTo>
                  <a:lnTo>
                    <a:pt x="2044" y="90"/>
                  </a:lnTo>
                  <a:lnTo>
                    <a:pt x="2018" y="86"/>
                  </a:lnTo>
                  <a:lnTo>
                    <a:pt x="1996" y="81"/>
                  </a:lnTo>
                  <a:lnTo>
                    <a:pt x="1976" y="69"/>
                  </a:lnTo>
                  <a:lnTo>
                    <a:pt x="1959" y="55"/>
                  </a:lnTo>
                  <a:lnTo>
                    <a:pt x="1947" y="38"/>
                  </a:lnTo>
                  <a:lnTo>
                    <a:pt x="1935" y="55"/>
                  </a:lnTo>
                  <a:lnTo>
                    <a:pt x="1918" y="69"/>
                  </a:lnTo>
                  <a:lnTo>
                    <a:pt x="1897" y="81"/>
                  </a:lnTo>
                  <a:lnTo>
                    <a:pt x="1875" y="86"/>
                  </a:lnTo>
                  <a:lnTo>
                    <a:pt x="1850" y="90"/>
                  </a:lnTo>
                  <a:lnTo>
                    <a:pt x="1824" y="86"/>
                  </a:lnTo>
                  <a:lnTo>
                    <a:pt x="1802" y="81"/>
                  </a:lnTo>
                  <a:lnTo>
                    <a:pt x="1782" y="69"/>
                  </a:lnTo>
                  <a:lnTo>
                    <a:pt x="1765" y="55"/>
                  </a:lnTo>
                  <a:lnTo>
                    <a:pt x="1753" y="38"/>
                  </a:lnTo>
                  <a:lnTo>
                    <a:pt x="1740" y="55"/>
                  </a:lnTo>
                  <a:lnTo>
                    <a:pt x="1723" y="69"/>
                  </a:lnTo>
                  <a:lnTo>
                    <a:pt x="1704" y="81"/>
                  </a:lnTo>
                  <a:lnTo>
                    <a:pt x="1681" y="86"/>
                  </a:lnTo>
                  <a:lnTo>
                    <a:pt x="1655" y="90"/>
                  </a:lnTo>
                  <a:lnTo>
                    <a:pt x="1631" y="86"/>
                  </a:lnTo>
                  <a:lnTo>
                    <a:pt x="1607" y="81"/>
                  </a:lnTo>
                  <a:lnTo>
                    <a:pt x="1587" y="69"/>
                  </a:lnTo>
                  <a:lnTo>
                    <a:pt x="1571" y="55"/>
                  </a:lnTo>
                  <a:lnTo>
                    <a:pt x="1559" y="38"/>
                  </a:lnTo>
                  <a:lnTo>
                    <a:pt x="1546" y="55"/>
                  </a:lnTo>
                  <a:lnTo>
                    <a:pt x="1530" y="69"/>
                  </a:lnTo>
                  <a:lnTo>
                    <a:pt x="1510" y="81"/>
                  </a:lnTo>
                  <a:lnTo>
                    <a:pt x="1486" y="86"/>
                  </a:lnTo>
                  <a:lnTo>
                    <a:pt x="1462" y="90"/>
                  </a:lnTo>
                  <a:lnTo>
                    <a:pt x="1437" y="86"/>
                  </a:lnTo>
                  <a:lnTo>
                    <a:pt x="1414" y="81"/>
                  </a:lnTo>
                  <a:lnTo>
                    <a:pt x="1394" y="69"/>
                  </a:lnTo>
                  <a:lnTo>
                    <a:pt x="1377" y="55"/>
                  </a:lnTo>
                  <a:lnTo>
                    <a:pt x="1364" y="38"/>
                  </a:lnTo>
                  <a:lnTo>
                    <a:pt x="1353" y="55"/>
                  </a:lnTo>
                  <a:lnTo>
                    <a:pt x="1336" y="69"/>
                  </a:lnTo>
                  <a:lnTo>
                    <a:pt x="1316" y="81"/>
                  </a:lnTo>
                  <a:lnTo>
                    <a:pt x="1293" y="86"/>
                  </a:lnTo>
                  <a:lnTo>
                    <a:pt x="1268" y="90"/>
                  </a:lnTo>
                  <a:lnTo>
                    <a:pt x="1242" y="86"/>
                  </a:lnTo>
                  <a:lnTo>
                    <a:pt x="1220" y="81"/>
                  </a:lnTo>
                  <a:lnTo>
                    <a:pt x="1200" y="69"/>
                  </a:lnTo>
                  <a:lnTo>
                    <a:pt x="1183" y="55"/>
                  </a:lnTo>
                  <a:lnTo>
                    <a:pt x="1171" y="38"/>
                  </a:lnTo>
                  <a:lnTo>
                    <a:pt x="1159" y="55"/>
                  </a:lnTo>
                  <a:lnTo>
                    <a:pt x="1141" y="69"/>
                  </a:lnTo>
                  <a:lnTo>
                    <a:pt x="1121" y="81"/>
                  </a:lnTo>
                  <a:lnTo>
                    <a:pt x="1099" y="86"/>
                  </a:lnTo>
                  <a:lnTo>
                    <a:pt x="1073" y="90"/>
                  </a:lnTo>
                  <a:lnTo>
                    <a:pt x="1049" y="86"/>
                  </a:lnTo>
                  <a:lnTo>
                    <a:pt x="1026" y="81"/>
                  </a:lnTo>
                  <a:lnTo>
                    <a:pt x="1006" y="69"/>
                  </a:lnTo>
                  <a:lnTo>
                    <a:pt x="989" y="55"/>
                  </a:lnTo>
                  <a:lnTo>
                    <a:pt x="977" y="38"/>
                  </a:lnTo>
                  <a:lnTo>
                    <a:pt x="964" y="55"/>
                  </a:lnTo>
                  <a:lnTo>
                    <a:pt x="948" y="69"/>
                  </a:lnTo>
                  <a:lnTo>
                    <a:pt x="928" y="81"/>
                  </a:lnTo>
                  <a:lnTo>
                    <a:pt x="905" y="86"/>
                  </a:lnTo>
                  <a:lnTo>
                    <a:pt x="879" y="90"/>
                  </a:lnTo>
                  <a:lnTo>
                    <a:pt x="855" y="86"/>
                  </a:lnTo>
                  <a:lnTo>
                    <a:pt x="831" y="81"/>
                  </a:lnTo>
                  <a:lnTo>
                    <a:pt x="811" y="69"/>
                  </a:lnTo>
                  <a:lnTo>
                    <a:pt x="795" y="55"/>
                  </a:lnTo>
                  <a:lnTo>
                    <a:pt x="783" y="38"/>
                  </a:lnTo>
                  <a:lnTo>
                    <a:pt x="770" y="55"/>
                  </a:lnTo>
                  <a:lnTo>
                    <a:pt x="754" y="69"/>
                  </a:lnTo>
                  <a:lnTo>
                    <a:pt x="734" y="81"/>
                  </a:lnTo>
                  <a:lnTo>
                    <a:pt x="710" y="86"/>
                  </a:lnTo>
                  <a:lnTo>
                    <a:pt x="686" y="90"/>
                  </a:lnTo>
                  <a:lnTo>
                    <a:pt x="661" y="86"/>
                  </a:lnTo>
                  <a:lnTo>
                    <a:pt x="638" y="81"/>
                  </a:lnTo>
                  <a:lnTo>
                    <a:pt x="618" y="69"/>
                  </a:lnTo>
                  <a:lnTo>
                    <a:pt x="601" y="55"/>
                  </a:lnTo>
                  <a:lnTo>
                    <a:pt x="588" y="38"/>
                  </a:lnTo>
                  <a:lnTo>
                    <a:pt x="577" y="55"/>
                  </a:lnTo>
                  <a:lnTo>
                    <a:pt x="560" y="69"/>
                  </a:lnTo>
                  <a:lnTo>
                    <a:pt x="540" y="81"/>
                  </a:lnTo>
                  <a:lnTo>
                    <a:pt x="517" y="86"/>
                  </a:lnTo>
                  <a:lnTo>
                    <a:pt x="492" y="90"/>
                  </a:lnTo>
                  <a:lnTo>
                    <a:pt x="466" y="86"/>
                  </a:lnTo>
                  <a:lnTo>
                    <a:pt x="444" y="81"/>
                  </a:lnTo>
                  <a:lnTo>
                    <a:pt x="424" y="69"/>
                  </a:lnTo>
                  <a:lnTo>
                    <a:pt x="408" y="55"/>
                  </a:lnTo>
                  <a:lnTo>
                    <a:pt x="395" y="38"/>
                  </a:lnTo>
                  <a:lnTo>
                    <a:pt x="383" y="55"/>
                  </a:lnTo>
                  <a:lnTo>
                    <a:pt x="365" y="69"/>
                  </a:lnTo>
                  <a:lnTo>
                    <a:pt x="345" y="81"/>
                  </a:lnTo>
                  <a:lnTo>
                    <a:pt x="323" y="86"/>
                  </a:lnTo>
                  <a:lnTo>
                    <a:pt x="297" y="90"/>
                  </a:lnTo>
                  <a:lnTo>
                    <a:pt x="273" y="86"/>
                  </a:lnTo>
                  <a:lnTo>
                    <a:pt x="250" y="81"/>
                  </a:lnTo>
                  <a:lnTo>
                    <a:pt x="229" y="69"/>
                  </a:lnTo>
                  <a:lnTo>
                    <a:pt x="213" y="55"/>
                  </a:lnTo>
                  <a:lnTo>
                    <a:pt x="201" y="38"/>
                  </a:lnTo>
                  <a:lnTo>
                    <a:pt x="188" y="55"/>
                  </a:lnTo>
                  <a:lnTo>
                    <a:pt x="172" y="69"/>
                  </a:lnTo>
                  <a:lnTo>
                    <a:pt x="152" y="81"/>
                  </a:lnTo>
                  <a:lnTo>
                    <a:pt x="129" y="86"/>
                  </a:lnTo>
                  <a:lnTo>
                    <a:pt x="104" y="90"/>
                  </a:lnTo>
                  <a:lnTo>
                    <a:pt x="80" y="88"/>
                  </a:lnTo>
                  <a:lnTo>
                    <a:pt x="58" y="81"/>
                  </a:lnTo>
                  <a:lnTo>
                    <a:pt x="38" y="71"/>
                  </a:lnTo>
                  <a:lnTo>
                    <a:pt x="21" y="58"/>
                  </a:lnTo>
                  <a:lnTo>
                    <a:pt x="10" y="42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2" name="Freeform 1335"/>
            <p:cNvSpPr>
              <a:spLocks/>
            </p:cNvSpPr>
            <p:nvPr/>
          </p:nvSpPr>
          <p:spPr bwMode="auto">
            <a:xfrm>
              <a:off x="1616868" y="4662488"/>
              <a:ext cx="214313" cy="87313"/>
            </a:xfrm>
            <a:custGeom>
              <a:avLst/>
              <a:gdLst>
                <a:gd name="T0" fmla="*/ 44 w 135"/>
                <a:gd name="T1" fmla="*/ 0 h 55"/>
                <a:gd name="T2" fmla="*/ 60 w 135"/>
                <a:gd name="T3" fmla="*/ 0 h 55"/>
                <a:gd name="T4" fmla="*/ 76 w 135"/>
                <a:gd name="T5" fmla="*/ 5 h 55"/>
                <a:gd name="T6" fmla="*/ 88 w 135"/>
                <a:gd name="T7" fmla="*/ 11 h 55"/>
                <a:gd name="T8" fmla="*/ 100 w 135"/>
                <a:gd name="T9" fmla="*/ 17 h 55"/>
                <a:gd name="T10" fmla="*/ 107 w 135"/>
                <a:gd name="T11" fmla="*/ 20 h 55"/>
                <a:gd name="T12" fmla="*/ 110 w 135"/>
                <a:gd name="T13" fmla="*/ 22 h 55"/>
                <a:gd name="T14" fmla="*/ 112 w 135"/>
                <a:gd name="T15" fmla="*/ 21 h 55"/>
                <a:gd name="T16" fmla="*/ 117 w 135"/>
                <a:gd name="T17" fmla="*/ 18 h 55"/>
                <a:gd name="T18" fmla="*/ 125 w 135"/>
                <a:gd name="T19" fmla="*/ 12 h 55"/>
                <a:gd name="T20" fmla="*/ 132 w 135"/>
                <a:gd name="T21" fmla="*/ 4 h 55"/>
                <a:gd name="T22" fmla="*/ 134 w 135"/>
                <a:gd name="T23" fmla="*/ 14 h 55"/>
                <a:gd name="T24" fmla="*/ 135 w 135"/>
                <a:gd name="T25" fmla="*/ 27 h 55"/>
                <a:gd name="T26" fmla="*/ 134 w 135"/>
                <a:gd name="T27" fmla="*/ 40 h 55"/>
                <a:gd name="T28" fmla="*/ 133 w 135"/>
                <a:gd name="T29" fmla="*/ 51 h 55"/>
                <a:gd name="T30" fmla="*/ 125 w 135"/>
                <a:gd name="T31" fmla="*/ 42 h 55"/>
                <a:gd name="T32" fmla="*/ 118 w 135"/>
                <a:gd name="T33" fmla="*/ 36 h 55"/>
                <a:gd name="T34" fmla="*/ 112 w 135"/>
                <a:gd name="T35" fmla="*/ 33 h 55"/>
                <a:gd name="T36" fmla="*/ 111 w 135"/>
                <a:gd name="T37" fmla="*/ 32 h 55"/>
                <a:gd name="T38" fmla="*/ 107 w 135"/>
                <a:gd name="T39" fmla="*/ 34 h 55"/>
                <a:gd name="T40" fmla="*/ 100 w 135"/>
                <a:gd name="T41" fmla="*/ 38 h 55"/>
                <a:gd name="T42" fmla="*/ 90 w 135"/>
                <a:gd name="T43" fmla="*/ 44 h 55"/>
                <a:gd name="T44" fmla="*/ 76 w 135"/>
                <a:gd name="T45" fmla="*/ 49 h 55"/>
                <a:gd name="T46" fmla="*/ 60 w 135"/>
                <a:gd name="T47" fmla="*/ 54 h 55"/>
                <a:gd name="T48" fmla="*/ 45 w 135"/>
                <a:gd name="T49" fmla="*/ 55 h 55"/>
                <a:gd name="T50" fmla="*/ 30 w 135"/>
                <a:gd name="T51" fmla="*/ 51 h 55"/>
                <a:gd name="T52" fmla="*/ 17 w 135"/>
                <a:gd name="T53" fmla="*/ 45 h 55"/>
                <a:gd name="T54" fmla="*/ 7 w 135"/>
                <a:gd name="T55" fmla="*/ 38 h 55"/>
                <a:gd name="T56" fmla="*/ 0 w 135"/>
                <a:gd name="T57" fmla="*/ 33 h 55"/>
                <a:gd name="T58" fmla="*/ 0 w 135"/>
                <a:gd name="T59" fmla="*/ 32 h 55"/>
                <a:gd name="T60" fmla="*/ 2 w 135"/>
                <a:gd name="T61" fmla="*/ 31 h 55"/>
                <a:gd name="T62" fmla="*/ 3 w 135"/>
                <a:gd name="T63" fmla="*/ 29 h 55"/>
                <a:gd name="T64" fmla="*/ 4 w 135"/>
                <a:gd name="T65" fmla="*/ 27 h 55"/>
                <a:gd name="T66" fmla="*/ 3 w 135"/>
                <a:gd name="T67" fmla="*/ 26 h 55"/>
                <a:gd name="T68" fmla="*/ 2 w 135"/>
                <a:gd name="T69" fmla="*/ 25 h 55"/>
                <a:gd name="T70" fmla="*/ 0 w 135"/>
                <a:gd name="T71" fmla="*/ 24 h 55"/>
                <a:gd name="T72" fmla="*/ 0 w 135"/>
                <a:gd name="T73" fmla="*/ 22 h 55"/>
                <a:gd name="T74" fmla="*/ 0 w 135"/>
                <a:gd name="T75" fmla="*/ 21 h 55"/>
                <a:gd name="T76" fmla="*/ 6 w 135"/>
                <a:gd name="T77" fmla="*/ 17 h 55"/>
                <a:gd name="T78" fmla="*/ 17 w 135"/>
                <a:gd name="T79" fmla="*/ 11 h 55"/>
                <a:gd name="T80" fmla="*/ 29 w 135"/>
                <a:gd name="T81" fmla="*/ 4 h 55"/>
                <a:gd name="T82" fmla="*/ 44 w 135"/>
                <a:gd name="T8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5" h="55">
                  <a:moveTo>
                    <a:pt x="44" y="0"/>
                  </a:moveTo>
                  <a:lnTo>
                    <a:pt x="60" y="0"/>
                  </a:lnTo>
                  <a:lnTo>
                    <a:pt x="76" y="5"/>
                  </a:lnTo>
                  <a:lnTo>
                    <a:pt x="88" y="11"/>
                  </a:lnTo>
                  <a:lnTo>
                    <a:pt x="100" y="17"/>
                  </a:lnTo>
                  <a:lnTo>
                    <a:pt x="107" y="20"/>
                  </a:lnTo>
                  <a:lnTo>
                    <a:pt x="110" y="22"/>
                  </a:lnTo>
                  <a:lnTo>
                    <a:pt x="112" y="21"/>
                  </a:lnTo>
                  <a:lnTo>
                    <a:pt x="117" y="18"/>
                  </a:lnTo>
                  <a:lnTo>
                    <a:pt x="125" y="12"/>
                  </a:lnTo>
                  <a:lnTo>
                    <a:pt x="132" y="4"/>
                  </a:lnTo>
                  <a:lnTo>
                    <a:pt x="134" y="14"/>
                  </a:lnTo>
                  <a:lnTo>
                    <a:pt x="135" y="27"/>
                  </a:lnTo>
                  <a:lnTo>
                    <a:pt x="134" y="40"/>
                  </a:lnTo>
                  <a:lnTo>
                    <a:pt x="133" y="51"/>
                  </a:lnTo>
                  <a:lnTo>
                    <a:pt x="125" y="42"/>
                  </a:lnTo>
                  <a:lnTo>
                    <a:pt x="118" y="36"/>
                  </a:lnTo>
                  <a:lnTo>
                    <a:pt x="112" y="33"/>
                  </a:lnTo>
                  <a:lnTo>
                    <a:pt x="111" y="32"/>
                  </a:lnTo>
                  <a:lnTo>
                    <a:pt x="107" y="34"/>
                  </a:lnTo>
                  <a:lnTo>
                    <a:pt x="100" y="38"/>
                  </a:lnTo>
                  <a:lnTo>
                    <a:pt x="90" y="44"/>
                  </a:lnTo>
                  <a:lnTo>
                    <a:pt x="76" y="49"/>
                  </a:lnTo>
                  <a:lnTo>
                    <a:pt x="60" y="54"/>
                  </a:lnTo>
                  <a:lnTo>
                    <a:pt x="45" y="55"/>
                  </a:lnTo>
                  <a:lnTo>
                    <a:pt x="30" y="51"/>
                  </a:lnTo>
                  <a:lnTo>
                    <a:pt x="17" y="45"/>
                  </a:lnTo>
                  <a:lnTo>
                    <a:pt x="7" y="38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2" y="31"/>
                  </a:lnTo>
                  <a:lnTo>
                    <a:pt x="3" y="29"/>
                  </a:lnTo>
                  <a:lnTo>
                    <a:pt x="4" y="27"/>
                  </a:lnTo>
                  <a:lnTo>
                    <a:pt x="3" y="26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6" y="17"/>
                  </a:lnTo>
                  <a:lnTo>
                    <a:pt x="17" y="11"/>
                  </a:lnTo>
                  <a:lnTo>
                    <a:pt x="29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8000"/>
            </a:solidFill>
            <a:ln w="0">
              <a:solidFill>
                <a:srgbClr val="FF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3" name="Freeform 1336"/>
            <p:cNvSpPr>
              <a:spLocks/>
            </p:cNvSpPr>
            <p:nvPr/>
          </p:nvSpPr>
          <p:spPr bwMode="auto">
            <a:xfrm>
              <a:off x="1643856" y="4684713"/>
              <a:ext cx="14288" cy="23813"/>
            </a:xfrm>
            <a:custGeom>
              <a:avLst/>
              <a:gdLst>
                <a:gd name="T0" fmla="*/ 5 w 9"/>
                <a:gd name="T1" fmla="*/ 0 h 15"/>
                <a:gd name="T2" fmla="*/ 7 w 9"/>
                <a:gd name="T3" fmla="*/ 1 h 15"/>
                <a:gd name="T4" fmla="*/ 8 w 9"/>
                <a:gd name="T5" fmla="*/ 3 h 15"/>
                <a:gd name="T6" fmla="*/ 9 w 9"/>
                <a:gd name="T7" fmla="*/ 5 h 15"/>
                <a:gd name="T8" fmla="*/ 9 w 9"/>
                <a:gd name="T9" fmla="*/ 8 h 15"/>
                <a:gd name="T10" fmla="*/ 9 w 9"/>
                <a:gd name="T11" fmla="*/ 11 h 15"/>
                <a:gd name="T12" fmla="*/ 8 w 9"/>
                <a:gd name="T13" fmla="*/ 13 h 15"/>
                <a:gd name="T14" fmla="*/ 7 w 9"/>
                <a:gd name="T15" fmla="*/ 15 h 15"/>
                <a:gd name="T16" fmla="*/ 5 w 9"/>
                <a:gd name="T17" fmla="*/ 15 h 15"/>
                <a:gd name="T18" fmla="*/ 3 w 9"/>
                <a:gd name="T19" fmla="*/ 15 h 15"/>
                <a:gd name="T20" fmla="*/ 1 w 9"/>
                <a:gd name="T21" fmla="*/ 13 h 15"/>
                <a:gd name="T22" fmla="*/ 0 w 9"/>
                <a:gd name="T23" fmla="*/ 11 h 15"/>
                <a:gd name="T24" fmla="*/ 0 w 9"/>
                <a:gd name="T25" fmla="*/ 8 h 15"/>
                <a:gd name="T26" fmla="*/ 0 w 9"/>
                <a:gd name="T27" fmla="*/ 5 h 15"/>
                <a:gd name="T28" fmla="*/ 1 w 9"/>
                <a:gd name="T29" fmla="*/ 3 h 15"/>
                <a:gd name="T30" fmla="*/ 3 w 9"/>
                <a:gd name="T31" fmla="*/ 1 h 15"/>
                <a:gd name="T32" fmla="*/ 5 w 9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5">
                  <a:moveTo>
                    <a:pt x="5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9" y="5"/>
                  </a:lnTo>
                  <a:lnTo>
                    <a:pt x="9" y="8"/>
                  </a:lnTo>
                  <a:lnTo>
                    <a:pt x="9" y="11"/>
                  </a:lnTo>
                  <a:lnTo>
                    <a:pt x="8" y="13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4" name="Freeform 1337"/>
            <p:cNvSpPr>
              <a:spLocks/>
            </p:cNvSpPr>
            <p:nvPr/>
          </p:nvSpPr>
          <p:spPr bwMode="auto">
            <a:xfrm>
              <a:off x="1647031" y="4695826"/>
              <a:ext cx="7938" cy="6350"/>
            </a:xfrm>
            <a:custGeom>
              <a:avLst/>
              <a:gdLst>
                <a:gd name="T0" fmla="*/ 3 w 5"/>
                <a:gd name="T1" fmla="*/ 0 h 4"/>
                <a:gd name="T2" fmla="*/ 4 w 5"/>
                <a:gd name="T3" fmla="*/ 0 h 4"/>
                <a:gd name="T4" fmla="*/ 5 w 5"/>
                <a:gd name="T5" fmla="*/ 3 h 4"/>
                <a:gd name="T6" fmla="*/ 4 w 5"/>
                <a:gd name="T7" fmla="*/ 4 h 4"/>
                <a:gd name="T8" fmla="*/ 3 w 5"/>
                <a:gd name="T9" fmla="*/ 4 h 4"/>
                <a:gd name="T10" fmla="*/ 0 w 5"/>
                <a:gd name="T11" fmla="*/ 4 h 4"/>
                <a:gd name="T12" fmla="*/ 0 w 5"/>
                <a:gd name="T13" fmla="*/ 3 h 4"/>
                <a:gd name="T14" fmla="*/ 0 w 5"/>
                <a:gd name="T15" fmla="*/ 0 h 4"/>
                <a:gd name="T16" fmla="*/ 3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lnTo>
                    <a:pt x="4" y="0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A626"/>
            </a:solidFill>
            <a:ln w="0">
              <a:solidFill>
                <a:srgbClr val="FFA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5" name="Freeform 1338"/>
            <p:cNvSpPr>
              <a:spLocks/>
            </p:cNvSpPr>
            <p:nvPr/>
          </p:nvSpPr>
          <p:spPr bwMode="auto">
            <a:xfrm>
              <a:off x="1656556" y="4673601"/>
              <a:ext cx="30163" cy="61913"/>
            </a:xfrm>
            <a:custGeom>
              <a:avLst/>
              <a:gdLst>
                <a:gd name="T0" fmla="*/ 5 w 19"/>
                <a:gd name="T1" fmla="*/ 0 h 39"/>
                <a:gd name="T2" fmla="*/ 12 w 19"/>
                <a:gd name="T3" fmla="*/ 2 h 39"/>
                <a:gd name="T4" fmla="*/ 17 w 19"/>
                <a:gd name="T5" fmla="*/ 10 h 39"/>
                <a:gd name="T6" fmla="*/ 19 w 19"/>
                <a:gd name="T7" fmla="*/ 20 h 39"/>
                <a:gd name="T8" fmla="*/ 17 w 19"/>
                <a:gd name="T9" fmla="*/ 29 h 39"/>
                <a:gd name="T10" fmla="*/ 12 w 19"/>
                <a:gd name="T11" fmla="*/ 37 h 39"/>
                <a:gd name="T12" fmla="*/ 5 w 19"/>
                <a:gd name="T13" fmla="*/ 39 h 39"/>
                <a:gd name="T14" fmla="*/ 5 w 19"/>
                <a:gd name="T15" fmla="*/ 39 h 39"/>
                <a:gd name="T16" fmla="*/ 8 w 19"/>
                <a:gd name="T17" fmla="*/ 37 h 39"/>
                <a:gd name="T18" fmla="*/ 11 w 19"/>
                <a:gd name="T19" fmla="*/ 32 h 39"/>
                <a:gd name="T20" fmla="*/ 13 w 19"/>
                <a:gd name="T21" fmla="*/ 27 h 39"/>
                <a:gd name="T22" fmla="*/ 14 w 19"/>
                <a:gd name="T23" fmla="*/ 21 h 39"/>
                <a:gd name="T24" fmla="*/ 12 w 19"/>
                <a:gd name="T25" fmla="*/ 11 h 39"/>
                <a:gd name="T26" fmla="*/ 7 w 19"/>
                <a:gd name="T27" fmla="*/ 5 h 39"/>
                <a:gd name="T28" fmla="*/ 0 w 19"/>
                <a:gd name="T29" fmla="*/ 1 h 39"/>
                <a:gd name="T30" fmla="*/ 2 w 19"/>
                <a:gd name="T31" fmla="*/ 0 h 39"/>
                <a:gd name="T32" fmla="*/ 5 w 19"/>
                <a:gd name="T3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39">
                  <a:moveTo>
                    <a:pt x="5" y="0"/>
                  </a:moveTo>
                  <a:lnTo>
                    <a:pt x="12" y="2"/>
                  </a:lnTo>
                  <a:lnTo>
                    <a:pt x="17" y="10"/>
                  </a:lnTo>
                  <a:lnTo>
                    <a:pt x="19" y="20"/>
                  </a:lnTo>
                  <a:lnTo>
                    <a:pt x="17" y="29"/>
                  </a:lnTo>
                  <a:lnTo>
                    <a:pt x="12" y="37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8" y="37"/>
                  </a:lnTo>
                  <a:lnTo>
                    <a:pt x="11" y="32"/>
                  </a:lnTo>
                  <a:lnTo>
                    <a:pt x="13" y="27"/>
                  </a:lnTo>
                  <a:lnTo>
                    <a:pt x="14" y="21"/>
                  </a:lnTo>
                  <a:lnTo>
                    <a:pt x="12" y="11"/>
                  </a:lnTo>
                  <a:lnTo>
                    <a:pt x="7" y="5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6" name="Freeform 1339"/>
            <p:cNvSpPr>
              <a:spLocks/>
            </p:cNvSpPr>
            <p:nvPr/>
          </p:nvSpPr>
          <p:spPr bwMode="auto">
            <a:xfrm>
              <a:off x="1410493" y="4524376"/>
              <a:ext cx="214313" cy="87313"/>
            </a:xfrm>
            <a:custGeom>
              <a:avLst/>
              <a:gdLst>
                <a:gd name="T0" fmla="*/ 44 w 135"/>
                <a:gd name="T1" fmla="*/ 0 h 55"/>
                <a:gd name="T2" fmla="*/ 59 w 135"/>
                <a:gd name="T3" fmla="*/ 0 h 55"/>
                <a:gd name="T4" fmla="*/ 75 w 135"/>
                <a:gd name="T5" fmla="*/ 5 h 55"/>
                <a:gd name="T6" fmla="*/ 88 w 135"/>
                <a:gd name="T7" fmla="*/ 11 h 55"/>
                <a:gd name="T8" fmla="*/ 99 w 135"/>
                <a:gd name="T9" fmla="*/ 17 h 55"/>
                <a:gd name="T10" fmla="*/ 107 w 135"/>
                <a:gd name="T11" fmla="*/ 20 h 55"/>
                <a:gd name="T12" fmla="*/ 109 w 135"/>
                <a:gd name="T13" fmla="*/ 22 h 55"/>
                <a:gd name="T14" fmla="*/ 112 w 135"/>
                <a:gd name="T15" fmla="*/ 21 h 55"/>
                <a:gd name="T16" fmla="*/ 116 w 135"/>
                <a:gd name="T17" fmla="*/ 18 h 55"/>
                <a:gd name="T18" fmla="*/ 125 w 135"/>
                <a:gd name="T19" fmla="*/ 12 h 55"/>
                <a:gd name="T20" fmla="*/ 132 w 135"/>
                <a:gd name="T21" fmla="*/ 4 h 55"/>
                <a:gd name="T22" fmla="*/ 134 w 135"/>
                <a:gd name="T23" fmla="*/ 14 h 55"/>
                <a:gd name="T24" fmla="*/ 135 w 135"/>
                <a:gd name="T25" fmla="*/ 27 h 55"/>
                <a:gd name="T26" fmla="*/ 134 w 135"/>
                <a:gd name="T27" fmla="*/ 40 h 55"/>
                <a:gd name="T28" fmla="*/ 133 w 135"/>
                <a:gd name="T29" fmla="*/ 51 h 55"/>
                <a:gd name="T30" fmla="*/ 125 w 135"/>
                <a:gd name="T31" fmla="*/ 42 h 55"/>
                <a:gd name="T32" fmla="*/ 118 w 135"/>
                <a:gd name="T33" fmla="*/ 37 h 55"/>
                <a:gd name="T34" fmla="*/ 112 w 135"/>
                <a:gd name="T35" fmla="*/ 33 h 55"/>
                <a:gd name="T36" fmla="*/ 109 w 135"/>
                <a:gd name="T37" fmla="*/ 32 h 55"/>
                <a:gd name="T38" fmla="*/ 107 w 135"/>
                <a:gd name="T39" fmla="*/ 34 h 55"/>
                <a:gd name="T40" fmla="*/ 100 w 135"/>
                <a:gd name="T41" fmla="*/ 38 h 55"/>
                <a:gd name="T42" fmla="*/ 89 w 135"/>
                <a:gd name="T43" fmla="*/ 44 h 55"/>
                <a:gd name="T44" fmla="*/ 75 w 135"/>
                <a:gd name="T45" fmla="*/ 49 h 55"/>
                <a:gd name="T46" fmla="*/ 60 w 135"/>
                <a:gd name="T47" fmla="*/ 54 h 55"/>
                <a:gd name="T48" fmla="*/ 44 w 135"/>
                <a:gd name="T49" fmla="*/ 55 h 55"/>
                <a:gd name="T50" fmla="*/ 29 w 135"/>
                <a:gd name="T51" fmla="*/ 51 h 55"/>
                <a:gd name="T52" fmla="*/ 17 w 135"/>
                <a:gd name="T53" fmla="*/ 45 h 55"/>
                <a:gd name="T54" fmla="*/ 7 w 135"/>
                <a:gd name="T55" fmla="*/ 38 h 55"/>
                <a:gd name="T56" fmla="*/ 0 w 135"/>
                <a:gd name="T57" fmla="*/ 33 h 55"/>
                <a:gd name="T58" fmla="*/ 0 w 135"/>
                <a:gd name="T59" fmla="*/ 32 h 55"/>
                <a:gd name="T60" fmla="*/ 1 w 135"/>
                <a:gd name="T61" fmla="*/ 31 h 55"/>
                <a:gd name="T62" fmla="*/ 2 w 135"/>
                <a:gd name="T63" fmla="*/ 30 h 55"/>
                <a:gd name="T64" fmla="*/ 4 w 135"/>
                <a:gd name="T65" fmla="*/ 27 h 55"/>
                <a:gd name="T66" fmla="*/ 2 w 135"/>
                <a:gd name="T67" fmla="*/ 26 h 55"/>
                <a:gd name="T68" fmla="*/ 1 w 135"/>
                <a:gd name="T69" fmla="*/ 25 h 55"/>
                <a:gd name="T70" fmla="*/ 0 w 135"/>
                <a:gd name="T71" fmla="*/ 24 h 55"/>
                <a:gd name="T72" fmla="*/ 0 w 135"/>
                <a:gd name="T73" fmla="*/ 22 h 55"/>
                <a:gd name="T74" fmla="*/ 0 w 135"/>
                <a:gd name="T75" fmla="*/ 21 h 55"/>
                <a:gd name="T76" fmla="*/ 6 w 135"/>
                <a:gd name="T77" fmla="*/ 17 h 55"/>
                <a:gd name="T78" fmla="*/ 15 w 135"/>
                <a:gd name="T79" fmla="*/ 11 h 55"/>
                <a:gd name="T80" fmla="*/ 28 w 135"/>
                <a:gd name="T81" fmla="*/ 4 h 55"/>
                <a:gd name="T82" fmla="*/ 44 w 135"/>
                <a:gd name="T8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5" h="55">
                  <a:moveTo>
                    <a:pt x="44" y="0"/>
                  </a:moveTo>
                  <a:lnTo>
                    <a:pt x="59" y="0"/>
                  </a:lnTo>
                  <a:lnTo>
                    <a:pt x="75" y="5"/>
                  </a:lnTo>
                  <a:lnTo>
                    <a:pt x="88" y="11"/>
                  </a:lnTo>
                  <a:lnTo>
                    <a:pt x="99" y="17"/>
                  </a:lnTo>
                  <a:lnTo>
                    <a:pt x="107" y="20"/>
                  </a:lnTo>
                  <a:lnTo>
                    <a:pt x="109" y="22"/>
                  </a:lnTo>
                  <a:lnTo>
                    <a:pt x="112" y="21"/>
                  </a:lnTo>
                  <a:lnTo>
                    <a:pt x="116" y="18"/>
                  </a:lnTo>
                  <a:lnTo>
                    <a:pt x="125" y="12"/>
                  </a:lnTo>
                  <a:lnTo>
                    <a:pt x="132" y="4"/>
                  </a:lnTo>
                  <a:lnTo>
                    <a:pt x="134" y="14"/>
                  </a:lnTo>
                  <a:lnTo>
                    <a:pt x="135" y="27"/>
                  </a:lnTo>
                  <a:lnTo>
                    <a:pt x="134" y="40"/>
                  </a:lnTo>
                  <a:lnTo>
                    <a:pt x="133" y="51"/>
                  </a:lnTo>
                  <a:lnTo>
                    <a:pt x="125" y="42"/>
                  </a:lnTo>
                  <a:lnTo>
                    <a:pt x="118" y="37"/>
                  </a:lnTo>
                  <a:lnTo>
                    <a:pt x="112" y="33"/>
                  </a:lnTo>
                  <a:lnTo>
                    <a:pt x="109" y="32"/>
                  </a:lnTo>
                  <a:lnTo>
                    <a:pt x="107" y="34"/>
                  </a:lnTo>
                  <a:lnTo>
                    <a:pt x="100" y="38"/>
                  </a:lnTo>
                  <a:lnTo>
                    <a:pt x="89" y="44"/>
                  </a:lnTo>
                  <a:lnTo>
                    <a:pt x="75" y="49"/>
                  </a:lnTo>
                  <a:lnTo>
                    <a:pt x="60" y="54"/>
                  </a:lnTo>
                  <a:lnTo>
                    <a:pt x="44" y="55"/>
                  </a:lnTo>
                  <a:lnTo>
                    <a:pt x="29" y="51"/>
                  </a:lnTo>
                  <a:lnTo>
                    <a:pt x="17" y="45"/>
                  </a:lnTo>
                  <a:lnTo>
                    <a:pt x="7" y="38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1" y="31"/>
                  </a:lnTo>
                  <a:lnTo>
                    <a:pt x="2" y="30"/>
                  </a:lnTo>
                  <a:lnTo>
                    <a:pt x="4" y="27"/>
                  </a:lnTo>
                  <a:lnTo>
                    <a:pt x="2" y="26"/>
                  </a:lnTo>
                  <a:lnTo>
                    <a:pt x="1" y="25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6" y="17"/>
                  </a:lnTo>
                  <a:lnTo>
                    <a:pt x="15" y="11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7" name="Freeform 1340"/>
            <p:cNvSpPr>
              <a:spLocks/>
            </p:cNvSpPr>
            <p:nvPr/>
          </p:nvSpPr>
          <p:spPr bwMode="auto">
            <a:xfrm>
              <a:off x="1437481" y="4546601"/>
              <a:ext cx="14288" cy="25400"/>
            </a:xfrm>
            <a:custGeom>
              <a:avLst/>
              <a:gdLst>
                <a:gd name="T0" fmla="*/ 4 w 9"/>
                <a:gd name="T1" fmla="*/ 0 h 16"/>
                <a:gd name="T2" fmla="*/ 7 w 9"/>
                <a:gd name="T3" fmla="*/ 1 h 16"/>
                <a:gd name="T4" fmla="*/ 8 w 9"/>
                <a:gd name="T5" fmla="*/ 3 h 16"/>
                <a:gd name="T6" fmla="*/ 9 w 9"/>
                <a:gd name="T7" fmla="*/ 5 h 16"/>
                <a:gd name="T8" fmla="*/ 9 w 9"/>
                <a:gd name="T9" fmla="*/ 8 h 16"/>
                <a:gd name="T10" fmla="*/ 9 w 9"/>
                <a:gd name="T11" fmla="*/ 11 h 16"/>
                <a:gd name="T12" fmla="*/ 8 w 9"/>
                <a:gd name="T13" fmla="*/ 13 h 16"/>
                <a:gd name="T14" fmla="*/ 7 w 9"/>
                <a:gd name="T15" fmla="*/ 16 h 16"/>
                <a:gd name="T16" fmla="*/ 4 w 9"/>
                <a:gd name="T17" fmla="*/ 16 h 16"/>
                <a:gd name="T18" fmla="*/ 2 w 9"/>
                <a:gd name="T19" fmla="*/ 16 h 16"/>
                <a:gd name="T20" fmla="*/ 1 w 9"/>
                <a:gd name="T21" fmla="*/ 13 h 16"/>
                <a:gd name="T22" fmla="*/ 0 w 9"/>
                <a:gd name="T23" fmla="*/ 11 h 16"/>
                <a:gd name="T24" fmla="*/ 0 w 9"/>
                <a:gd name="T25" fmla="*/ 8 h 16"/>
                <a:gd name="T26" fmla="*/ 0 w 9"/>
                <a:gd name="T27" fmla="*/ 5 h 16"/>
                <a:gd name="T28" fmla="*/ 1 w 9"/>
                <a:gd name="T29" fmla="*/ 3 h 16"/>
                <a:gd name="T30" fmla="*/ 2 w 9"/>
                <a:gd name="T31" fmla="*/ 1 h 16"/>
                <a:gd name="T32" fmla="*/ 4 w 9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6">
                  <a:moveTo>
                    <a:pt x="4" y="0"/>
                  </a:moveTo>
                  <a:lnTo>
                    <a:pt x="7" y="1"/>
                  </a:lnTo>
                  <a:lnTo>
                    <a:pt x="8" y="3"/>
                  </a:lnTo>
                  <a:lnTo>
                    <a:pt x="9" y="5"/>
                  </a:lnTo>
                  <a:lnTo>
                    <a:pt x="9" y="8"/>
                  </a:lnTo>
                  <a:lnTo>
                    <a:pt x="9" y="11"/>
                  </a:lnTo>
                  <a:lnTo>
                    <a:pt x="8" y="13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2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8" name="Freeform 1341"/>
            <p:cNvSpPr>
              <a:spLocks/>
            </p:cNvSpPr>
            <p:nvPr/>
          </p:nvSpPr>
          <p:spPr bwMode="auto">
            <a:xfrm>
              <a:off x="1440656" y="4557713"/>
              <a:ext cx="7938" cy="6350"/>
            </a:xfrm>
            <a:custGeom>
              <a:avLst/>
              <a:gdLst>
                <a:gd name="T0" fmla="*/ 2 w 5"/>
                <a:gd name="T1" fmla="*/ 0 h 4"/>
                <a:gd name="T2" fmla="*/ 3 w 5"/>
                <a:gd name="T3" fmla="*/ 0 h 4"/>
                <a:gd name="T4" fmla="*/ 5 w 5"/>
                <a:gd name="T5" fmla="*/ 3 h 4"/>
                <a:gd name="T6" fmla="*/ 3 w 5"/>
                <a:gd name="T7" fmla="*/ 4 h 4"/>
                <a:gd name="T8" fmla="*/ 2 w 5"/>
                <a:gd name="T9" fmla="*/ 4 h 4"/>
                <a:gd name="T10" fmla="*/ 0 w 5"/>
                <a:gd name="T11" fmla="*/ 4 h 4"/>
                <a:gd name="T12" fmla="*/ 0 w 5"/>
                <a:gd name="T13" fmla="*/ 3 h 4"/>
                <a:gd name="T14" fmla="*/ 0 w 5"/>
                <a:gd name="T15" fmla="*/ 0 h 4"/>
                <a:gd name="T16" fmla="*/ 2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9" name="Freeform 1342"/>
            <p:cNvSpPr>
              <a:spLocks/>
            </p:cNvSpPr>
            <p:nvPr/>
          </p:nvSpPr>
          <p:spPr bwMode="auto">
            <a:xfrm>
              <a:off x="1450181" y="4535488"/>
              <a:ext cx="30163" cy="61913"/>
            </a:xfrm>
            <a:custGeom>
              <a:avLst/>
              <a:gdLst>
                <a:gd name="T0" fmla="*/ 4 w 19"/>
                <a:gd name="T1" fmla="*/ 0 h 39"/>
                <a:gd name="T2" fmla="*/ 12 w 19"/>
                <a:gd name="T3" fmla="*/ 3 h 39"/>
                <a:gd name="T4" fmla="*/ 16 w 19"/>
                <a:gd name="T5" fmla="*/ 10 h 39"/>
                <a:gd name="T6" fmla="*/ 19 w 19"/>
                <a:gd name="T7" fmla="*/ 20 h 39"/>
                <a:gd name="T8" fmla="*/ 16 w 19"/>
                <a:gd name="T9" fmla="*/ 30 h 39"/>
                <a:gd name="T10" fmla="*/ 12 w 19"/>
                <a:gd name="T11" fmla="*/ 37 h 39"/>
                <a:gd name="T12" fmla="*/ 4 w 19"/>
                <a:gd name="T13" fmla="*/ 39 h 39"/>
                <a:gd name="T14" fmla="*/ 3 w 19"/>
                <a:gd name="T15" fmla="*/ 39 h 39"/>
                <a:gd name="T16" fmla="*/ 8 w 19"/>
                <a:gd name="T17" fmla="*/ 37 h 39"/>
                <a:gd name="T18" fmla="*/ 10 w 19"/>
                <a:gd name="T19" fmla="*/ 32 h 39"/>
                <a:gd name="T20" fmla="*/ 13 w 19"/>
                <a:gd name="T21" fmla="*/ 27 h 39"/>
                <a:gd name="T22" fmla="*/ 13 w 19"/>
                <a:gd name="T23" fmla="*/ 21 h 39"/>
                <a:gd name="T24" fmla="*/ 12 w 19"/>
                <a:gd name="T25" fmla="*/ 11 h 39"/>
                <a:gd name="T26" fmla="*/ 7 w 19"/>
                <a:gd name="T27" fmla="*/ 4 h 39"/>
                <a:gd name="T28" fmla="*/ 0 w 19"/>
                <a:gd name="T29" fmla="*/ 1 h 39"/>
                <a:gd name="T30" fmla="*/ 2 w 19"/>
                <a:gd name="T31" fmla="*/ 0 h 39"/>
                <a:gd name="T32" fmla="*/ 4 w 19"/>
                <a:gd name="T3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39">
                  <a:moveTo>
                    <a:pt x="4" y="0"/>
                  </a:moveTo>
                  <a:lnTo>
                    <a:pt x="12" y="3"/>
                  </a:lnTo>
                  <a:lnTo>
                    <a:pt x="16" y="10"/>
                  </a:lnTo>
                  <a:lnTo>
                    <a:pt x="19" y="20"/>
                  </a:lnTo>
                  <a:lnTo>
                    <a:pt x="16" y="30"/>
                  </a:lnTo>
                  <a:lnTo>
                    <a:pt x="12" y="37"/>
                  </a:lnTo>
                  <a:lnTo>
                    <a:pt x="4" y="39"/>
                  </a:lnTo>
                  <a:lnTo>
                    <a:pt x="3" y="39"/>
                  </a:lnTo>
                  <a:lnTo>
                    <a:pt x="8" y="37"/>
                  </a:lnTo>
                  <a:lnTo>
                    <a:pt x="10" y="32"/>
                  </a:lnTo>
                  <a:lnTo>
                    <a:pt x="13" y="27"/>
                  </a:lnTo>
                  <a:lnTo>
                    <a:pt x="13" y="21"/>
                  </a:lnTo>
                  <a:lnTo>
                    <a:pt x="12" y="11"/>
                  </a:lnTo>
                  <a:lnTo>
                    <a:pt x="7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0" name="Freeform 1343"/>
            <p:cNvSpPr>
              <a:spLocks/>
            </p:cNvSpPr>
            <p:nvPr/>
          </p:nvSpPr>
          <p:spPr bwMode="auto">
            <a:xfrm>
              <a:off x="1166018" y="4757738"/>
              <a:ext cx="214313" cy="88900"/>
            </a:xfrm>
            <a:custGeom>
              <a:avLst/>
              <a:gdLst>
                <a:gd name="T0" fmla="*/ 44 w 135"/>
                <a:gd name="T1" fmla="*/ 0 h 56"/>
                <a:gd name="T2" fmla="*/ 60 w 135"/>
                <a:gd name="T3" fmla="*/ 1 h 56"/>
                <a:gd name="T4" fmla="*/ 75 w 135"/>
                <a:gd name="T5" fmla="*/ 6 h 56"/>
                <a:gd name="T6" fmla="*/ 88 w 135"/>
                <a:gd name="T7" fmla="*/ 12 h 56"/>
                <a:gd name="T8" fmla="*/ 100 w 135"/>
                <a:gd name="T9" fmla="*/ 18 h 56"/>
                <a:gd name="T10" fmla="*/ 107 w 135"/>
                <a:gd name="T11" fmla="*/ 21 h 56"/>
                <a:gd name="T12" fmla="*/ 110 w 135"/>
                <a:gd name="T13" fmla="*/ 23 h 56"/>
                <a:gd name="T14" fmla="*/ 112 w 135"/>
                <a:gd name="T15" fmla="*/ 22 h 56"/>
                <a:gd name="T16" fmla="*/ 117 w 135"/>
                <a:gd name="T17" fmla="*/ 19 h 56"/>
                <a:gd name="T18" fmla="*/ 125 w 135"/>
                <a:gd name="T19" fmla="*/ 13 h 56"/>
                <a:gd name="T20" fmla="*/ 132 w 135"/>
                <a:gd name="T21" fmla="*/ 5 h 56"/>
                <a:gd name="T22" fmla="*/ 134 w 135"/>
                <a:gd name="T23" fmla="*/ 14 h 56"/>
                <a:gd name="T24" fmla="*/ 135 w 135"/>
                <a:gd name="T25" fmla="*/ 28 h 56"/>
                <a:gd name="T26" fmla="*/ 134 w 135"/>
                <a:gd name="T27" fmla="*/ 41 h 56"/>
                <a:gd name="T28" fmla="*/ 133 w 135"/>
                <a:gd name="T29" fmla="*/ 52 h 56"/>
                <a:gd name="T30" fmla="*/ 125 w 135"/>
                <a:gd name="T31" fmla="*/ 43 h 56"/>
                <a:gd name="T32" fmla="*/ 118 w 135"/>
                <a:gd name="T33" fmla="*/ 38 h 56"/>
                <a:gd name="T34" fmla="*/ 112 w 135"/>
                <a:gd name="T35" fmla="*/ 34 h 56"/>
                <a:gd name="T36" fmla="*/ 111 w 135"/>
                <a:gd name="T37" fmla="*/ 33 h 56"/>
                <a:gd name="T38" fmla="*/ 107 w 135"/>
                <a:gd name="T39" fmla="*/ 35 h 56"/>
                <a:gd name="T40" fmla="*/ 100 w 135"/>
                <a:gd name="T41" fmla="*/ 39 h 56"/>
                <a:gd name="T42" fmla="*/ 90 w 135"/>
                <a:gd name="T43" fmla="*/ 45 h 56"/>
                <a:gd name="T44" fmla="*/ 75 w 135"/>
                <a:gd name="T45" fmla="*/ 50 h 56"/>
                <a:gd name="T46" fmla="*/ 60 w 135"/>
                <a:gd name="T47" fmla="*/ 55 h 56"/>
                <a:gd name="T48" fmla="*/ 45 w 135"/>
                <a:gd name="T49" fmla="*/ 56 h 56"/>
                <a:gd name="T50" fmla="*/ 30 w 135"/>
                <a:gd name="T51" fmla="*/ 52 h 56"/>
                <a:gd name="T52" fmla="*/ 17 w 135"/>
                <a:gd name="T53" fmla="*/ 45 h 56"/>
                <a:gd name="T54" fmla="*/ 7 w 135"/>
                <a:gd name="T55" fmla="*/ 39 h 56"/>
                <a:gd name="T56" fmla="*/ 2 w 135"/>
                <a:gd name="T57" fmla="*/ 34 h 56"/>
                <a:gd name="T58" fmla="*/ 0 w 135"/>
                <a:gd name="T59" fmla="*/ 33 h 56"/>
                <a:gd name="T60" fmla="*/ 2 w 135"/>
                <a:gd name="T61" fmla="*/ 32 h 56"/>
                <a:gd name="T62" fmla="*/ 3 w 135"/>
                <a:gd name="T63" fmla="*/ 29 h 56"/>
                <a:gd name="T64" fmla="*/ 4 w 135"/>
                <a:gd name="T65" fmla="*/ 28 h 56"/>
                <a:gd name="T66" fmla="*/ 3 w 135"/>
                <a:gd name="T67" fmla="*/ 27 h 56"/>
                <a:gd name="T68" fmla="*/ 2 w 135"/>
                <a:gd name="T69" fmla="*/ 26 h 56"/>
                <a:gd name="T70" fmla="*/ 0 w 135"/>
                <a:gd name="T71" fmla="*/ 25 h 56"/>
                <a:gd name="T72" fmla="*/ 0 w 135"/>
                <a:gd name="T73" fmla="*/ 23 h 56"/>
                <a:gd name="T74" fmla="*/ 0 w 135"/>
                <a:gd name="T75" fmla="*/ 22 h 56"/>
                <a:gd name="T76" fmla="*/ 6 w 135"/>
                <a:gd name="T77" fmla="*/ 18 h 56"/>
                <a:gd name="T78" fmla="*/ 17 w 135"/>
                <a:gd name="T79" fmla="*/ 12 h 56"/>
                <a:gd name="T80" fmla="*/ 29 w 135"/>
                <a:gd name="T81" fmla="*/ 5 h 56"/>
                <a:gd name="T82" fmla="*/ 44 w 135"/>
                <a:gd name="T8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5" h="56">
                  <a:moveTo>
                    <a:pt x="44" y="0"/>
                  </a:moveTo>
                  <a:lnTo>
                    <a:pt x="60" y="1"/>
                  </a:lnTo>
                  <a:lnTo>
                    <a:pt x="75" y="6"/>
                  </a:lnTo>
                  <a:lnTo>
                    <a:pt x="88" y="12"/>
                  </a:lnTo>
                  <a:lnTo>
                    <a:pt x="100" y="18"/>
                  </a:lnTo>
                  <a:lnTo>
                    <a:pt x="107" y="21"/>
                  </a:lnTo>
                  <a:lnTo>
                    <a:pt x="110" y="23"/>
                  </a:lnTo>
                  <a:lnTo>
                    <a:pt x="112" y="22"/>
                  </a:lnTo>
                  <a:lnTo>
                    <a:pt x="117" y="19"/>
                  </a:lnTo>
                  <a:lnTo>
                    <a:pt x="125" y="13"/>
                  </a:lnTo>
                  <a:lnTo>
                    <a:pt x="132" y="5"/>
                  </a:lnTo>
                  <a:lnTo>
                    <a:pt x="134" y="14"/>
                  </a:lnTo>
                  <a:lnTo>
                    <a:pt x="135" y="28"/>
                  </a:lnTo>
                  <a:lnTo>
                    <a:pt x="134" y="41"/>
                  </a:lnTo>
                  <a:lnTo>
                    <a:pt x="133" y="52"/>
                  </a:lnTo>
                  <a:lnTo>
                    <a:pt x="125" y="43"/>
                  </a:lnTo>
                  <a:lnTo>
                    <a:pt x="118" y="38"/>
                  </a:lnTo>
                  <a:lnTo>
                    <a:pt x="112" y="34"/>
                  </a:lnTo>
                  <a:lnTo>
                    <a:pt x="111" y="33"/>
                  </a:lnTo>
                  <a:lnTo>
                    <a:pt x="107" y="35"/>
                  </a:lnTo>
                  <a:lnTo>
                    <a:pt x="100" y="39"/>
                  </a:lnTo>
                  <a:lnTo>
                    <a:pt x="90" y="45"/>
                  </a:lnTo>
                  <a:lnTo>
                    <a:pt x="75" y="50"/>
                  </a:lnTo>
                  <a:lnTo>
                    <a:pt x="60" y="55"/>
                  </a:lnTo>
                  <a:lnTo>
                    <a:pt x="45" y="56"/>
                  </a:lnTo>
                  <a:lnTo>
                    <a:pt x="30" y="52"/>
                  </a:lnTo>
                  <a:lnTo>
                    <a:pt x="17" y="45"/>
                  </a:lnTo>
                  <a:lnTo>
                    <a:pt x="7" y="39"/>
                  </a:lnTo>
                  <a:lnTo>
                    <a:pt x="2" y="34"/>
                  </a:lnTo>
                  <a:lnTo>
                    <a:pt x="0" y="33"/>
                  </a:lnTo>
                  <a:lnTo>
                    <a:pt x="2" y="32"/>
                  </a:lnTo>
                  <a:lnTo>
                    <a:pt x="3" y="29"/>
                  </a:lnTo>
                  <a:lnTo>
                    <a:pt x="4" y="28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7" y="12"/>
                  </a:lnTo>
                  <a:lnTo>
                    <a:pt x="29" y="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1" name="Freeform 1344"/>
            <p:cNvSpPr>
              <a:spLocks/>
            </p:cNvSpPr>
            <p:nvPr/>
          </p:nvSpPr>
          <p:spPr bwMode="auto">
            <a:xfrm>
              <a:off x="1193006" y="4781551"/>
              <a:ext cx="14288" cy="23813"/>
            </a:xfrm>
            <a:custGeom>
              <a:avLst/>
              <a:gdLst>
                <a:gd name="T0" fmla="*/ 4 w 9"/>
                <a:gd name="T1" fmla="*/ 0 h 15"/>
                <a:gd name="T2" fmla="*/ 7 w 9"/>
                <a:gd name="T3" fmla="*/ 0 h 15"/>
                <a:gd name="T4" fmla="*/ 8 w 9"/>
                <a:gd name="T5" fmla="*/ 3 h 15"/>
                <a:gd name="T6" fmla="*/ 9 w 9"/>
                <a:gd name="T7" fmla="*/ 5 h 15"/>
                <a:gd name="T8" fmla="*/ 9 w 9"/>
                <a:gd name="T9" fmla="*/ 7 h 15"/>
                <a:gd name="T10" fmla="*/ 9 w 9"/>
                <a:gd name="T11" fmla="*/ 11 h 15"/>
                <a:gd name="T12" fmla="*/ 8 w 9"/>
                <a:gd name="T13" fmla="*/ 13 h 15"/>
                <a:gd name="T14" fmla="*/ 7 w 9"/>
                <a:gd name="T15" fmla="*/ 14 h 15"/>
                <a:gd name="T16" fmla="*/ 4 w 9"/>
                <a:gd name="T17" fmla="*/ 15 h 15"/>
                <a:gd name="T18" fmla="*/ 3 w 9"/>
                <a:gd name="T19" fmla="*/ 14 h 15"/>
                <a:gd name="T20" fmla="*/ 1 w 9"/>
                <a:gd name="T21" fmla="*/ 13 h 15"/>
                <a:gd name="T22" fmla="*/ 0 w 9"/>
                <a:gd name="T23" fmla="*/ 11 h 15"/>
                <a:gd name="T24" fmla="*/ 0 w 9"/>
                <a:gd name="T25" fmla="*/ 7 h 15"/>
                <a:gd name="T26" fmla="*/ 0 w 9"/>
                <a:gd name="T27" fmla="*/ 5 h 15"/>
                <a:gd name="T28" fmla="*/ 1 w 9"/>
                <a:gd name="T29" fmla="*/ 3 h 15"/>
                <a:gd name="T30" fmla="*/ 3 w 9"/>
                <a:gd name="T31" fmla="*/ 0 h 15"/>
                <a:gd name="T32" fmla="*/ 4 w 9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5">
                  <a:moveTo>
                    <a:pt x="4" y="0"/>
                  </a:moveTo>
                  <a:lnTo>
                    <a:pt x="7" y="0"/>
                  </a:lnTo>
                  <a:lnTo>
                    <a:pt x="8" y="3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11"/>
                  </a:lnTo>
                  <a:lnTo>
                    <a:pt x="8" y="13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2" name="Freeform 1345"/>
            <p:cNvSpPr>
              <a:spLocks/>
            </p:cNvSpPr>
            <p:nvPr/>
          </p:nvSpPr>
          <p:spPr bwMode="auto">
            <a:xfrm>
              <a:off x="1196181" y="4791076"/>
              <a:ext cx="7938" cy="7938"/>
            </a:xfrm>
            <a:custGeom>
              <a:avLst/>
              <a:gdLst>
                <a:gd name="T0" fmla="*/ 2 w 5"/>
                <a:gd name="T1" fmla="*/ 0 h 5"/>
                <a:gd name="T2" fmla="*/ 4 w 5"/>
                <a:gd name="T3" fmla="*/ 1 h 5"/>
                <a:gd name="T4" fmla="*/ 5 w 5"/>
                <a:gd name="T5" fmla="*/ 2 h 5"/>
                <a:gd name="T6" fmla="*/ 4 w 5"/>
                <a:gd name="T7" fmla="*/ 5 h 5"/>
                <a:gd name="T8" fmla="*/ 2 w 5"/>
                <a:gd name="T9" fmla="*/ 5 h 5"/>
                <a:gd name="T10" fmla="*/ 1 w 5"/>
                <a:gd name="T11" fmla="*/ 5 h 5"/>
                <a:gd name="T12" fmla="*/ 0 w 5"/>
                <a:gd name="T13" fmla="*/ 2 h 5"/>
                <a:gd name="T14" fmla="*/ 1 w 5"/>
                <a:gd name="T15" fmla="*/ 1 h 5"/>
                <a:gd name="T16" fmla="*/ 2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lnTo>
                    <a:pt x="4" y="1"/>
                  </a:lnTo>
                  <a:lnTo>
                    <a:pt x="5" y="2"/>
                  </a:lnTo>
                  <a:lnTo>
                    <a:pt x="4" y="5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3" name="Freeform 1346"/>
            <p:cNvSpPr>
              <a:spLocks/>
            </p:cNvSpPr>
            <p:nvPr/>
          </p:nvSpPr>
          <p:spPr bwMode="auto">
            <a:xfrm>
              <a:off x="1205706" y="4770438"/>
              <a:ext cx="30163" cy="61913"/>
            </a:xfrm>
            <a:custGeom>
              <a:avLst/>
              <a:gdLst>
                <a:gd name="T0" fmla="*/ 5 w 19"/>
                <a:gd name="T1" fmla="*/ 0 h 39"/>
                <a:gd name="T2" fmla="*/ 12 w 19"/>
                <a:gd name="T3" fmla="*/ 3 h 39"/>
                <a:gd name="T4" fmla="*/ 16 w 19"/>
                <a:gd name="T5" fmla="*/ 10 h 39"/>
                <a:gd name="T6" fmla="*/ 19 w 19"/>
                <a:gd name="T7" fmla="*/ 20 h 39"/>
                <a:gd name="T8" fmla="*/ 16 w 19"/>
                <a:gd name="T9" fmla="*/ 30 h 39"/>
                <a:gd name="T10" fmla="*/ 12 w 19"/>
                <a:gd name="T11" fmla="*/ 37 h 39"/>
                <a:gd name="T12" fmla="*/ 5 w 19"/>
                <a:gd name="T13" fmla="*/ 39 h 39"/>
                <a:gd name="T14" fmla="*/ 5 w 19"/>
                <a:gd name="T15" fmla="*/ 39 h 39"/>
                <a:gd name="T16" fmla="*/ 8 w 19"/>
                <a:gd name="T17" fmla="*/ 37 h 39"/>
                <a:gd name="T18" fmla="*/ 11 w 19"/>
                <a:gd name="T19" fmla="*/ 32 h 39"/>
                <a:gd name="T20" fmla="*/ 13 w 19"/>
                <a:gd name="T21" fmla="*/ 27 h 39"/>
                <a:gd name="T22" fmla="*/ 14 w 19"/>
                <a:gd name="T23" fmla="*/ 20 h 39"/>
                <a:gd name="T24" fmla="*/ 12 w 19"/>
                <a:gd name="T25" fmla="*/ 11 h 39"/>
                <a:gd name="T26" fmla="*/ 7 w 19"/>
                <a:gd name="T27" fmla="*/ 4 h 39"/>
                <a:gd name="T28" fmla="*/ 0 w 19"/>
                <a:gd name="T29" fmla="*/ 1 h 39"/>
                <a:gd name="T30" fmla="*/ 2 w 19"/>
                <a:gd name="T31" fmla="*/ 0 h 39"/>
                <a:gd name="T32" fmla="*/ 5 w 19"/>
                <a:gd name="T3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39">
                  <a:moveTo>
                    <a:pt x="5" y="0"/>
                  </a:moveTo>
                  <a:lnTo>
                    <a:pt x="12" y="3"/>
                  </a:lnTo>
                  <a:lnTo>
                    <a:pt x="16" y="10"/>
                  </a:lnTo>
                  <a:lnTo>
                    <a:pt x="19" y="20"/>
                  </a:lnTo>
                  <a:lnTo>
                    <a:pt x="16" y="30"/>
                  </a:lnTo>
                  <a:lnTo>
                    <a:pt x="12" y="37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8" y="37"/>
                  </a:lnTo>
                  <a:lnTo>
                    <a:pt x="11" y="32"/>
                  </a:lnTo>
                  <a:lnTo>
                    <a:pt x="13" y="27"/>
                  </a:lnTo>
                  <a:lnTo>
                    <a:pt x="14" y="20"/>
                  </a:lnTo>
                  <a:lnTo>
                    <a:pt x="12" y="11"/>
                  </a:lnTo>
                  <a:lnTo>
                    <a:pt x="7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1" name="Freeform 1970"/>
            <p:cNvSpPr>
              <a:spLocks/>
            </p:cNvSpPr>
            <p:nvPr/>
          </p:nvSpPr>
          <p:spPr bwMode="auto">
            <a:xfrm>
              <a:off x="2542380" y="4594226"/>
              <a:ext cx="320675" cy="241300"/>
            </a:xfrm>
            <a:custGeom>
              <a:avLst/>
              <a:gdLst>
                <a:gd name="T0" fmla="*/ 9 w 202"/>
                <a:gd name="T1" fmla="*/ 2 h 152"/>
                <a:gd name="T2" fmla="*/ 27 w 202"/>
                <a:gd name="T3" fmla="*/ 11 h 152"/>
                <a:gd name="T4" fmla="*/ 49 w 202"/>
                <a:gd name="T5" fmla="*/ 22 h 152"/>
                <a:gd name="T6" fmla="*/ 72 w 202"/>
                <a:gd name="T7" fmla="*/ 27 h 152"/>
                <a:gd name="T8" fmla="*/ 106 w 202"/>
                <a:gd name="T9" fmla="*/ 31 h 152"/>
                <a:gd name="T10" fmla="*/ 130 w 202"/>
                <a:gd name="T11" fmla="*/ 44 h 152"/>
                <a:gd name="T12" fmla="*/ 138 w 202"/>
                <a:gd name="T13" fmla="*/ 50 h 152"/>
                <a:gd name="T14" fmla="*/ 139 w 202"/>
                <a:gd name="T15" fmla="*/ 52 h 152"/>
                <a:gd name="T16" fmla="*/ 143 w 202"/>
                <a:gd name="T17" fmla="*/ 58 h 152"/>
                <a:gd name="T18" fmla="*/ 148 w 202"/>
                <a:gd name="T19" fmla="*/ 67 h 152"/>
                <a:gd name="T20" fmla="*/ 146 w 202"/>
                <a:gd name="T21" fmla="*/ 67 h 152"/>
                <a:gd name="T22" fmla="*/ 143 w 202"/>
                <a:gd name="T23" fmla="*/ 67 h 152"/>
                <a:gd name="T24" fmla="*/ 141 w 202"/>
                <a:gd name="T25" fmla="*/ 67 h 152"/>
                <a:gd name="T26" fmla="*/ 138 w 202"/>
                <a:gd name="T27" fmla="*/ 68 h 152"/>
                <a:gd name="T28" fmla="*/ 141 w 202"/>
                <a:gd name="T29" fmla="*/ 69 h 152"/>
                <a:gd name="T30" fmla="*/ 148 w 202"/>
                <a:gd name="T31" fmla="*/ 72 h 152"/>
                <a:gd name="T32" fmla="*/ 158 w 202"/>
                <a:gd name="T33" fmla="*/ 83 h 152"/>
                <a:gd name="T34" fmla="*/ 164 w 202"/>
                <a:gd name="T35" fmla="*/ 92 h 152"/>
                <a:gd name="T36" fmla="*/ 160 w 202"/>
                <a:gd name="T37" fmla="*/ 92 h 152"/>
                <a:gd name="T38" fmla="*/ 156 w 202"/>
                <a:gd name="T39" fmla="*/ 92 h 152"/>
                <a:gd name="T40" fmla="*/ 151 w 202"/>
                <a:gd name="T41" fmla="*/ 91 h 152"/>
                <a:gd name="T42" fmla="*/ 146 w 202"/>
                <a:gd name="T43" fmla="*/ 91 h 152"/>
                <a:gd name="T44" fmla="*/ 145 w 202"/>
                <a:gd name="T45" fmla="*/ 92 h 152"/>
                <a:gd name="T46" fmla="*/ 148 w 202"/>
                <a:gd name="T47" fmla="*/ 94 h 152"/>
                <a:gd name="T48" fmla="*/ 157 w 202"/>
                <a:gd name="T49" fmla="*/ 96 h 152"/>
                <a:gd name="T50" fmla="*/ 165 w 202"/>
                <a:gd name="T51" fmla="*/ 97 h 152"/>
                <a:gd name="T52" fmla="*/ 176 w 202"/>
                <a:gd name="T53" fmla="*/ 111 h 152"/>
                <a:gd name="T54" fmla="*/ 184 w 202"/>
                <a:gd name="T55" fmla="*/ 123 h 152"/>
                <a:gd name="T56" fmla="*/ 182 w 202"/>
                <a:gd name="T57" fmla="*/ 123 h 152"/>
                <a:gd name="T58" fmla="*/ 178 w 202"/>
                <a:gd name="T59" fmla="*/ 123 h 152"/>
                <a:gd name="T60" fmla="*/ 173 w 202"/>
                <a:gd name="T61" fmla="*/ 123 h 152"/>
                <a:gd name="T62" fmla="*/ 171 w 202"/>
                <a:gd name="T63" fmla="*/ 124 h 152"/>
                <a:gd name="T64" fmla="*/ 172 w 202"/>
                <a:gd name="T65" fmla="*/ 125 h 152"/>
                <a:gd name="T66" fmla="*/ 179 w 202"/>
                <a:gd name="T67" fmla="*/ 126 h 152"/>
                <a:gd name="T68" fmla="*/ 190 w 202"/>
                <a:gd name="T69" fmla="*/ 130 h 152"/>
                <a:gd name="T70" fmla="*/ 198 w 202"/>
                <a:gd name="T71" fmla="*/ 139 h 152"/>
                <a:gd name="T72" fmla="*/ 199 w 202"/>
                <a:gd name="T73" fmla="*/ 149 h 152"/>
                <a:gd name="T74" fmla="*/ 178 w 202"/>
                <a:gd name="T75" fmla="*/ 152 h 152"/>
                <a:gd name="T76" fmla="*/ 144 w 202"/>
                <a:gd name="T77" fmla="*/ 146 h 152"/>
                <a:gd name="T78" fmla="*/ 103 w 202"/>
                <a:gd name="T79" fmla="*/ 130 h 152"/>
                <a:gd name="T80" fmla="*/ 58 w 202"/>
                <a:gd name="T81" fmla="*/ 99 h 152"/>
                <a:gd name="T82" fmla="*/ 28 w 202"/>
                <a:gd name="T83" fmla="*/ 64 h 152"/>
                <a:gd name="T84" fmla="*/ 10 w 202"/>
                <a:gd name="T85" fmla="*/ 29 h 152"/>
                <a:gd name="T86" fmla="*/ 0 w 202"/>
                <a:gd name="T87" fmla="*/ 3 h 152"/>
                <a:gd name="T88" fmla="*/ 3 w 202"/>
                <a:gd name="T8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152">
                  <a:moveTo>
                    <a:pt x="3" y="0"/>
                  </a:moveTo>
                  <a:lnTo>
                    <a:pt x="9" y="2"/>
                  </a:lnTo>
                  <a:lnTo>
                    <a:pt x="17" y="7"/>
                  </a:lnTo>
                  <a:lnTo>
                    <a:pt x="27" y="11"/>
                  </a:lnTo>
                  <a:lnTo>
                    <a:pt x="37" y="17"/>
                  </a:lnTo>
                  <a:lnTo>
                    <a:pt x="49" y="22"/>
                  </a:lnTo>
                  <a:lnTo>
                    <a:pt x="61" y="25"/>
                  </a:lnTo>
                  <a:lnTo>
                    <a:pt x="72" y="27"/>
                  </a:lnTo>
                  <a:lnTo>
                    <a:pt x="90" y="28"/>
                  </a:lnTo>
                  <a:lnTo>
                    <a:pt x="106" y="31"/>
                  </a:lnTo>
                  <a:lnTo>
                    <a:pt x="119" y="38"/>
                  </a:lnTo>
                  <a:lnTo>
                    <a:pt x="130" y="44"/>
                  </a:lnTo>
                  <a:lnTo>
                    <a:pt x="136" y="48"/>
                  </a:lnTo>
                  <a:lnTo>
                    <a:pt x="138" y="50"/>
                  </a:lnTo>
                  <a:lnTo>
                    <a:pt x="138" y="50"/>
                  </a:lnTo>
                  <a:lnTo>
                    <a:pt x="139" y="52"/>
                  </a:lnTo>
                  <a:lnTo>
                    <a:pt x="141" y="55"/>
                  </a:lnTo>
                  <a:lnTo>
                    <a:pt x="143" y="58"/>
                  </a:lnTo>
                  <a:lnTo>
                    <a:pt x="145" y="62"/>
                  </a:lnTo>
                  <a:lnTo>
                    <a:pt x="148" y="67"/>
                  </a:lnTo>
                  <a:lnTo>
                    <a:pt x="148" y="67"/>
                  </a:lnTo>
                  <a:lnTo>
                    <a:pt x="146" y="67"/>
                  </a:lnTo>
                  <a:lnTo>
                    <a:pt x="145" y="67"/>
                  </a:lnTo>
                  <a:lnTo>
                    <a:pt x="143" y="67"/>
                  </a:lnTo>
                  <a:lnTo>
                    <a:pt x="142" y="67"/>
                  </a:lnTo>
                  <a:lnTo>
                    <a:pt x="141" y="67"/>
                  </a:lnTo>
                  <a:lnTo>
                    <a:pt x="139" y="67"/>
                  </a:lnTo>
                  <a:lnTo>
                    <a:pt x="138" y="68"/>
                  </a:lnTo>
                  <a:lnTo>
                    <a:pt x="139" y="69"/>
                  </a:lnTo>
                  <a:lnTo>
                    <a:pt x="141" y="69"/>
                  </a:lnTo>
                  <a:lnTo>
                    <a:pt x="143" y="71"/>
                  </a:lnTo>
                  <a:lnTo>
                    <a:pt x="148" y="72"/>
                  </a:lnTo>
                  <a:lnTo>
                    <a:pt x="153" y="75"/>
                  </a:lnTo>
                  <a:lnTo>
                    <a:pt x="158" y="83"/>
                  </a:lnTo>
                  <a:lnTo>
                    <a:pt x="164" y="92"/>
                  </a:lnTo>
                  <a:lnTo>
                    <a:pt x="164" y="92"/>
                  </a:lnTo>
                  <a:lnTo>
                    <a:pt x="163" y="92"/>
                  </a:lnTo>
                  <a:lnTo>
                    <a:pt x="160" y="92"/>
                  </a:lnTo>
                  <a:lnTo>
                    <a:pt x="158" y="92"/>
                  </a:lnTo>
                  <a:lnTo>
                    <a:pt x="156" y="92"/>
                  </a:lnTo>
                  <a:lnTo>
                    <a:pt x="153" y="92"/>
                  </a:lnTo>
                  <a:lnTo>
                    <a:pt x="151" y="91"/>
                  </a:lnTo>
                  <a:lnTo>
                    <a:pt x="149" y="91"/>
                  </a:lnTo>
                  <a:lnTo>
                    <a:pt x="146" y="91"/>
                  </a:lnTo>
                  <a:lnTo>
                    <a:pt x="145" y="92"/>
                  </a:lnTo>
                  <a:lnTo>
                    <a:pt x="145" y="92"/>
                  </a:lnTo>
                  <a:lnTo>
                    <a:pt x="146" y="92"/>
                  </a:lnTo>
                  <a:lnTo>
                    <a:pt x="148" y="94"/>
                  </a:lnTo>
                  <a:lnTo>
                    <a:pt x="151" y="95"/>
                  </a:lnTo>
                  <a:lnTo>
                    <a:pt x="157" y="96"/>
                  </a:lnTo>
                  <a:lnTo>
                    <a:pt x="162" y="96"/>
                  </a:lnTo>
                  <a:lnTo>
                    <a:pt x="165" y="97"/>
                  </a:lnTo>
                  <a:lnTo>
                    <a:pt x="168" y="97"/>
                  </a:lnTo>
                  <a:lnTo>
                    <a:pt x="176" y="111"/>
                  </a:lnTo>
                  <a:lnTo>
                    <a:pt x="185" y="123"/>
                  </a:lnTo>
                  <a:lnTo>
                    <a:pt x="184" y="123"/>
                  </a:lnTo>
                  <a:lnTo>
                    <a:pt x="183" y="123"/>
                  </a:lnTo>
                  <a:lnTo>
                    <a:pt x="182" y="123"/>
                  </a:lnTo>
                  <a:lnTo>
                    <a:pt x="179" y="123"/>
                  </a:lnTo>
                  <a:lnTo>
                    <a:pt x="178" y="123"/>
                  </a:lnTo>
                  <a:lnTo>
                    <a:pt x="176" y="123"/>
                  </a:lnTo>
                  <a:lnTo>
                    <a:pt x="173" y="123"/>
                  </a:lnTo>
                  <a:lnTo>
                    <a:pt x="172" y="123"/>
                  </a:lnTo>
                  <a:lnTo>
                    <a:pt x="171" y="124"/>
                  </a:lnTo>
                  <a:lnTo>
                    <a:pt x="172" y="124"/>
                  </a:lnTo>
                  <a:lnTo>
                    <a:pt x="172" y="125"/>
                  </a:lnTo>
                  <a:lnTo>
                    <a:pt x="176" y="126"/>
                  </a:lnTo>
                  <a:lnTo>
                    <a:pt x="179" y="126"/>
                  </a:lnTo>
                  <a:lnTo>
                    <a:pt x="184" y="129"/>
                  </a:lnTo>
                  <a:lnTo>
                    <a:pt x="190" y="130"/>
                  </a:lnTo>
                  <a:lnTo>
                    <a:pt x="195" y="135"/>
                  </a:lnTo>
                  <a:lnTo>
                    <a:pt x="198" y="139"/>
                  </a:lnTo>
                  <a:lnTo>
                    <a:pt x="202" y="145"/>
                  </a:lnTo>
                  <a:lnTo>
                    <a:pt x="199" y="149"/>
                  </a:lnTo>
                  <a:lnTo>
                    <a:pt x="191" y="152"/>
                  </a:lnTo>
                  <a:lnTo>
                    <a:pt x="178" y="152"/>
                  </a:lnTo>
                  <a:lnTo>
                    <a:pt x="163" y="150"/>
                  </a:lnTo>
                  <a:lnTo>
                    <a:pt x="144" y="146"/>
                  </a:lnTo>
                  <a:lnTo>
                    <a:pt x="124" y="139"/>
                  </a:lnTo>
                  <a:lnTo>
                    <a:pt x="103" y="130"/>
                  </a:lnTo>
                  <a:lnTo>
                    <a:pt x="81" y="117"/>
                  </a:lnTo>
                  <a:lnTo>
                    <a:pt x="58" y="99"/>
                  </a:lnTo>
                  <a:lnTo>
                    <a:pt x="41" y="82"/>
                  </a:lnTo>
                  <a:lnTo>
                    <a:pt x="28" y="64"/>
                  </a:lnTo>
                  <a:lnTo>
                    <a:pt x="18" y="47"/>
                  </a:lnTo>
                  <a:lnTo>
                    <a:pt x="10" y="29"/>
                  </a:lnTo>
                  <a:lnTo>
                    <a:pt x="3" y="11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2" name="Freeform 1971"/>
            <p:cNvSpPr>
              <a:spLocks noEditPoints="1"/>
            </p:cNvSpPr>
            <p:nvPr/>
          </p:nvSpPr>
          <p:spPr bwMode="auto">
            <a:xfrm>
              <a:off x="2037555" y="4227513"/>
              <a:ext cx="1182687" cy="704850"/>
            </a:xfrm>
            <a:custGeom>
              <a:avLst/>
              <a:gdLst>
                <a:gd name="T0" fmla="*/ 32 w 745"/>
                <a:gd name="T1" fmla="*/ 172 h 444"/>
                <a:gd name="T2" fmla="*/ 30 w 745"/>
                <a:gd name="T3" fmla="*/ 181 h 444"/>
                <a:gd name="T4" fmla="*/ 38 w 745"/>
                <a:gd name="T5" fmla="*/ 187 h 444"/>
                <a:gd name="T6" fmla="*/ 46 w 745"/>
                <a:gd name="T7" fmla="*/ 181 h 444"/>
                <a:gd name="T8" fmla="*/ 44 w 745"/>
                <a:gd name="T9" fmla="*/ 172 h 444"/>
                <a:gd name="T10" fmla="*/ 15 w 745"/>
                <a:gd name="T11" fmla="*/ 157 h 444"/>
                <a:gd name="T12" fmla="*/ 7 w 745"/>
                <a:gd name="T13" fmla="*/ 163 h 444"/>
                <a:gd name="T14" fmla="*/ 9 w 745"/>
                <a:gd name="T15" fmla="*/ 172 h 444"/>
                <a:gd name="T16" fmla="*/ 18 w 745"/>
                <a:gd name="T17" fmla="*/ 173 h 444"/>
                <a:gd name="T18" fmla="*/ 23 w 745"/>
                <a:gd name="T19" fmla="*/ 166 h 444"/>
                <a:gd name="T20" fmla="*/ 18 w 745"/>
                <a:gd name="T21" fmla="*/ 158 h 444"/>
                <a:gd name="T22" fmla="*/ 745 w 745"/>
                <a:gd name="T23" fmla="*/ 3 h 444"/>
                <a:gd name="T24" fmla="*/ 740 w 745"/>
                <a:gd name="T25" fmla="*/ 23 h 444"/>
                <a:gd name="T26" fmla="*/ 732 w 745"/>
                <a:gd name="T27" fmla="*/ 57 h 444"/>
                <a:gd name="T28" fmla="*/ 740 w 745"/>
                <a:gd name="T29" fmla="*/ 100 h 444"/>
                <a:gd name="T30" fmla="*/ 732 w 745"/>
                <a:gd name="T31" fmla="*/ 137 h 444"/>
                <a:gd name="T32" fmla="*/ 717 w 745"/>
                <a:gd name="T33" fmla="*/ 151 h 444"/>
                <a:gd name="T34" fmla="*/ 720 w 745"/>
                <a:gd name="T35" fmla="*/ 155 h 444"/>
                <a:gd name="T36" fmla="*/ 733 w 745"/>
                <a:gd name="T37" fmla="*/ 177 h 444"/>
                <a:gd name="T38" fmla="*/ 725 w 745"/>
                <a:gd name="T39" fmla="*/ 218 h 444"/>
                <a:gd name="T40" fmla="*/ 716 w 745"/>
                <a:gd name="T41" fmla="*/ 255 h 444"/>
                <a:gd name="T42" fmla="*/ 720 w 745"/>
                <a:gd name="T43" fmla="*/ 286 h 444"/>
                <a:gd name="T44" fmla="*/ 717 w 745"/>
                <a:gd name="T45" fmla="*/ 298 h 444"/>
                <a:gd name="T46" fmla="*/ 687 w 745"/>
                <a:gd name="T47" fmla="*/ 274 h 444"/>
                <a:gd name="T48" fmla="*/ 656 w 745"/>
                <a:gd name="T49" fmla="*/ 217 h 444"/>
                <a:gd name="T50" fmla="*/ 640 w 745"/>
                <a:gd name="T51" fmla="*/ 168 h 444"/>
                <a:gd name="T52" fmla="*/ 561 w 745"/>
                <a:gd name="T53" fmla="*/ 157 h 444"/>
                <a:gd name="T54" fmla="*/ 474 w 745"/>
                <a:gd name="T55" fmla="*/ 178 h 444"/>
                <a:gd name="T56" fmla="*/ 415 w 745"/>
                <a:gd name="T57" fmla="*/ 232 h 444"/>
                <a:gd name="T58" fmla="*/ 393 w 745"/>
                <a:gd name="T59" fmla="*/ 249 h 444"/>
                <a:gd name="T60" fmla="*/ 389 w 745"/>
                <a:gd name="T61" fmla="*/ 249 h 444"/>
                <a:gd name="T62" fmla="*/ 341 w 745"/>
                <a:gd name="T63" fmla="*/ 231 h 444"/>
                <a:gd name="T64" fmla="*/ 316 w 745"/>
                <a:gd name="T65" fmla="*/ 221 h 444"/>
                <a:gd name="T66" fmla="*/ 309 w 745"/>
                <a:gd name="T67" fmla="*/ 234 h 444"/>
                <a:gd name="T68" fmla="*/ 326 w 745"/>
                <a:gd name="T69" fmla="*/ 276 h 444"/>
                <a:gd name="T70" fmla="*/ 365 w 745"/>
                <a:gd name="T71" fmla="*/ 332 h 444"/>
                <a:gd name="T72" fmla="*/ 293 w 745"/>
                <a:gd name="T73" fmla="*/ 410 h 444"/>
                <a:gd name="T74" fmla="*/ 200 w 745"/>
                <a:gd name="T75" fmla="*/ 442 h 444"/>
                <a:gd name="T76" fmla="*/ 96 w 745"/>
                <a:gd name="T77" fmla="*/ 435 h 444"/>
                <a:gd name="T78" fmla="*/ 22 w 745"/>
                <a:gd name="T79" fmla="*/ 388 h 444"/>
                <a:gd name="T80" fmla="*/ 55 w 745"/>
                <a:gd name="T81" fmla="*/ 384 h 444"/>
                <a:gd name="T82" fmla="*/ 129 w 745"/>
                <a:gd name="T83" fmla="*/ 370 h 444"/>
                <a:gd name="T84" fmla="*/ 205 w 745"/>
                <a:gd name="T85" fmla="*/ 335 h 444"/>
                <a:gd name="T86" fmla="*/ 233 w 745"/>
                <a:gd name="T87" fmla="*/ 292 h 444"/>
                <a:gd name="T88" fmla="*/ 204 w 745"/>
                <a:gd name="T89" fmla="*/ 255 h 444"/>
                <a:gd name="T90" fmla="*/ 131 w 745"/>
                <a:gd name="T91" fmla="*/ 241 h 444"/>
                <a:gd name="T92" fmla="*/ 56 w 745"/>
                <a:gd name="T93" fmla="*/ 229 h 444"/>
                <a:gd name="T94" fmla="*/ 16 w 745"/>
                <a:gd name="T95" fmla="*/ 205 h 444"/>
                <a:gd name="T96" fmla="*/ 2 w 745"/>
                <a:gd name="T97" fmla="*/ 180 h 444"/>
                <a:gd name="T98" fmla="*/ 0 w 745"/>
                <a:gd name="T99" fmla="*/ 168 h 444"/>
                <a:gd name="T100" fmla="*/ 43 w 745"/>
                <a:gd name="T101" fmla="*/ 113 h 444"/>
                <a:gd name="T102" fmla="*/ 110 w 745"/>
                <a:gd name="T103" fmla="*/ 72 h 444"/>
                <a:gd name="T104" fmla="*/ 232 w 745"/>
                <a:gd name="T105" fmla="*/ 45 h 444"/>
                <a:gd name="T106" fmla="*/ 373 w 745"/>
                <a:gd name="T107" fmla="*/ 44 h 444"/>
                <a:gd name="T108" fmla="*/ 490 w 745"/>
                <a:gd name="T109" fmla="*/ 64 h 444"/>
                <a:gd name="T110" fmla="*/ 579 w 745"/>
                <a:gd name="T111" fmla="*/ 91 h 444"/>
                <a:gd name="T112" fmla="*/ 631 w 745"/>
                <a:gd name="T113" fmla="*/ 113 h 444"/>
                <a:gd name="T114" fmla="*/ 642 w 745"/>
                <a:gd name="T115" fmla="*/ 118 h 444"/>
                <a:gd name="T116" fmla="*/ 653 w 745"/>
                <a:gd name="T117" fmla="*/ 94 h 444"/>
                <a:gd name="T118" fmla="*/ 684 w 745"/>
                <a:gd name="T119" fmla="*/ 46 h 444"/>
                <a:gd name="T120" fmla="*/ 726 w 745"/>
                <a:gd name="T121" fmla="*/ 6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5" h="444">
                  <a:moveTo>
                    <a:pt x="38" y="170"/>
                  </a:moveTo>
                  <a:lnTo>
                    <a:pt x="35" y="170"/>
                  </a:lnTo>
                  <a:lnTo>
                    <a:pt x="32" y="172"/>
                  </a:lnTo>
                  <a:lnTo>
                    <a:pt x="30" y="174"/>
                  </a:lnTo>
                  <a:lnTo>
                    <a:pt x="29" y="178"/>
                  </a:lnTo>
                  <a:lnTo>
                    <a:pt x="30" y="181"/>
                  </a:lnTo>
                  <a:lnTo>
                    <a:pt x="32" y="184"/>
                  </a:lnTo>
                  <a:lnTo>
                    <a:pt x="35" y="186"/>
                  </a:lnTo>
                  <a:lnTo>
                    <a:pt x="38" y="187"/>
                  </a:lnTo>
                  <a:lnTo>
                    <a:pt x="42" y="186"/>
                  </a:lnTo>
                  <a:lnTo>
                    <a:pt x="44" y="184"/>
                  </a:lnTo>
                  <a:lnTo>
                    <a:pt x="46" y="181"/>
                  </a:lnTo>
                  <a:lnTo>
                    <a:pt x="46" y="178"/>
                  </a:lnTo>
                  <a:lnTo>
                    <a:pt x="46" y="174"/>
                  </a:lnTo>
                  <a:lnTo>
                    <a:pt x="44" y="172"/>
                  </a:lnTo>
                  <a:lnTo>
                    <a:pt x="42" y="170"/>
                  </a:lnTo>
                  <a:lnTo>
                    <a:pt x="38" y="170"/>
                  </a:lnTo>
                  <a:close/>
                  <a:moveTo>
                    <a:pt x="15" y="157"/>
                  </a:moveTo>
                  <a:lnTo>
                    <a:pt x="11" y="158"/>
                  </a:lnTo>
                  <a:lnTo>
                    <a:pt x="9" y="159"/>
                  </a:lnTo>
                  <a:lnTo>
                    <a:pt x="7" y="163"/>
                  </a:lnTo>
                  <a:lnTo>
                    <a:pt x="7" y="166"/>
                  </a:lnTo>
                  <a:lnTo>
                    <a:pt x="7" y="168"/>
                  </a:lnTo>
                  <a:lnTo>
                    <a:pt x="9" y="172"/>
                  </a:lnTo>
                  <a:lnTo>
                    <a:pt x="11" y="173"/>
                  </a:lnTo>
                  <a:lnTo>
                    <a:pt x="15" y="174"/>
                  </a:lnTo>
                  <a:lnTo>
                    <a:pt x="18" y="173"/>
                  </a:lnTo>
                  <a:lnTo>
                    <a:pt x="21" y="172"/>
                  </a:lnTo>
                  <a:lnTo>
                    <a:pt x="23" y="168"/>
                  </a:lnTo>
                  <a:lnTo>
                    <a:pt x="23" y="166"/>
                  </a:lnTo>
                  <a:lnTo>
                    <a:pt x="23" y="163"/>
                  </a:lnTo>
                  <a:lnTo>
                    <a:pt x="21" y="159"/>
                  </a:lnTo>
                  <a:lnTo>
                    <a:pt x="18" y="158"/>
                  </a:lnTo>
                  <a:lnTo>
                    <a:pt x="15" y="157"/>
                  </a:lnTo>
                  <a:close/>
                  <a:moveTo>
                    <a:pt x="743" y="0"/>
                  </a:moveTo>
                  <a:lnTo>
                    <a:pt x="745" y="3"/>
                  </a:lnTo>
                  <a:lnTo>
                    <a:pt x="745" y="8"/>
                  </a:lnTo>
                  <a:lnTo>
                    <a:pt x="743" y="13"/>
                  </a:lnTo>
                  <a:lnTo>
                    <a:pt x="740" y="23"/>
                  </a:lnTo>
                  <a:lnTo>
                    <a:pt x="737" y="33"/>
                  </a:lnTo>
                  <a:lnTo>
                    <a:pt x="733" y="45"/>
                  </a:lnTo>
                  <a:lnTo>
                    <a:pt x="732" y="57"/>
                  </a:lnTo>
                  <a:lnTo>
                    <a:pt x="732" y="71"/>
                  </a:lnTo>
                  <a:lnTo>
                    <a:pt x="736" y="84"/>
                  </a:lnTo>
                  <a:lnTo>
                    <a:pt x="740" y="100"/>
                  </a:lnTo>
                  <a:lnTo>
                    <a:pt x="740" y="116"/>
                  </a:lnTo>
                  <a:lnTo>
                    <a:pt x="737" y="127"/>
                  </a:lnTo>
                  <a:lnTo>
                    <a:pt x="732" y="137"/>
                  </a:lnTo>
                  <a:lnTo>
                    <a:pt x="726" y="144"/>
                  </a:lnTo>
                  <a:lnTo>
                    <a:pt x="720" y="148"/>
                  </a:lnTo>
                  <a:lnTo>
                    <a:pt x="717" y="151"/>
                  </a:lnTo>
                  <a:lnTo>
                    <a:pt x="714" y="152"/>
                  </a:lnTo>
                  <a:lnTo>
                    <a:pt x="716" y="153"/>
                  </a:lnTo>
                  <a:lnTo>
                    <a:pt x="720" y="155"/>
                  </a:lnTo>
                  <a:lnTo>
                    <a:pt x="725" y="161"/>
                  </a:lnTo>
                  <a:lnTo>
                    <a:pt x="730" y="168"/>
                  </a:lnTo>
                  <a:lnTo>
                    <a:pt x="733" y="177"/>
                  </a:lnTo>
                  <a:lnTo>
                    <a:pt x="734" y="188"/>
                  </a:lnTo>
                  <a:lnTo>
                    <a:pt x="732" y="202"/>
                  </a:lnTo>
                  <a:lnTo>
                    <a:pt x="725" y="218"/>
                  </a:lnTo>
                  <a:lnTo>
                    <a:pt x="719" y="231"/>
                  </a:lnTo>
                  <a:lnTo>
                    <a:pt x="717" y="244"/>
                  </a:lnTo>
                  <a:lnTo>
                    <a:pt x="716" y="255"/>
                  </a:lnTo>
                  <a:lnTo>
                    <a:pt x="717" y="267"/>
                  </a:lnTo>
                  <a:lnTo>
                    <a:pt x="718" y="278"/>
                  </a:lnTo>
                  <a:lnTo>
                    <a:pt x="720" y="286"/>
                  </a:lnTo>
                  <a:lnTo>
                    <a:pt x="720" y="292"/>
                  </a:lnTo>
                  <a:lnTo>
                    <a:pt x="719" y="296"/>
                  </a:lnTo>
                  <a:lnTo>
                    <a:pt x="717" y="298"/>
                  </a:lnTo>
                  <a:lnTo>
                    <a:pt x="711" y="294"/>
                  </a:lnTo>
                  <a:lnTo>
                    <a:pt x="702" y="288"/>
                  </a:lnTo>
                  <a:lnTo>
                    <a:pt x="687" y="274"/>
                  </a:lnTo>
                  <a:lnTo>
                    <a:pt x="675" y="256"/>
                  </a:lnTo>
                  <a:lnTo>
                    <a:pt x="664" y="238"/>
                  </a:lnTo>
                  <a:lnTo>
                    <a:pt x="656" y="217"/>
                  </a:lnTo>
                  <a:lnTo>
                    <a:pt x="649" y="198"/>
                  </a:lnTo>
                  <a:lnTo>
                    <a:pt x="644" y="181"/>
                  </a:lnTo>
                  <a:lnTo>
                    <a:pt x="640" y="168"/>
                  </a:lnTo>
                  <a:lnTo>
                    <a:pt x="615" y="163"/>
                  </a:lnTo>
                  <a:lnTo>
                    <a:pt x="589" y="159"/>
                  </a:lnTo>
                  <a:lnTo>
                    <a:pt x="561" y="157"/>
                  </a:lnTo>
                  <a:lnTo>
                    <a:pt x="532" y="158"/>
                  </a:lnTo>
                  <a:lnTo>
                    <a:pt x="503" y="165"/>
                  </a:lnTo>
                  <a:lnTo>
                    <a:pt x="474" y="178"/>
                  </a:lnTo>
                  <a:lnTo>
                    <a:pt x="444" y="199"/>
                  </a:lnTo>
                  <a:lnTo>
                    <a:pt x="428" y="214"/>
                  </a:lnTo>
                  <a:lnTo>
                    <a:pt x="415" y="232"/>
                  </a:lnTo>
                  <a:lnTo>
                    <a:pt x="403" y="249"/>
                  </a:lnTo>
                  <a:lnTo>
                    <a:pt x="399" y="249"/>
                  </a:lnTo>
                  <a:lnTo>
                    <a:pt x="393" y="249"/>
                  </a:lnTo>
                  <a:lnTo>
                    <a:pt x="390" y="249"/>
                  </a:lnTo>
                  <a:lnTo>
                    <a:pt x="389" y="249"/>
                  </a:lnTo>
                  <a:lnTo>
                    <a:pt x="389" y="249"/>
                  </a:lnTo>
                  <a:lnTo>
                    <a:pt x="373" y="246"/>
                  </a:lnTo>
                  <a:lnTo>
                    <a:pt x="356" y="239"/>
                  </a:lnTo>
                  <a:lnTo>
                    <a:pt x="341" y="231"/>
                  </a:lnTo>
                  <a:lnTo>
                    <a:pt x="328" y="224"/>
                  </a:lnTo>
                  <a:lnTo>
                    <a:pt x="320" y="221"/>
                  </a:lnTo>
                  <a:lnTo>
                    <a:pt x="316" y="221"/>
                  </a:lnTo>
                  <a:lnTo>
                    <a:pt x="313" y="224"/>
                  </a:lnTo>
                  <a:lnTo>
                    <a:pt x="311" y="226"/>
                  </a:lnTo>
                  <a:lnTo>
                    <a:pt x="309" y="234"/>
                  </a:lnTo>
                  <a:lnTo>
                    <a:pt x="313" y="246"/>
                  </a:lnTo>
                  <a:lnTo>
                    <a:pt x="318" y="258"/>
                  </a:lnTo>
                  <a:lnTo>
                    <a:pt x="326" y="276"/>
                  </a:lnTo>
                  <a:lnTo>
                    <a:pt x="335" y="295"/>
                  </a:lnTo>
                  <a:lnTo>
                    <a:pt x="348" y="313"/>
                  </a:lnTo>
                  <a:lnTo>
                    <a:pt x="365" y="332"/>
                  </a:lnTo>
                  <a:lnTo>
                    <a:pt x="343" y="363"/>
                  </a:lnTo>
                  <a:lnTo>
                    <a:pt x="320" y="390"/>
                  </a:lnTo>
                  <a:lnTo>
                    <a:pt x="293" y="410"/>
                  </a:lnTo>
                  <a:lnTo>
                    <a:pt x="265" y="426"/>
                  </a:lnTo>
                  <a:lnTo>
                    <a:pt x="234" y="436"/>
                  </a:lnTo>
                  <a:lnTo>
                    <a:pt x="200" y="442"/>
                  </a:lnTo>
                  <a:lnTo>
                    <a:pt x="163" y="444"/>
                  </a:lnTo>
                  <a:lnTo>
                    <a:pt x="129" y="442"/>
                  </a:lnTo>
                  <a:lnTo>
                    <a:pt x="96" y="435"/>
                  </a:lnTo>
                  <a:lnTo>
                    <a:pt x="68" y="423"/>
                  </a:lnTo>
                  <a:lnTo>
                    <a:pt x="43" y="408"/>
                  </a:lnTo>
                  <a:lnTo>
                    <a:pt x="22" y="388"/>
                  </a:lnTo>
                  <a:lnTo>
                    <a:pt x="25" y="388"/>
                  </a:lnTo>
                  <a:lnTo>
                    <a:pt x="37" y="387"/>
                  </a:lnTo>
                  <a:lnTo>
                    <a:pt x="55" y="384"/>
                  </a:lnTo>
                  <a:lnTo>
                    <a:pt x="77" y="382"/>
                  </a:lnTo>
                  <a:lnTo>
                    <a:pt x="102" y="377"/>
                  </a:lnTo>
                  <a:lnTo>
                    <a:pt x="129" y="370"/>
                  </a:lnTo>
                  <a:lnTo>
                    <a:pt x="156" y="362"/>
                  </a:lnTo>
                  <a:lnTo>
                    <a:pt x="181" y="350"/>
                  </a:lnTo>
                  <a:lnTo>
                    <a:pt x="205" y="335"/>
                  </a:lnTo>
                  <a:lnTo>
                    <a:pt x="221" y="321"/>
                  </a:lnTo>
                  <a:lnTo>
                    <a:pt x="231" y="306"/>
                  </a:lnTo>
                  <a:lnTo>
                    <a:pt x="233" y="292"/>
                  </a:lnTo>
                  <a:lnTo>
                    <a:pt x="228" y="278"/>
                  </a:lnTo>
                  <a:lnTo>
                    <a:pt x="219" y="266"/>
                  </a:lnTo>
                  <a:lnTo>
                    <a:pt x="204" y="255"/>
                  </a:lnTo>
                  <a:lnTo>
                    <a:pt x="184" y="248"/>
                  </a:lnTo>
                  <a:lnTo>
                    <a:pt x="159" y="242"/>
                  </a:lnTo>
                  <a:lnTo>
                    <a:pt x="131" y="241"/>
                  </a:lnTo>
                  <a:lnTo>
                    <a:pt x="102" y="240"/>
                  </a:lnTo>
                  <a:lnTo>
                    <a:pt x="77" y="235"/>
                  </a:lnTo>
                  <a:lnTo>
                    <a:pt x="56" y="229"/>
                  </a:lnTo>
                  <a:lnTo>
                    <a:pt x="39" y="222"/>
                  </a:lnTo>
                  <a:lnTo>
                    <a:pt x="27" y="214"/>
                  </a:lnTo>
                  <a:lnTo>
                    <a:pt x="16" y="205"/>
                  </a:lnTo>
                  <a:lnTo>
                    <a:pt x="9" y="195"/>
                  </a:lnTo>
                  <a:lnTo>
                    <a:pt x="4" y="187"/>
                  </a:lnTo>
                  <a:lnTo>
                    <a:pt x="2" y="180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12" y="148"/>
                  </a:lnTo>
                  <a:lnTo>
                    <a:pt x="27" y="130"/>
                  </a:lnTo>
                  <a:lnTo>
                    <a:pt x="43" y="113"/>
                  </a:lnTo>
                  <a:lnTo>
                    <a:pt x="62" y="98"/>
                  </a:lnTo>
                  <a:lnTo>
                    <a:pt x="83" y="84"/>
                  </a:lnTo>
                  <a:lnTo>
                    <a:pt x="110" y="72"/>
                  </a:lnTo>
                  <a:lnTo>
                    <a:pt x="143" y="62"/>
                  </a:lnTo>
                  <a:lnTo>
                    <a:pt x="181" y="52"/>
                  </a:lnTo>
                  <a:lnTo>
                    <a:pt x="232" y="45"/>
                  </a:lnTo>
                  <a:lnTo>
                    <a:pt x="281" y="42"/>
                  </a:lnTo>
                  <a:lnTo>
                    <a:pt x="328" y="42"/>
                  </a:lnTo>
                  <a:lnTo>
                    <a:pt x="373" y="44"/>
                  </a:lnTo>
                  <a:lnTo>
                    <a:pt x="415" y="49"/>
                  </a:lnTo>
                  <a:lnTo>
                    <a:pt x="454" y="56"/>
                  </a:lnTo>
                  <a:lnTo>
                    <a:pt x="490" y="64"/>
                  </a:lnTo>
                  <a:lnTo>
                    <a:pt x="523" y="72"/>
                  </a:lnTo>
                  <a:lnTo>
                    <a:pt x="554" y="81"/>
                  </a:lnTo>
                  <a:lnTo>
                    <a:pt x="579" y="91"/>
                  </a:lnTo>
                  <a:lnTo>
                    <a:pt x="601" y="99"/>
                  </a:lnTo>
                  <a:lnTo>
                    <a:pt x="618" y="107"/>
                  </a:lnTo>
                  <a:lnTo>
                    <a:pt x="631" y="113"/>
                  </a:lnTo>
                  <a:lnTo>
                    <a:pt x="638" y="117"/>
                  </a:lnTo>
                  <a:lnTo>
                    <a:pt x="642" y="118"/>
                  </a:lnTo>
                  <a:lnTo>
                    <a:pt x="642" y="118"/>
                  </a:lnTo>
                  <a:lnTo>
                    <a:pt x="643" y="114"/>
                  </a:lnTo>
                  <a:lnTo>
                    <a:pt x="646" y="106"/>
                  </a:lnTo>
                  <a:lnTo>
                    <a:pt x="653" y="94"/>
                  </a:lnTo>
                  <a:lnTo>
                    <a:pt x="662" y="79"/>
                  </a:lnTo>
                  <a:lnTo>
                    <a:pt x="672" y="63"/>
                  </a:lnTo>
                  <a:lnTo>
                    <a:pt x="684" y="46"/>
                  </a:lnTo>
                  <a:lnTo>
                    <a:pt x="697" y="30"/>
                  </a:lnTo>
                  <a:lnTo>
                    <a:pt x="711" y="17"/>
                  </a:lnTo>
                  <a:lnTo>
                    <a:pt x="726" y="6"/>
                  </a:lnTo>
                  <a:lnTo>
                    <a:pt x="737" y="2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3" name="Freeform 1972"/>
            <p:cNvSpPr>
              <a:spLocks/>
            </p:cNvSpPr>
            <p:nvPr/>
          </p:nvSpPr>
          <p:spPr bwMode="auto">
            <a:xfrm>
              <a:off x="2174080" y="4305301"/>
              <a:ext cx="115887" cy="177800"/>
            </a:xfrm>
            <a:custGeom>
              <a:avLst/>
              <a:gdLst>
                <a:gd name="T0" fmla="*/ 37 w 73"/>
                <a:gd name="T1" fmla="*/ 0 h 112"/>
                <a:gd name="T2" fmla="*/ 49 w 73"/>
                <a:gd name="T3" fmla="*/ 3 h 112"/>
                <a:gd name="T4" fmla="*/ 58 w 73"/>
                <a:gd name="T5" fmla="*/ 11 h 112"/>
                <a:gd name="T6" fmla="*/ 66 w 73"/>
                <a:gd name="T7" fmla="*/ 23 h 112"/>
                <a:gd name="T8" fmla="*/ 71 w 73"/>
                <a:gd name="T9" fmla="*/ 38 h 112"/>
                <a:gd name="T10" fmla="*/ 73 w 73"/>
                <a:gd name="T11" fmla="*/ 56 h 112"/>
                <a:gd name="T12" fmla="*/ 71 w 73"/>
                <a:gd name="T13" fmla="*/ 74 h 112"/>
                <a:gd name="T14" fmla="*/ 66 w 73"/>
                <a:gd name="T15" fmla="*/ 89 h 112"/>
                <a:gd name="T16" fmla="*/ 58 w 73"/>
                <a:gd name="T17" fmla="*/ 102 h 112"/>
                <a:gd name="T18" fmla="*/ 49 w 73"/>
                <a:gd name="T19" fmla="*/ 110 h 112"/>
                <a:gd name="T20" fmla="*/ 37 w 73"/>
                <a:gd name="T21" fmla="*/ 112 h 112"/>
                <a:gd name="T22" fmla="*/ 25 w 73"/>
                <a:gd name="T23" fmla="*/ 110 h 112"/>
                <a:gd name="T24" fmla="*/ 14 w 73"/>
                <a:gd name="T25" fmla="*/ 102 h 112"/>
                <a:gd name="T26" fmla="*/ 7 w 73"/>
                <a:gd name="T27" fmla="*/ 89 h 112"/>
                <a:gd name="T28" fmla="*/ 2 w 73"/>
                <a:gd name="T29" fmla="*/ 74 h 112"/>
                <a:gd name="T30" fmla="*/ 0 w 73"/>
                <a:gd name="T31" fmla="*/ 56 h 112"/>
                <a:gd name="T32" fmla="*/ 2 w 73"/>
                <a:gd name="T33" fmla="*/ 38 h 112"/>
                <a:gd name="T34" fmla="*/ 7 w 73"/>
                <a:gd name="T35" fmla="*/ 23 h 112"/>
                <a:gd name="T36" fmla="*/ 14 w 73"/>
                <a:gd name="T37" fmla="*/ 11 h 112"/>
                <a:gd name="T38" fmla="*/ 25 w 73"/>
                <a:gd name="T39" fmla="*/ 3 h 112"/>
                <a:gd name="T40" fmla="*/ 37 w 73"/>
                <a:gd name="T4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12">
                  <a:moveTo>
                    <a:pt x="37" y="0"/>
                  </a:moveTo>
                  <a:lnTo>
                    <a:pt x="49" y="3"/>
                  </a:lnTo>
                  <a:lnTo>
                    <a:pt x="58" y="11"/>
                  </a:lnTo>
                  <a:lnTo>
                    <a:pt x="66" y="23"/>
                  </a:lnTo>
                  <a:lnTo>
                    <a:pt x="71" y="38"/>
                  </a:lnTo>
                  <a:lnTo>
                    <a:pt x="73" y="56"/>
                  </a:lnTo>
                  <a:lnTo>
                    <a:pt x="71" y="74"/>
                  </a:lnTo>
                  <a:lnTo>
                    <a:pt x="66" y="89"/>
                  </a:lnTo>
                  <a:lnTo>
                    <a:pt x="58" y="102"/>
                  </a:lnTo>
                  <a:lnTo>
                    <a:pt x="49" y="110"/>
                  </a:lnTo>
                  <a:lnTo>
                    <a:pt x="37" y="112"/>
                  </a:lnTo>
                  <a:lnTo>
                    <a:pt x="25" y="110"/>
                  </a:lnTo>
                  <a:lnTo>
                    <a:pt x="14" y="102"/>
                  </a:lnTo>
                  <a:lnTo>
                    <a:pt x="7" y="89"/>
                  </a:lnTo>
                  <a:lnTo>
                    <a:pt x="2" y="74"/>
                  </a:lnTo>
                  <a:lnTo>
                    <a:pt x="0" y="56"/>
                  </a:lnTo>
                  <a:lnTo>
                    <a:pt x="2" y="38"/>
                  </a:lnTo>
                  <a:lnTo>
                    <a:pt x="7" y="23"/>
                  </a:lnTo>
                  <a:lnTo>
                    <a:pt x="14" y="11"/>
                  </a:lnTo>
                  <a:lnTo>
                    <a:pt x="25" y="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4" name="Freeform 1973"/>
            <p:cNvSpPr>
              <a:spLocks/>
            </p:cNvSpPr>
            <p:nvPr/>
          </p:nvSpPr>
          <p:spPr bwMode="auto">
            <a:xfrm>
              <a:off x="2178843" y="4313238"/>
              <a:ext cx="106362" cy="82550"/>
            </a:xfrm>
            <a:custGeom>
              <a:avLst/>
              <a:gdLst>
                <a:gd name="T0" fmla="*/ 33 w 67"/>
                <a:gd name="T1" fmla="*/ 0 h 52"/>
                <a:gd name="T2" fmla="*/ 43 w 67"/>
                <a:gd name="T3" fmla="*/ 4 h 52"/>
                <a:gd name="T4" fmla="*/ 53 w 67"/>
                <a:gd name="T5" fmla="*/ 11 h 52"/>
                <a:gd name="T6" fmla="*/ 60 w 67"/>
                <a:gd name="T7" fmla="*/ 22 h 52"/>
                <a:gd name="T8" fmla="*/ 64 w 67"/>
                <a:gd name="T9" fmla="*/ 36 h 52"/>
                <a:gd name="T10" fmla="*/ 67 w 67"/>
                <a:gd name="T11" fmla="*/ 52 h 52"/>
                <a:gd name="T12" fmla="*/ 0 w 67"/>
                <a:gd name="T13" fmla="*/ 52 h 52"/>
                <a:gd name="T14" fmla="*/ 1 w 67"/>
                <a:gd name="T15" fmla="*/ 36 h 52"/>
                <a:gd name="T16" fmla="*/ 7 w 67"/>
                <a:gd name="T17" fmla="*/ 22 h 52"/>
                <a:gd name="T18" fmla="*/ 14 w 67"/>
                <a:gd name="T19" fmla="*/ 11 h 52"/>
                <a:gd name="T20" fmla="*/ 22 w 67"/>
                <a:gd name="T21" fmla="*/ 4 h 52"/>
                <a:gd name="T22" fmla="*/ 33 w 67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52">
                  <a:moveTo>
                    <a:pt x="33" y="0"/>
                  </a:moveTo>
                  <a:lnTo>
                    <a:pt x="43" y="4"/>
                  </a:lnTo>
                  <a:lnTo>
                    <a:pt x="53" y="11"/>
                  </a:lnTo>
                  <a:lnTo>
                    <a:pt x="60" y="22"/>
                  </a:lnTo>
                  <a:lnTo>
                    <a:pt x="64" y="36"/>
                  </a:lnTo>
                  <a:lnTo>
                    <a:pt x="67" y="52"/>
                  </a:lnTo>
                  <a:lnTo>
                    <a:pt x="0" y="52"/>
                  </a:lnTo>
                  <a:lnTo>
                    <a:pt x="1" y="36"/>
                  </a:lnTo>
                  <a:lnTo>
                    <a:pt x="7" y="22"/>
                  </a:lnTo>
                  <a:lnTo>
                    <a:pt x="14" y="11"/>
                  </a:lnTo>
                  <a:lnTo>
                    <a:pt x="22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5" name="Freeform 1974"/>
            <p:cNvSpPr>
              <a:spLocks/>
            </p:cNvSpPr>
            <p:nvPr/>
          </p:nvSpPr>
          <p:spPr bwMode="auto">
            <a:xfrm>
              <a:off x="2178843" y="4400551"/>
              <a:ext cx="25400" cy="25400"/>
            </a:xfrm>
            <a:custGeom>
              <a:avLst/>
              <a:gdLst>
                <a:gd name="T0" fmla="*/ 8 w 16"/>
                <a:gd name="T1" fmla="*/ 0 h 16"/>
                <a:gd name="T2" fmla="*/ 11 w 16"/>
                <a:gd name="T3" fmla="*/ 1 h 16"/>
                <a:gd name="T4" fmla="*/ 14 w 16"/>
                <a:gd name="T5" fmla="*/ 2 h 16"/>
                <a:gd name="T6" fmla="*/ 15 w 16"/>
                <a:gd name="T7" fmla="*/ 4 h 16"/>
                <a:gd name="T8" fmla="*/ 16 w 16"/>
                <a:gd name="T9" fmla="*/ 8 h 16"/>
                <a:gd name="T10" fmla="*/ 15 w 16"/>
                <a:gd name="T11" fmla="*/ 10 h 16"/>
                <a:gd name="T12" fmla="*/ 14 w 16"/>
                <a:gd name="T13" fmla="*/ 14 h 16"/>
                <a:gd name="T14" fmla="*/ 11 w 16"/>
                <a:gd name="T15" fmla="*/ 15 h 16"/>
                <a:gd name="T16" fmla="*/ 8 w 16"/>
                <a:gd name="T17" fmla="*/ 16 h 16"/>
                <a:gd name="T18" fmla="*/ 4 w 16"/>
                <a:gd name="T19" fmla="*/ 15 h 16"/>
                <a:gd name="T20" fmla="*/ 2 w 16"/>
                <a:gd name="T21" fmla="*/ 14 h 16"/>
                <a:gd name="T22" fmla="*/ 1 w 16"/>
                <a:gd name="T23" fmla="*/ 10 h 16"/>
                <a:gd name="T24" fmla="*/ 0 w 16"/>
                <a:gd name="T25" fmla="*/ 8 h 16"/>
                <a:gd name="T26" fmla="*/ 1 w 16"/>
                <a:gd name="T27" fmla="*/ 4 h 16"/>
                <a:gd name="T28" fmla="*/ 2 w 16"/>
                <a:gd name="T29" fmla="*/ 2 h 16"/>
                <a:gd name="T30" fmla="*/ 4 w 16"/>
                <a:gd name="T31" fmla="*/ 1 h 16"/>
                <a:gd name="T32" fmla="*/ 8 w 1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lnTo>
                    <a:pt x="11" y="1"/>
                  </a:lnTo>
                  <a:lnTo>
                    <a:pt x="14" y="2"/>
                  </a:lnTo>
                  <a:lnTo>
                    <a:pt x="15" y="4"/>
                  </a:lnTo>
                  <a:lnTo>
                    <a:pt x="16" y="8"/>
                  </a:lnTo>
                  <a:lnTo>
                    <a:pt x="15" y="10"/>
                  </a:lnTo>
                  <a:lnTo>
                    <a:pt x="14" y="14"/>
                  </a:lnTo>
                  <a:lnTo>
                    <a:pt x="11" y="15"/>
                  </a:lnTo>
                  <a:lnTo>
                    <a:pt x="8" y="16"/>
                  </a:lnTo>
                  <a:lnTo>
                    <a:pt x="4" y="15"/>
                  </a:lnTo>
                  <a:lnTo>
                    <a:pt x="2" y="14"/>
                  </a:lnTo>
                  <a:lnTo>
                    <a:pt x="1" y="10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2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6" name="Freeform 1975"/>
            <p:cNvSpPr>
              <a:spLocks/>
            </p:cNvSpPr>
            <p:nvPr/>
          </p:nvSpPr>
          <p:spPr bwMode="auto">
            <a:xfrm>
              <a:off x="2039143" y="4268788"/>
              <a:ext cx="117475" cy="179388"/>
            </a:xfrm>
            <a:custGeom>
              <a:avLst/>
              <a:gdLst>
                <a:gd name="T0" fmla="*/ 37 w 74"/>
                <a:gd name="T1" fmla="*/ 0 h 113"/>
                <a:gd name="T2" fmla="*/ 48 w 74"/>
                <a:gd name="T3" fmla="*/ 4 h 113"/>
                <a:gd name="T4" fmla="*/ 58 w 74"/>
                <a:gd name="T5" fmla="*/ 11 h 113"/>
                <a:gd name="T6" fmla="*/ 67 w 74"/>
                <a:gd name="T7" fmla="*/ 24 h 113"/>
                <a:gd name="T8" fmla="*/ 71 w 74"/>
                <a:gd name="T9" fmla="*/ 39 h 113"/>
                <a:gd name="T10" fmla="*/ 74 w 74"/>
                <a:gd name="T11" fmla="*/ 57 h 113"/>
                <a:gd name="T12" fmla="*/ 71 w 74"/>
                <a:gd name="T13" fmla="*/ 74 h 113"/>
                <a:gd name="T14" fmla="*/ 67 w 74"/>
                <a:gd name="T15" fmla="*/ 90 h 113"/>
                <a:gd name="T16" fmla="*/ 58 w 74"/>
                <a:gd name="T17" fmla="*/ 102 h 113"/>
                <a:gd name="T18" fmla="*/ 48 w 74"/>
                <a:gd name="T19" fmla="*/ 110 h 113"/>
                <a:gd name="T20" fmla="*/ 37 w 74"/>
                <a:gd name="T21" fmla="*/ 113 h 113"/>
                <a:gd name="T22" fmla="*/ 26 w 74"/>
                <a:gd name="T23" fmla="*/ 110 h 113"/>
                <a:gd name="T24" fmla="*/ 15 w 74"/>
                <a:gd name="T25" fmla="*/ 102 h 113"/>
                <a:gd name="T26" fmla="*/ 7 w 74"/>
                <a:gd name="T27" fmla="*/ 90 h 113"/>
                <a:gd name="T28" fmla="*/ 2 w 74"/>
                <a:gd name="T29" fmla="*/ 74 h 113"/>
                <a:gd name="T30" fmla="*/ 0 w 74"/>
                <a:gd name="T31" fmla="*/ 57 h 113"/>
                <a:gd name="T32" fmla="*/ 2 w 74"/>
                <a:gd name="T33" fmla="*/ 39 h 113"/>
                <a:gd name="T34" fmla="*/ 7 w 74"/>
                <a:gd name="T35" fmla="*/ 24 h 113"/>
                <a:gd name="T36" fmla="*/ 15 w 74"/>
                <a:gd name="T37" fmla="*/ 11 h 113"/>
                <a:gd name="T38" fmla="*/ 26 w 74"/>
                <a:gd name="T39" fmla="*/ 4 h 113"/>
                <a:gd name="T40" fmla="*/ 37 w 74"/>
                <a:gd name="T4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113">
                  <a:moveTo>
                    <a:pt x="37" y="0"/>
                  </a:moveTo>
                  <a:lnTo>
                    <a:pt x="48" y="4"/>
                  </a:lnTo>
                  <a:lnTo>
                    <a:pt x="58" y="11"/>
                  </a:lnTo>
                  <a:lnTo>
                    <a:pt x="67" y="24"/>
                  </a:lnTo>
                  <a:lnTo>
                    <a:pt x="71" y="39"/>
                  </a:lnTo>
                  <a:lnTo>
                    <a:pt x="74" y="57"/>
                  </a:lnTo>
                  <a:lnTo>
                    <a:pt x="71" y="74"/>
                  </a:lnTo>
                  <a:lnTo>
                    <a:pt x="67" y="90"/>
                  </a:lnTo>
                  <a:lnTo>
                    <a:pt x="58" y="102"/>
                  </a:lnTo>
                  <a:lnTo>
                    <a:pt x="48" y="110"/>
                  </a:lnTo>
                  <a:lnTo>
                    <a:pt x="37" y="113"/>
                  </a:lnTo>
                  <a:lnTo>
                    <a:pt x="26" y="110"/>
                  </a:lnTo>
                  <a:lnTo>
                    <a:pt x="15" y="102"/>
                  </a:lnTo>
                  <a:lnTo>
                    <a:pt x="7" y="90"/>
                  </a:lnTo>
                  <a:lnTo>
                    <a:pt x="2" y="74"/>
                  </a:lnTo>
                  <a:lnTo>
                    <a:pt x="0" y="57"/>
                  </a:lnTo>
                  <a:lnTo>
                    <a:pt x="2" y="39"/>
                  </a:lnTo>
                  <a:lnTo>
                    <a:pt x="7" y="24"/>
                  </a:lnTo>
                  <a:lnTo>
                    <a:pt x="15" y="11"/>
                  </a:lnTo>
                  <a:lnTo>
                    <a:pt x="26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7" name="Freeform 1976"/>
            <p:cNvSpPr>
              <a:spLocks/>
            </p:cNvSpPr>
            <p:nvPr/>
          </p:nvSpPr>
          <p:spPr bwMode="auto">
            <a:xfrm>
              <a:off x="2043905" y="4278313"/>
              <a:ext cx="106362" cy="82550"/>
            </a:xfrm>
            <a:custGeom>
              <a:avLst/>
              <a:gdLst>
                <a:gd name="T0" fmla="*/ 33 w 67"/>
                <a:gd name="T1" fmla="*/ 0 h 52"/>
                <a:gd name="T2" fmla="*/ 44 w 67"/>
                <a:gd name="T3" fmla="*/ 3 h 52"/>
                <a:gd name="T4" fmla="*/ 53 w 67"/>
                <a:gd name="T5" fmla="*/ 11 h 52"/>
                <a:gd name="T6" fmla="*/ 60 w 67"/>
                <a:gd name="T7" fmla="*/ 21 h 52"/>
                <a:gd name="T8" fmla="*/ 65 w 67"/>
                <a:gd name="T9" fmla="*/ 35 h 52"/>
                <a:gd name="T10" fmla="*/ 67 w 67"/>
                <a:gd name="T11" fmla="*/ 52 h 52"/>
                <a:gd name="T12" fmla="*/ 0 w 67"/>
                <a:gd name="T13" fmla="*/ 52 h 52"/>
                <a:gd name="T14" fmla="*/ 1 w 67"/>
                <a:gd name="T15" fmla="*/ 35 h 52"/>
                <a:gd name="T16" fmla="*/ 6 w 67"/>
                <a:gd name="T17" fmla="*/ 21 h 52"/>
                <a:gd name="T18" fmla="*/ 13 w 67"/>
                <a:gd name="T19" fmla="*/ 11 h 52"/>
                <a:gd name="T20" fmla="*/ 23 w 67"/>
                <a:gd name="T21" fmla="*/ 3 h 52"/>
                <a:gd name="T22" fmla="*/ 33 w 67"/>
                <a:gd name="T2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52">
                  <a:moveTo>
                    <a:pt x="33" y="0"/>
                  </a:moveTo>
                  <a:lnTo>
                    <a:pt x="44" y="3"/>
                  </a:lnTo>
                  <a:lnTo>
                    <a:pt x="53" y="11"/>
                  </a:lnTo>
                  <a:lnTo>
                    <a:pt x="60" y="21"/>
                  </a:lnTo>
                  <a:lnTo>
                    <a:pt x="65" y="35"/>
                  </a:lnTo>
                  <a:lnTo>
                    <a:pt x="67" y="52"/>
                  </a:lnTo>
                  <a:lnTo>
                    <a:pt x="0" y="52"/>
                  </a:lnTo>
                  <a:lnTo>
                    <a:pt x="1" y="35"/>
                  </a:lnTo>
                  <a:lnTo>
                    <a:pt x="6" y="21"/>
                  </a:lnTo>
                  <a:lnTo>
                    <a:pt x="13" y="11"/>
                  </a:lnTo>
                  <a:lnTo>
                    <a:pt x="23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8" name="Freeform 1977"/>
            <p:cNvSpPr>
              <a:spLocks/>
            </p:cNvSpPr>
            <p:nvPr/>
          </p:nvSpPr>
          <p:spPr bwMode="auto">
            <a:xfrm>
              <a:off x="2043905" y="4376738"/>
              <a:ext cx="26987" cy="25400"/>
            </a:xfrm>
            <a:custGeom>
              <a:avLst/>
              <a:gdLst>
                <a:gd name="T0" fmla="*/ 8 w 17"/>
                <a:gd name="T1" fmla="*/ 0 h 16"/>
                <a:gd name="T2" fmla="*/ 12 w 17"/>
                <a:gd name="T3" fmla="*/ 0 h 16"/>
                <a:gd name="T4" fmla="*/ 14 w 17"/>
                <a:gd name="T5" fmla="*/ 3 h 16"/>
                <a:gd name="T6" fmla="*/ 17 w 17"/>
                <a:gd name="T7" fmla="*/ 5 h 16"/>
                <a:gd name="T8" fmla="*/ 17 w 17"/>
                <a:gd name="T9" fmla="*/ 7 h 16"/>
                <a:gd name="T10" fmla="*/ 17 w 17"/>
                <a:gd name="T11" fmla="*/ 11 h 16"/>
                <a:gd name="T12" fmla="*/ 14 w 17"/>
                <a:gd name="T13" fmla="*/ 13 h 16"/>
                <a:gd name="T14" fmla="*/ 12 w 17"/>
                <a:gd name="T15" fmla="*/ 16 h 16"/>
                <a:gd name="T16" fmla="*/ 8 w 17"/>
                <a:gd name="T17" fmla="*/ 16 h 16"/>
                <a:gd name="T18" fmla="*/ 6 w 17"/>
                <a:gd name="T19" fmla="*/ 16 h 16"/>
                <a:gd name="T20" fmla="*/ 3 w 17"/>
                <a:gd name="T21" fmla="*/ 13 h 16"/>
                <a:gd name="T22" fmla="*/ 1 w 17"/>
                <a:gd name="T23" fmla="*/ 11 h 16"/>
                <a:gd name="T24" fmla="*/ 0 w 17"/>
                <a:gd name="T25" fmla="*/ 7 h 16"/>
                <a:gd name="T26" fmla="*/ 1 w 17"/>
                <a:gd name="T27" fmla="*/ 5 h 16"/>
                <a:gd name="T28" fmla="*/ 3 w 17"/>
                <a:gd name="T29" fmla="*/ 3 h 16"/>
                <a:gd name="T30" fmla="*/ 6 w 17"/>
                <a:gd name="T31" fmla="*/ 0 h 16"/>
                <a:gd name="T32" fmla="*/ 8 w 17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6">
                  <a:moveTo>
                    <a:pt x="8" y="0"/>
                  </a:moveTo>
                  <a:lnTo>
                    <a:pt x="12" y="0"/>
                  </a:lnTo>
                  <a:lnTo>
                    <a:pt x="14" y="3"/>
                  </a:lnTo>
                  <a:lnTo>
                    <a:pt x="17" y="5"/>
                  </a:lnTo>
                  <a:lnTo>
                    <a:pt x="17" y="7"/>
                  </a:lnTo>
                  <a:lnTo>
                    <a:pt x="17" y="11"/>
                  </a:lnTo>
                  <a:lnTo>
                    <a:pt x="14" y="13"/>
                  </a:lnTo>
                  <a:lnTo>
                    <a:pt x="12" y="16"/>
                  </a:lnTo>
                  <a:lnTo>
                    <a:pt x="8" y="16"/>
                  </a:lnTo>
                  <a:lnTo>
                    <a:pt x="6" y="16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" y="5"/>
                  </a:lnTo>
                  <a:lnTo>
                    <a:pt x="3" y="3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DF2"/>
            </a:solidFill>
            <a:ln w="0">
              <a:solidFill>
                <a:srgbClr val="000D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9" name="Freeform 1978"/>
            <p:cNvSpPr>
              <a:spLocks/>
            </p:cNvSpPr>
            <p:nvPr/>
          </p:nvSpPr>
          <p:spPr bwMode="auto">
            <a:xfrm>
              <a:off x="2231230" y="4660901"/>
              <a:ext cx="161925" cy="95250"/>
            </a:xfrm>
            <a:custGeom>
              <a:avLst/>
              <a:gdLst>
                <a:gd name="T0" fmla="*/ 81 w 102"/>
                <a:gd name="T1" fmla="*/ 0 h 60"/>
                <a:gd name="T2" fmla="*/ 88 w 102"/>
                <a:gd name="T3" fmla="*/ 1 h 60"/>
                <a:gd name="T4" fmla="*/ 95 w 102"/>
                <a:gd name="T5" fmla="*/ 5 h 60"/>
                <a:gd name="T6" fmla="*/ 99 w 102"/>
                <a:gd name="T7" fmla="*/ 12 h 60"/>
                <a:gd name="T8" fmla="*/ 102 w 102"/>
                <a:gd name="T9" fmla="*/ 23 h 60"/>
                <a:gd name="T10" fmla="*/ 99 w 102"/>
                <a:gd name="T11" fmla="*/ 32 h 60"/>
                <a:gd name="T12" fmla="*/ 90 w 102"/>
                <a:gd name="T13" fmla="*/ 40 h 60"/>
                <a:gd name="T14" fmla="*/ 77 w 102"/>
                <a:gd name="T15" fmla="*/ 46 h 60"/>
                <a:gd name="T16" fmla="*/ 61 w 102"/>
                <a:gd name="T17" fmla="*/ 50 h 60"/>
                <a:gd name="T18" fmla="*/ 44 w 102"/>
                <a:gd name="T19" fmla="*/ 54 h 60"/>
                <a:gd name="T20" fmla="*/ 28 w 102"/>
                <a:gd name="T21" fmla="*/ 56 h 60"/>
                <a:gd name="T22" fmla="*/ 14 w 102"/>
                <a:gd name="T23" fmla="*/ 59 h 60"/>
                <a:gd name="T24" fmla="*/ 4 w 102"/>
                <a:gd name="T25" fmla="*/ 60 h 60"/>
                <a:gd name="T26" fmla="*/ 1 w 102"/>
                <a:gd name="T27" fmla="*/ 60 h 60"/>
                <a:gd name="T28" fmla="*/ 1 w 102"/>
                <a:gd name="T29" fmla="*/ 59 h 60"/>
                <a:gd name="T30" fmla="*/ 0 w 102"/>
                <a:gd name="T31" fmla="*/ 54 h 60"/>
                <a:gd name="T32" fmla="*/ 0 w 102"/>
                <a:gd name="T33" fmla="*/ 47 h 60"/>
                <a:gd name="T34" fmla="*/ 4 w 102"/>
                <a:gd name="T35" fmla="*/ 37 h 60"/>
                <a:gd name="T36" fmla="*/ 13 w 102"/>
                <a:gd name="T37" fmla="*/ 25 h 60"/>
                <a:gd name="T38" fmla="*/ 24 w 102"/>
                <a:gd name="T39" fmla="*/ 14 h 60"/>
                <a:gd name="T40" fmla="*/ 36 w 102"/>
                <a:gd name="T41" fmla="*/ 9 h 60"/>
                <a:gd name="T42" fmla="*/ 48 w 102"/>
                <a:gd name="T43" fmla="*/ 7 h 60"/>
                <a:gd name="T44" fmla="*/ 58 w 102"/>
                <a:gd name="T45" fmla="*/ 6 h 60"/>
                <a:gd name="T46" fmla="*/ 67 w 102"/>
                <a:gd name="T47" fmla="*/ 3 h 60"/>
                <a:gd name="T48" fmla="*/ 74 w 102"/>
                <a:gd name="T49" fmla="*/ 1 h 60"/>
                <a:gd name="T50" fmla="*/ 81 w 102"/>
                <a:gd name="T5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60">
                  <a:moveTo>
                    <a:pt x="81" y="0"/>
                  </a:moveTo>
                  <a:lnTo>
                    <a:pt x="88" y="1"/>
                  </a:lnTo>
                  <a:lnTo>
                    <a:pt x="95" y="5"/>
                  </a:lnTo>
                  <a:lnTo>
                    <a:pt x="99" y="12"/>
                  </a:lnTo>
                  <a:lnTo>
                    <a:pt x="102" y="23"/>
                  </a:lnTo>
                  <a:lnTo>
                    <a:pt x="99" y="32"/>
                  </a:lnTo>
                  <a:lnTo>
                    <a:pt x="90" y="40"/>
                  </a:lnTo>
                  <a:lnTo>
                    <a:pt x="77" y="46"/>
                  </a:lnTo>
                  <a:lnTo>
                    <a:pt x="61" y="50"/>
                  </a:lnTo>
                  <a:lnTo>
                    <a:pt x="44" y="54"/>
                  </a:lnTo>
                  <a:lnTo>
                    <a:pt x="28" y="56"/>
                  </a:lnTo>
                  <a:lnTo>
                    <a:pt x="14" y="59"/>
                  </a:lnTo>
                  <a:lnTo>
                    <a:pt x="4" y="60"/>
                  </a:lnTo>
                  <a:lnTo>
                    <a:pt x="1" y="60"/>
                  </a:lnTo>
                  <a:lnTo>
                    <a:pt x="1" y="59"/>
                  </a:lnTo>
                  <a:lnTo>
                    <a:pt x="0" y="54"/>
                  </a:lnTo>
                  <a:lnTo>
                    <a:pt x="0" y="47"/>
                  </a:lnTo>
                  <a:lnTo>
                    <a:pt x="4" y="37"/>
                  </a:lnTo>
                  <a:lnTo>
                    <a:pt x="13" y="25"/>
                  </a:lnTo>
                  <a:lnTo>
                    <a:pt x="24" y="14"/>
                  </a:lnTo>
                  <a:lnTo>
                    <a:pt x="36" y="9"/>
                  </a:lnTo>
                  <a:lnTo>
                    <a:pt x="48" y="7"/>
                  </a:lnTo>
                  <a:lnTo>
                    <a:pt x="58" y="6"/>
                  </a:lnTo>
                  <a:lnTo>
                    <a:pt x="67" y="3"/>
                  </a:lnTo>
                  <a:lnTo>
                    <a:pt x="74" y="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38B8"/>
            </a:solidFill>
            <a:ln w="0">
              <a:solidFill>
                <a:srgbClr val="0038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1" name="직사각형 12"/>
          <p:cNvSpPr>
            <a:spLocks noChangeAspect="1"/>
          </p:cNvSpPr>
          <p:nvPr/>
        </p:nvSpPr>
        <p:spPr>
          <a:xfrm>
            <a:off x="3320717" y="1576993"/>
            <a:ext cx="1569057" cy="15646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pc="-7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개인투자자</a:t>
            </a:r>
            <a:endParaRPr lang="en-US" altLang="ko-KR" b="1" spc="-70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  <a:cs typeface="KoPubWorld돋움체 Light" pitchFamily="2" charset="-127"/>
            </a:endParaRPr>
          </a:p>
        </p:txBody>
      </p:sp>
      <p:sp>
        <p:nvSpPr>
          <p:cNvPr id="22" name="직사각형 12"/>
          <p:cNvSpPr>
            <a:spLocks noChangeAspect="1"/>
          </p:cNvSpPr>
          <p:nvPr/>
        </p:nvSpPr>
        <p:spPr>
          <a:xfrm>
            <a:off x="7127853" y="1607156"/>
            <a:ext cx="1569057" cy="156464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spc="-7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스마트</a:t>
            </a:r>
            <a:endParaRPr lang="en-US" altLang="ko-KR" b="1" spc="-70" dirty="0" smtClean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  <a:cs typeface="KoPubWorld돋움체 Ligh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-70" dirty="0" smtClean="0"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cs typeface="KoPubWorld돋움체 Light" pitchFamily="2" charset="-127"/>
              </a:rPr>
              <a:t>개미</a:t>
            </a:r>
            <a:endParaRPr lang="ko-KR" altLang="en-US" b="1" spc="-70" dirty="0"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5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5C05C0-078D-4148-B42E-31F451E8CEC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뉴스 </a:t>
            </a:r>
            <a:r>
              <a:rPr lang="ko-KR" altLang="en-US" dirty="0" err="1" smtClean="0"/>
              <a:t>심리지수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개인 </a:t>
            </a:r>
            <a:r>
              <a:rPr lang="ko-KR" altLang="en-US" dirty="0" err="1" smtClean="0"/>
              <a:t>심리지수</a:t>
            </a:r>
            <a:r>
              <a:rPr lang="ko-KR" altLang="en-US" dirty="0" smtClean="0"/>
              <a:t>   </a:t>
            </a:r>
            <a:r>
              <a:rPr lang="en-US" altLang="ko-KR" dirty="0" smtClean="0"/>
              <a:t>#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70113" y="462194"/>
            <a:ext cx="53815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미국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연방준비은행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뉴스심리지수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개발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-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소비자심리지수와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높은 상관관계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-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9670" y="1720257"/>
            <a:ext cx="3884067" cy="365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4419" y="1840481"/>
            <a:ext cx="4009362" cy="3413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945794" y="462194"/>
            <a:ext cx="37419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“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한국은행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뉴스심리지수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개발중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”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-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2020.8.26</a:t>
            </a:r>
            <a:r>
              <a:rPr lang="ko-KR" altLang="en-US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26374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3439</Words>
  <Application>Microsoft Office PowerPoint</Application>
  <PresentationFormat>사용자 지정</PresentationFormat>
  <Paragraphs>684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굴림</vt:lpstr>
      <vt:lpstr>Arial</vt:lpstr>
      <vt:lpstr>KoPub돋움체 Bold</vt:lpstr>
      <vt:lpstr>KoPub돋움체 Light</vt:lpstr>
      <vt:lpstr>맑은 고딕</vt:lpstr>
      <vt:lpstr>KoPub돋움체 Medium</vt:lpstr>
      <vt:lpstr>KoPubWorld돋움체 Light</vt:lpstr>
      <vt:lpstr>Wingdings</vt:lpstr>
      <vt:lpstr>1</vt:lpstr>
      <vt:lpstr>2</vt:lpstr>
      <vt:lpstr>3</vt:lpstr>
      <vt:lpstr>9</vt:lpstr>
      <vt:lpstr>PowerPoint 프레젠테이션</vt:lpstr>
      <vt:lpstr>개요</vt:lpstr>
      <vt:lpstr>개요</vt:lpstr>
      <vt:lpstr>PowerPoint 프레젠테이션</vt:lpstr>
      <vt:lpstr>PowerPoint 프레젠테이션</vt:lpstr>
      <vt:lpstr>코로나 19 이후 주식시장 변화</vt:lpstr>
      <vt:lpstr>개인투자확대</vt:lpstr>
      <vt:lpstr>스마트 개미</vt:lpstr>
      <vt:lpstr>뉴스 심리지수</vt:lpstr>
      <vt:lpstr>커뮤니티 심리지수</vt:lpstr>
      <vt:lpstr>커뮤니티 심리지수 개발 및 진행</vt:lpstr>
      <vt:lpstr>커뮤니티 심리지수 생성 목적</vt:lpstr>
      <vt:lpstr>PowerPoint 프레젠테이션</vt:lpstr>
      <vt:lpstr>대상 커뮤니티 선정</vt:lpstr>
      <vt:lpstr>종목 선정</vt:lpstr>
      <vt:lpstr>데이터 스크래핑</vt:lpstr>
      <vt:lpstr>스크래핑 데이터 특성</vt:lpstr>
      <vt:lpstr>노이즈 데이터 제거</vt:lpstr>
      <vt:lpstr>분류 Classification 샘플</vt:lpstr>
      <vt:lpstr>자연어 모델로 자동 분류</vt:lpstr>
      <vt:lpstr>사용 모델 및 학습 데이터 </vt:lpstr>
      <vt:lpstr>전이학습</vt:lpstr>
      <vt:lpstr>BERT 자연어 처리 모델</vt:lpstr>
      <vt:lpstr>BERT 자연어 처리 모델</vt:lpstr>
      <vt:lpstr>모델 정확도 개선</vt:lpstr>
      <vt:lpstr>감정 인덱스 생성</vt:lpstr>
      <vt:lpstr>감정 인덱스 생성</vt:lpstr>
      <vt:lpstr>PowerPoint 프레젠테이션</vt:lpstr>
      <vt:lpstr>상관관계 분석</vt:lpstr>
      <vt:lpstr>삼성전자</vt:lpstr>
      <vt:lpstr>신풍제약</vt:lpstr>
      <vt:lpstr>시계열 주가예측에 활용</vt:lpstr>
      <vt:lpstr>삼성전자 - 시계열 주가예측에 활용</vt:lpstr>
      <vt:lpstr>신풍제약 - 시계열 주가예측에 활용</vt:lpstr>
      <vt:lpstr>주가예측 모델 개선안</vt:lpstr>
      <vt:lpstr>가설 검증 - 신풍제약</vt:lpstr>
      <vt:lpstr>BERT 와 자연어처리의 미래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Ha Park</dc:creator>
  <cp:lastModifiedBy>user</cp:lastModifiedBy>
  <cp:revision>1165</cp:revision>
  <dcterms:created xsi:type="dcterms:W3CDTF">2017-05-20T19:44:12Z</dcterms:created>
  <dcterms:modified xsi:type="dcterms:W3CDTF">2020-12-08T05:48:40Z</dcterms:modified>
</cp:coreProperties>
</file>